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6" r:id="rId10"/>
    <p:sldId id="267" r:id="rId11"/>
    <p:sldId id="268" r:id="rId12"/>
    <p:sldId id="263" r:id="rId13"/>
    <p:sldId id="264" r:id="rId14"/>
    <p:sldId id="265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1AC9E08-E84B-4774-A866-585F6BAF63B9}" type="datetimeFigureOut">
              <a:rPr lang="hu-HU" smtClean="0"/>
              <a:t>2020.03.14.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1B62DED-64B4-4A99-8E30-211582D6FB2F}" type="slidenum">
              <a:rPr lang="hu-HU" smtClean="0"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Bűnbocsánat szentsége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339752" y="4005064"/>
            <a:ext cx="6172200" cy="685800"/>
          </a:xfrm>
        </p:spPr>
        <p:txBody>
          <a:bodyPr>
            <a:noAutofit/>
          </a:bodyPr>
          <a:lstStyle/>
          <a:p>
            <a:r>
              <a:rPr lang="hu-HU" sz="3200" dirty="0" smtClean="0"/>
              <a:t>Gyónás</a:t>
            </a:r>
          </a:p>
          <a:p>
            <a:r>
              <a:rPr lang="hu-HU" sz="3200" dirty="0" smtClean="0"/>
              <a:t>Fáradtságos keresztség</a:t>
            </a:r>
          </a:p>
          <a:p>
            <a:r>
              <a:rPr lang="hu-HU" sz="3200" dirty="0" smtClean="0"/>
              <a:t>Hajótöröttek mentődeszkája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7846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2" b="15082"/>
          <a:stretch>
            <a:fillRect/>
          </a:stretch>
        </p:blipFill>
        <p:spPr>
          <a:xfrm>
            <a:off x="971600" y="548680"/>
            <a:ext cx="6705600" cy="2546985"/>
          </a:xfrm>
        </p:spPr>
      </p:pic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2771800" y="3429000"/>
            <a:ext cx="5029200" cy="720804"/>
          </a:xfrm>
        </p:spPr>
        <p:txBody>
          <a:bodyPr>
            <a:normAutofit fontScale="92500" lnSpcReduction="10000"/>
          </a:bodyPr>
          <a:lstStyle/>
          <a:p>
            <a:r>
              <a:rPr lang="hu-HU" sz="2400" dirty="0" smtClean="0"/>
              <a:t>Ádám és </a:t>
            </a:r>
            <a:r>
              <a:rPr lang="hu-HU" sz="2400" dirty="0"/>
              <a:t>É</a:t>
            </a:r>
            <a:r>
              <a:rPr lang="hu-HU" sz="2400" dirty="0" smtClean="0"/>
              <a:t>va bűnbeesésének történetét mindenki ismeri</a:t>
            </a:r>
            <a:endParaRPr lang="hu-HU" sz="24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251520" y="4437112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Tanító elbeszélés ez arról, hogy az eredetileg jó és Istent szerető ember saját akaratából bűnt követett el ezzel eltaszította magától a szerető Istent. A bűnnel emberi természetünk rosszra hajló lett, elvesztettük a megszentelő kegyelmet, az istengyermeki életet és a jogot a </a:t>
            </a:r>
            <a:r>
              <a:rPr lang="hu-HU" sz="2400" dirty="0" smtClean="0"/>
              <a:t>mennyországra</a:t>
            </a:r>
            <a:r>
              <a:rPr lang="hu-HU" sz="2400" dirty="0" smtClean="0"/>
              <a:t>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89425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93737"/>
            <a:ext cx="6429779" cy="6475623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732240" y="332656"/>
            <a:ext cx="223224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De Isten nem hagyta magára a bűnös emberiséget, Megváltót ígért, hogy az ember a bűntől megváltsa és üdvözítse. Ez a Megváltó több ezer évvel később jött el, Ő Jézus Krisztus. Ezzel elkezdődött az ószövetség kora.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7439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5226387" cy="648072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508104" y="260648"/>
            <a:ext cx="345638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Az emberek akartak jobbak lenne, de ez saját erejükből nem ment. Ezért ajánlottak fel áldozatokat Istennek, hogy bűneikért bocsánatot kérjenek, azokat kiengeszteljék. Volt, hogy  embereket, később állatokat ajánlottak fel e célra. A képen Isten próbára teszi Ábrahámot, hogy feláldozná-e egyetlen fiát. </a:t>
            </a:r>
            <a:r>
              <a:rPr lang="hu-HU" sz="2400" smtClean="0"/>
              <a:t>De Isten </a:t>
            </a:r>
            <a:r>
              <a:rPr lang="hu-HU" sz="2400" dirty="0" smtClean="0"/>
              <a:t>megtiltja az emberáldozatot.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93725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5914885" cy="440567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156176" y="116632"/>
            <a:ext cx="288032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Izrael </a:t>
            </a:r>
            <a:r>
              <a:rPr lang="hu-HU" sz="1600" dirty="0"/>
              <a:t>M</a:t>
            </a:r>
            <a:r>
              <a:rPr lang="hu-HU" sz="1600" dirty="0" smtClean="0"/>
              <a:t>ózessel a pusztában vándorolt, amikor </a:t>
            </a:r>
            <a:r>
              <a:rPr lang="hu-HU" sz="1600" baseline="30000" dirty="0" smtClean="0"/>
              <a:t>4</a:t>
            </a:r>
            <a:r>
              <a:rPr lang="hu-HU" sz="1600" dirty="0" smtClean="0"/>
              <a:t>Hór </a:t>
            </a:r>
            <a:r>
              <a:rPr lang="hu-HU" sz="1600" dirty="0"/>
              <a:t>hegyétől a Sás-tenger felé vezető úton indultak tovább, hogy megkerüljék </a:t>
            </a:r>
            <a:r>
              <a:rPr lang="hu-HU" sz="1600" dirty="0" err="1"/>
              <a:t>Edom</a:t>
            </a:r>
            <a:r>
              <a:rPr lang="hu-HU" sz="1600" dirty="0"/>
              <a:t> országát. A nép azonban belefáradt a vándorlásba</a:t>
            </a:r>
          </a:p>
          <a:p>
            <a:r>
              <a:rPr lang="hu-HU" sz="1600" baseline="30000" dirty="0"/>
              <a:t>5</a:t>
            </a:r>
            <a:r>
              <a:rPr lang="hu-HU" sz="1600" dirty="0"/>
              <a:t>és zúgolódott az Úr és Mózes ellen: „Miért hoztatok ki Egyiptomból? Hogy elpusztuljunk a pusztában? Hisz se kenyér, se víz nincs! Ez a nyomorúságos eledel utálattal tölt el minket</a:t>
            </a:r>
            <a:r>
              <a:rPr lang="hu-HU" sz="1600" dirty="0" smtClean="0"/>
              <a:t>!”</a:t>
            </a:r>
            <a:r>
              <a:rPr lang="hu-HU" sz="1600" baseline="30000" dirty="0"/>
              <a:t> 6</a:t>
            </a:r>
            <a:r>
              <a:rPr lang="hu-HU" sz="1600" dirty="0"/>
              <a:t>Erre az Úr tüzes kígyókat küldött a népre, ezek megmarták őket, úgyhogy Izrael fiai közül sokan meghaltak.</a:t>
            </a:r>
          </a:p>
          <a:p>
            <a:endParaRPr lang="hu-HU" sz="1600" dirty="0"/>
          </a:p>
          <a:p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107504" y="466185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107504" y="4725144"/>
            <a:ext cx="89289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aseline="30000" dirty="0" smtClean="0"/>
              <a:t>7</a:t>
            </a:r>
            <a:r>
              <a:rPr lang="hu-HU" sz="1600" dirty="0" smtClean="0"/>
              <a:t>Ennek </a:t>
            </a:r>
            <a:r>
              <a:rPr lang="hu-HU" sz="1600" dirty="0"/>
              <a:t>láttára a nép Mózeshez járult, s megvallották: „Vétkeztünk, amikor zúgolódtunk az Úr ellen és te ellened. Járj közben értünk az Úrnál, hogy vigye el ezeket a kígyókat rólunk!” Mózes tehát közbenjárt a népért.</a:t>
            </a:r>
          </a:p>
          <a:p>
            <a:r>
              <a:rPr lang="hu-HU" sz="1600" baseline="30000" dirty="0"/>
              <a:t>8</a:t>
            </a:r>
            <a:r>
              <a:rPr lang="hu-HU" sz="1600" dirty="0"/>
              <a:t>S az Úr így válaszolt Mózesnek: „Csinálj egy tüzes kígyót, s erősítsd egy póznára. Akit marás ért és rátekint, életben marad!”</a:t>
            </a:r>
          </a:p>
          <a:p>
            <a:r>
              <a:rPr lang="hu-HU" sz="1600" baseline="30000" dirty="0"/>
              <a:t>9</a:t>
            </a:r>
            <a:r>
              <a:rPr lang="hu-HU" sz="1600" dirty="0"/>
              <a:t>Mózes tehát csinált egy rézkígyót és egy póznára tette. Akit megmartak a kígyók, de föltekintett a rézkígyóra, az életben maradt</a:t>
            </a:r>
            <a:r>
              <a:rPr lang="hu-HU" sz="1600" dirty="0" smtClean="0"/>
              <a:t>.</a:t>
            </a:r>
            <a:r>
              <a:rPr lang="hu-HU" dirty="0" smtClean="0"/>
              <a:t> </a:t>
            </a:r>
            <a:r>
              <a:rPr lang="hu-HU" b="1" dirty="0" smtClean="0"/>
              <a:t>A rézkígyó Jézus legfontosabb ószövetségi előképe. A gyónásban Jézus keresztje alatt állva kérünk és </a:t>
            </a:r>
            <a:r>
              <a:rPr lang="hu-HU" b="1" smtClean="0"/>
              <a:t>kapunk feloldozást.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874319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5821278" cy="432048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228184" y="260649"/>
            <a:ext cx="25202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Később Mózes parancsára a zsidók a vörös üszőt áldozták fel, majd annak hamvait keverték össze vízzel. Így készítettek „tisztítóvizet”, amivel az egyes dolgokat Istennek tetszően tisztává tették. Ez azonban nem oldozta fel az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251520" y="4797152"/>
            <a:ext cx="8712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e</a:t>
            </a:r>
            <a:r>
              <a:rPr lang="hu-HU" sz="2000" dirty="0" smtClean="0"/>
              <a:t>mberek bűneit. A bűnök megbocsátásáért állatáldozatokat mutattak be. A kiválasztott állatot átadták a papnak, aki levágta az állatot, majd rátették az oltárra és teljesen elégették. Ha ezt sokszor ismételjük az a tévképzet alakulhat ki, hogy bűneink bocsánatát állatáldozattal megvásároljuk.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857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5715000" cy="38608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084168" y="260648"/>
            <a:ext cx="27363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Ugyanebben az ószövetségi időben volt a zsidó naptár egyik legnagyobb ünnepe az „Engesztelés napja”. Ráolvasták a bűnbakra a nép bűneit, majd kiűzték a pusztába. Így  a bűnökért járó igazságos büntetést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79512" y="4293096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a</a:t>
            </a:r>
            <a:r>
              <a:rPr lang="hu-HU" sz="2000" dirty="0" smtClean="0"/>
              <a:t> nép és az emberek helyett a bűnbaknak kellett elviselnie. Izsák feláldozásának próbája és a bűnbak kiűzése a pusztába Jézus megváltó áldozatának ószövetségi előképei. Jézus a kereszten helyettünk szenvedi el bűneink büntetését és helyettünk kér bocsánatot Istentől a  mi bűneinkért.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530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0648"/>
            <a:ext cx="8571245" cy="525658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51519" y="5805264"/>
            <a:ext cx="8571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Kiűzött bűnbak a pusztában. A nép bűnei miatt szenved és hal meg, a nép és az emberek helyett viseli el az igazságos büntetést.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1505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39"/>
            <a:ext cx="8437858" cy="508405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07504" y="5517232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Jézus megjelenésével elkezdődik az újszövetség. Egyszer egy bénát eresztettek le hozzá a tetőn át. Így szólt hozzá: „Fiam, bocsánatot nyertek bűneid”. A jelenlévők kételkedésére válaszul Jézus a béna meggyógyításával bizonyította, hogy ő Isten fia és bűnbocsátó hatalma van.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2849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3810000" cy="2667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4139952" y="332656"/>
            <a:ext cx="4752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Egyszer egy házasságtörő asszonyt vittek Jézushoz, hogy csapdát állítsanak neki. Ha elengedi, megszegi a mózesi törvényt; ha nem akkor nem irgalmas. Jézus nem válaszolt kérdéseikre, hanem ujjával csak írni kezdett a porba. </a:t>
            </a:r>
            <a:r>
              <a:rPr lang="hu-HU" sz="2000" dirty="0" err="1" smtClean="0"/>
              <a:t>Valószínüleg</a:t>
            </a:r>
            <a:r>
              <a:rPr lang="hu-HU" sz="2000" dirty="0" smtClean="0"/>
              <a:t> a jelenlévők összes személyes bűnét felírta a porba, majd 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352601" y="2855640"/>
            <a:ext cx="8856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í</a:t>
            </a:r>
            <a:r>
              <a:rPr lang="hu-HU" sz="2000" dirty="0" smtClean="0"/>
              <a:t>gy szólt: „Az vesse rá az első követ, aki bűntelen közületek”. Erre szégyenében mindenki elkódorgott. Jézus így szólt az asszonyhoz:</a:t>
            </a:r>
          </a:p>
          <a:p>
            <a:r>
              <a:rPr lang="hu-HU" sz="2000" dirty="0" smtClean="0"/>
              <a:t>- Senki sem ítélt el asszony?</a:t>
            </a:r>
          </a:p>
          <a:p>
            <a:pPr marL="342900" indent="-342900">
              <a:buFontTx/>
              <a:buChar char="-"/>
            </a:pPr>
            <a:r>
              <a:rPr lang="hu-HU" sz="2000" dirty="0" smtClean="0"/>
              <a:t>Senki uram. </a:t>
            </a:r>
          </a:p>
          <a:p>
            <a:pPr marL="342900" indent="-342900">
              <a:buFontTx/>
              <a:buChar char="-"/>
            </a:pPr>
            <a:r>
              <a:rPr lang="hu-HU" sz="2000" dirty="0" smtClean="0"/>
              <a:t>Én sem ítéllek el, menj, de többé ne vétkezz!</a:t>
            </a:r>
          </a:p>
          <a:p>
            <a:r>
              <a:rPr lang="hu-HU" sz="2000" dirty="0" smtClean="0"/>
              <a:t>Jézus megbocsátotta az asszony bűnét, de cserébe elvárja, hogy az megváltoztassa életét és </a:t>
            </a:r>
            <a:r>
              <a:rPr lang="hu-HU" sz="2000" dirty="0"/>
              <a:t>t</a:t>
            </a:r>
            <a:r>
              <a:rPr lang="hu-HU" sz="2000" dirty="0" smtClean="0"/>
              <a:t>eljesen a jó irányba forduljon. Ez a gyónásban letett erősfogadás bibliai alapja.</a:t>
            </a:r>
          </a:p>
          <a:p>
            <a:r>
              <a:rPr lang="hu-HU" sz="2000" dirty="0" smtClean="0"/>
              <a:t>Más alkalommal egy vacsora közben egy bűnös nő ment be abba a terembe, ahol csak férfiak vacsoráztak. Sírva fakadt, könnyeivel lemosta Jézus lábát, hajával megtörölte, majd drága illatos olajjal bekente. A jelenlévő férfiak felháborodtak: Nem is jöhetne be ebbe a terembe nő!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4406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32656"/>
            <a:ext cx="6912768" cy="512408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51520" y="5559373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Illetve: Hogy mer ilyen bűnös létére Jézushoz, a </a:t>
            </a:r>
            <a:r>
              <a:rPr lang="hu-HU" sz="2000" dirty="0" smtClean="0"/>
              <a:t>Mesterhez közeledni?</a:t>
            </a:r>
          </a:p>
          <a:p>
            <a:r>
              <a:rPr lang="hu-HU" sz="2000" dirty="0" smtClean="0"/>
              <a:t>Jézus csak ennyit válaszolt nekik: „Mondom nektek sok bűne bocsánatot nyert, mert nagyon szeretett”.</a:t>
            </a:r>
            <a:endParaRPr lang="hu-HU" sz="2000" dirty="0"/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3964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83696" cy="54006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07504" y="5733256"/>
            <a:ext cx="8855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Az igazi bűnért való áldozat Jézus kereszthalála. Jézus önként vállalta, hogy bűneinkért kiengeszteli Istent vagyis Önmagát. Isten maga tette ezt meg értünk. Kép: Munkácsy Mihály : Golgota.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77619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8526"/>
            <a:ext cx="6667500" cy="492442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536" y="5229200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Feltámadása után Jézus húsvétvasárnap este </a:t>
            </a:r>
            <a:r>
              <a:rPr lang="hu-HU" sz="2000" dirty="0" smtClean="0"/>
              <a:t>megjelent </a:t>
            </a:r>
            <a:r>
              <a:rPr lang="hu-HU" sz="2000" dirty="0" smtClean="0"/>
              <a:t>az apostoloknak a falon át belépve a terembe.  Rájuk lehelt, majd ezt mondta: „Vegyétek a Szentlelket! Akinek megbocsátjátok bűnét bocsánatot nyer, akinek megtartjátok nem nyer bocsánatot”. Ezzel a mondattal Jézus megalapította a bűnbocsánat szentségét.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87737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064000" cy="542036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79512" y="5949280"/>
            <a:ext cx="406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Gyóntatószék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4427984" y="332656"/>
            <a:ext cx="446449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A gyónás mai gyakorlata hosszú évszázadok alatt alakult ki. De már az apostolok korától alapvető része volt a bűnbocsánat szentségének a személyes bűnbevallás a papnak és az, amikor a pap feloldozza  a gyónót bűneitől.</a:t>
            </a:r>
          </a:p>
          <a:p>
            <a:r>
              <a:rPr lang="hu-HU" sz="2000" dirty="0" smtClean="0"/>
              <a:t>A bűnbocsánat szentsége olyan fontos lelkünk tisztasága érdekében, mint testünknek a tisztálkodás. A bűnbocsánat szentségét nevezik még:</a:t>
            </a:r>
          </a:p>
          <a:p>
            <a:pPr marL="342900" indent="-342900">
              <a:buFontTx/>
              <a:buChar char="-"/>
            </a:pPr>
            <a:r>
              <a:rPr lang="hu-HU" sz="2000" dirty="0" smtClean="0"/>
              <a:t>A kiengesztelődés szentségének (</a:t>
            </a:r>
            <a:r>
              <a:rPr lang="hu-HU" sz="2000" dirty="0" err="1" smtClean="0"/>
              <a:t>recontiliatio</a:t>
            </a:r>
            <a:r>
              <a:rPr lang="hu-HU" sz="2000" dirty="0" smtClean="0"/>
              <a:t> /ejtsd </a:t>
            </a:r>
            <a:r>
              <a:rPr lang="hu-HU" sz="2000" dirty="0" err="1" smtClean="0"/>
              <a:t>rekonciliáció</a:t>
            </a:r>
            <a:r>
              <a:rPr lang="hu-HU" sz="2000" dirty="0" smtClean="0"/>
              <a:t>/)</a:t>
            </a:r>
          </a:p>
          <a:p>
            <a:pPr marL="342900" indent="-342900">
              <a:buFontTx/>
              <a:buChar char="-"/>
            </a:pPr>
            <a:r>
              <a:rPr lang="hu-HU" sz="2000" dirty="0" smtClean="0"/>
              <a:t>Fáradságos keresztség</a:t>
            </a:r>
          </a:p>
          <a:p>
            <a:pPr marL="342900" indent="-342900">
              <a:buFontTx/>
              <a:buChar char="-"/>
            </a:pPr>
            <a:r>
              <a:rPr lang="hu-HU" sz="2000" dirty="0" smtClean="0"/>
              <a:t>Gyónás</a:t>
            </a:r>
          </a:p>
          <a:p>
            <a:pPr marL="342900" indent="-342900">
              <a:buFontTx/>
              <a:buChar char="-"/>
            </a:pPr>
            <a:r>
              <a:rPr lang="hu-HU" sz="2000" dirty="0" smtClean="0"/>
              <a:t>Hajótöröttek mentődeszkája</a:t>
            </a:r>
          </a:p>
          <a:p>
            <a:r>
              <a:rPr lang="hu-HU" sz="2000" dirty="0" smtClean="0"/>
              <a:t>A bűnbocsánat szentségének rendje: 1. lelkiismeret-vizsgálat, 2.  Bánat és erősfogadás, 3. bűnbevallás és feloldozás, 4. elégtétel elvégzése.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92301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469900"/>
            <a:ext cx="5851165" cy="389520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156176" y="404664"/>
            <a:ext cx="28083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hu-HU" sz="2000" dirty="0" smtClean="0"/>
              <a:t>Lelkiismeret vizsgálat</a:t>
            </a:r>
          </a:p>
          <a:p>
            <a:pPr fontAlgn="base"/>
            <a:r>
              <a:rPr lang="hu-HU" sz="2000" dirty="0" smtClean="0"/>
              <a:t>Keresztet vetek, majd a Szentlélek segítségét kérem: „</a:t>
            </a:r>
            <a:r>
              <a:rPr lang="hu-HU" sz="2000" i="1" dirty="0" smtClean="0"/>
              <a:t>Szentlélek </a:t>
            </a:r>
            <a:r>
              <a:rPr lang="hu-HU" sz="2000" i="1" dirty="0"/>
              <a:t>Úristen, add kegyelmedet, hogy bűneimet megismerjem, szívből megbánjam, és őszintén meggyónjam!</a:t>
            </a:r>
            <a:endParaRPr lang="hu-HU" sz="2000" dirty="0"/>
          </a:p>
          <a:p>
            <a:r>
              <a:rPr lang="hu-HU" sz="2000" dirty="0" smtClean="0"/>
              <a:t>”.  Utána átgondolom, hogy mikor gyóntam utoljára.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79512" y="4653136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hu-HU" sz="2000" dirty="0"/>
              <a:t>VIZSGÁLD MEG a </a:t>
            </a:r>
            <a:r>
              <a:rPr lang="hu-HU" sz="2000" dirty="0" err="1"/>
              <a:t>lelkitükör</a:t>
            </a:r>
            <a:r>
              <a:rPr lang="hu-HU" sz="2000" dirty="0"/>
              <a:t> segítségével, hogy milyen bűnöket követtél el!</a:t>
            </a:r>
          </a:p>
          <a:p>
            <a:pPr fontAlgn="base"/>
            <a:r>
              <a:rPr lang="hu-HU" sz="2000" dirty="0"/>
              <a:t>Választhatod a 10 parancsot, a nyolc boldogságot, az irgalmasság testi és lelki cselekedeteit is a lelkiismeret vizsgálat alapjának.</a:t>
            </a:r>
          </a:p>
          <a:p>
            <a:r>
              <a:rPr lang="hu-HU" sz="2000" dirty="0" smtClean="0"/>
              <a:t> Megnézek egy bűnt rajta, és összeszámolom lehetőleg darabra pontosan, hogy hányszor követtem el. Ha ezzel kész vagyok Jézus szeretetére gondolva komolyan elhatározom, hogy innentől megjavulok.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0367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6791446" cy="454287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164288" y="260648"/>
            <a:ext cx="17281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Minden gyónásban az történik, hogy lelkedből a bűn tüskéjét Jézus húzza ki, a pap pedig jézus eszköze. Mintha egy csipesz lenne, amivel kihúzzák a tüskét.</a:t>
            </a:r>
            <a:endParaRPr lang="hu-HU" sz="20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179512" y="5085184"/>
            <a:ext cx="8712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hu-HU" dirty="0"/>
              <a:t>A gyónás menete:</a:t>
            </a:r>
          </a:p>
          <a:p>
            <a:pPr fontAlgn="base"/>
            <a:r>
              <a:rPr lang="hu-HU" dirty="0"/>
              <a:t> </a:t>
            </a:r>
            <a:r>
              <a:rPr lang="hu-HU" b="1" dirty="0" smtClean="0"/>
              <a:t>1</a:t>
            </a:r>
            <a:r>
              <a:rPr lang="hu-HU" b="1" dirty="0"/>
              <a:t>. Köszönés:</a:t>
            </a:r>
            <a:endParaRPr lang="hu-HU" dirty="0"/>
          </a:p>
          <a:p>
            <a:pPr fontAlgn="base"/>
            <a:r>
              <a:rPr lang="hu-HU" b="1" dirty="0"/>
              <a:t>        Gyónó: </a:t>
            </a:r>
            <a:r>
              <a:rPr lang="hu-HU" i="1" dirty="0"/>
              <a:t>DICSÉRTESSÉK A JÉZUS KRISZTUS!</a:t>
            </a:r>
            <a:br>
              <a:rPr lang="hu-HU" i="1" dirty="0"/>
            </a:br>
            <a:r>
              <a:rPr lang="hu-HU" b="1" i="1" dirty="0"/>
              <a:t>        </a:t>
            </a:r>
            <a:r>
              <a:rPr lang="hu-HU" b="1" dirty="0"/>
              <a:t>Pap: Mindörökké Ámen.</a:t>
            </a:r>
            <a:endParaRPr lang="hu-HU" dirty="0"/>
          </a:p>
          <a:p>
            <a:pPr fontAlgn="base"/>
            <a:r>
              <a:rPr lang="hu-HU" b="1" dirty="0"/>
              <a:t>2. Keresztvetés:</a:t>
            </a:r>
            <a:endParaRPr lang="hu-HU" dirty="0"/>
          </a:p>
          <a:p>
            <a:pPr fontAlgn="base"/>
            <a:r>
              <a:rPr lang="hu-HU" b="1" dirty="0"/>
              <a:t>            </a:t>
            </a:r>
            <a:r>
              <a:rPr lang="hu-HU" i="1" dirty="0"/>
              <a:t>AZ ATYA A FIÚ ÉS A SZENTLÉLEK NEVÉBEN.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3791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23528" y="332656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hu-HU" sz="2000" b="1" dirty="0"/>
              <a:t>Gyónó: </a:t>
            </a:r>
            <a:r>
              <a:rPr lang="hu-HU" sz="2000" i="1" dirty="0"/>
              <a:t>GYÓNOM A MINDENHATÓ ISTENNEK ÉS NEKED LELKIATYÁM, HOGY LEGUTÓBBI GYÓNÁSOM ÓTA EZEKET A BŰNÖKET KÖVETTEM EL:</a:t>
            </a:r>
            <a:endParaRPr lang="hu-HU" sz="2000" dirty="0"/>
          </a:p>
          <a:p>
            <a:pPr lvl="0" fontAlgn="base"/>
            <a:r>
              <a:rPr lang="hu-HU" sz="2000" b="1" dirty="0"/>
              <a:t>Mikor gyóntam utoljára?</a:t>
            </a:r>
            <a:endParaRPr lang="hu-HU" sz="2000" dirty="0"/>
          </a:p>
          <a:p>
            <a:pPr fontAlgn="base"/>
            <a:r>
              <a:rPr lang="hu-HU" sz="2000" b="1" dirty="0"/>
              <a:t>  Megnevezhetem, hogy körülbelül mikor végeztem, emlékeik szerint,</a:t>
            </a:r>
            <a:r>
              <a:rPr lang="hu-HU" sz="2000" dirty="0"/>
              <a:t> utoljára el a szentgyónást.</a:t>
            </a:r>
          </a:p>
          <a:p>
            <a:pPr lvl="0" fontAlgn="base"/>
            <a:r>
              <a:rPr lang="hu-HU" sz="2000" b="1" dirty="0"/>
              <a:t>Felsorolom a bűneimet</a:t>
            </a:r>
            <a:endParaRPr lang="hu-HU" sz="2000" dirty="0"/>
          </a:p>
          <a:p>
            <a:pPr fontAlgn="base"/>
            <a:r>
              <a:rPr lang="hu-HU" sz="2000" b="1" dirty="0"/>
              <a:t> 4. Ha mindent bűnömet , amire emlékszem, elsoroltam, akkor azt mondom:</a:t>
            </a:r>
            <a:endParaRPr lang="hu-HU" sz="2000" dirty="0"/>
          </a:p>
          <a:p>
            <a:pPr fontAlgn="base"/>
            <a:r>
              <a:rPr lang="hu-HU" sz="2000" i="1" dirty="0"/>
              <a:t>TÖBB BŰNÖMRE NEM EMLÉKSZEM.</a:t>
            </a:r>
            <a:endParaRPr lang="hu-HU" sz="2000" dirty="0"/>
          </a:p>
          <a:p>
            <a:pPr fontAlgn="base"/>
            <a:endParaRPr lang="hu-HU" sz="2000" b="1" dirty="0" smtClean="0"/>
          </a:p>
          <a:p>
            <a:pPr fontAlgn="base"/>
            <a:r>
              <a:rPr lang="hu-HU" sz="2000" b="1" dirty="0" smtClean="0"/>
              <a:t>5</a:t>
            </a:r>
            <a:r>
              <a:rPr lang="hu-HU" sz="2000" b="1" dirty="0"/>
              <a:t>. Meghallgatom a pap szavait</a:t>
            </a:r>
            <a:endParaRPr lang="hu-HU" sz="2000" dirty="0"/>
          </a:p>
          <a:p>
            <a:pPr fontAlgn="base"/>
            <a:r>
              <a:rPr lang="hu-HU" sz="2000" b="1" dirty="0"/>
              <a:t>Elégtételt kapok, amit minél hamarabb el kell végeznem.</a:t>
            </a:r>
            <a:endParaRPr lang="hu-HU" sz="2000" dirty="0"/>
          </a:p>
          <a:p>
            <a:pPr fontAlgn="base"/>
            <a:r>
              <a:rPr lang="hu-HU" sz="2000" b="1" dirty="0"/>
              <a:t>6. Elimádkozom a bánatimát:</a:t>
            </a:r>
            <a:endParaRPr lang="hu-HU" sz="2000" dirty="0"/>
          </a:p>
          <a:p>
            <a:r>
              <a:rPr lang="hu-HU" sz="2000" b="1" dirty="0"/>
              <a:t>Gyónó: </a:t>
            </a:r>
            <a:r>
              <a:rPr lang="hu-HU" sz="2000" i="1" dirty="0"/>
              <a:t>TELJES SZÍVEMBŐL BÁNOM MINDEN BŰNÖMET, MERT AZOKKAL A JÓISTENT MEGBÁNTOTTAM, ERŐSEN FOGADOM, HOGY ISTEN SEGÍTSÉGÉVEL A JÓRA TÖREKSZEM A BŰNT ÉS A BŰNRE VEZETŐ ALKALMAT ELKERÜLÖM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8945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9673"/>
            <a:ext cx="5809129" cy="3872753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51520" y="4293096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hu-HU" b="1" dirty="0"/>
              <a:t>7. Az Atya feloldoz, miközben keresztet vetek, a végén mondom: </a:t>
            </a:r>
            <a:r>
              <a:rPr lang="hu-HU" i="1" dirty="0"/>
              <a:t>AMEN</a:t>
            </a:r>
            <a:r>
              <a:rPr lang="hu-HU" b="1" dirty="0"/>
              <a:t> </a:t>
            </a:r>
            <a:endParaRPr lang="hu-HU" dirty="0"/>
          </a:p>
          <a:p>
            <a:pPr fontAlgn="base"/>
            <a:r>
              <a:rPr lang="hu-HU" b="1" dirty="0"/>
              <a:t>8. Pap: Magasztaljuk Istent, mert jóságos hozzánk!</a:t>
            </a:r>
            <a:endParaRPr lang="hu-HU" dirty="0"/>
          </a:p>
          <a:p>
            <a:pPr fontAlgn="base"/>
            <a:r>
              <a:rPr lang="hu-HU" b="1" dirty="0"/>
              <a:t>    Gyónó: </a:t>
            </a:r>
            <a:r>
              <a:rPr lang="hu-HU" i="1" dirty="0"/>
              <a:t>MERT ÖRÖKKÉ SZERET MINKET!</a:t>
            </a:r>
            <a:endParaRPr lang="hu-HU" dirty="0"/>
          </a:p>
          <a:p>
            <a:pPr fontAlgn="base"/>
            <a:r>
              <a:rPr lang="hu-HU" b="1" dirty="0"/>
              <a:t>    Pap: Isten megbocsátotta bűneidet, menj békével!</a:t>
            </a:r>
            <a:endParaRPr lang="hu-HU" dirty="0"/>
          </a:p>
          <a:p>
            <a:pPr fontAlgn="base"/>
            <a:r>
              <a:rPr lang="hu-HU" b="1" dirty="0"/>
              <a:t>    Gyónó: </a:t>
            </a:r>
            <a:r>
              <a:rPr lang="hu-HU" i="1" dirty="0"/>
              <a:t>ISTENNEK LEGYEN HÁLA!</a:t>
            </a:r>
            <a:endParaRPr lang="hu-HU" dirty="0"/>
          </a:p>
          <a:p>
            <a:pPr fontAlgn="base"/>
            <a:r>
              <a:rPr lang="hu-HU" b="1" dirty="0"/>
              <a:t>9. Köszönés:</a:t>
            </a:r>
            <a:endParaRPr lang="hu-HU" dirty="0"/>
          </a:p>
          <a:p>
            <a:pPr fontAlgn="base"/>
            <a:r>
              <a:rPr lang="hu-HU" b="1" dirty="0"/>
              <a:t>        Gyónó:</a:t>
            </a:r>
            <a:r>
              <a:rPr lang="hu-HU" i="1" dirty="0"/>
              <a:t>DICSÉRTESSÉK A JÉZUS KRISZTUS</a:t>
            </a:r>
            <a:br>
              <a:rPr lang="hu-HU" i="1" dirty="0"/>
            </a:br>
            <a:r>
              <a:rPr lang="hu-HU" b="1" dirty="0"/>
              <a:t>Pap: Mindörökké Ámen.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4537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3" y="116632"/>
            <a:ext cx="4398235" cy="6597352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4716016" y="260648"/>
            <a:ext cx="424847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Miután kimentem a gyóntatószékből elvégzem az elégtételt.</a:t>
            </a:r>
          </a:p>
          <a:p>
            <a:r>
              <a:rPr lang="hu-HU" sz="2000" dirty="0" smtClean="0"/>
              <a:t>A gyónásban ingyen kaptam bocsánatot minden bűnömre, mert azok bocsánatának árát Jézus a keresztfán már kifizette.</a:t>
            </a:r>
          </a:p>
          <a:p>
            <a:r>
              <a:rPr lang="hu-HU" sz="2000" dirty="0" smtClean="0"/>
              <a:t>Az elégtétel jele annak, hogy én tényleg komolyan meg akarok változni, megjavulni és a bűnt kerülni fogom.</a:t>
            </a:r>
          </a:p>
          <a:p>
            <a:r>
              <a:rPr lang="hu-HU" sz="2000" dirty="0" smtClean="0"/>
              <a:t>Az elégtétel lehet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Imádság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Jócselekedet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Lemondás valamiről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Valamely új és hasznos szokás bevezetése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Böjt.</a:t>
            </a:r>
            <a:endParaRPr lang="hu-HU" sz="2000" dirty="0"/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981631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6631"/>
            <a:ext cx="7668344" cy="511222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07504" y="5445224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Az elégtétel elvégzése után hálát adok Jézusnak (megköszönöm Neki), hogy megbocsátotta bűneimet. Iránta érzett szeretetből több imát is végzek és testileg –lelkileg Készülök </a:t>
            </a:r>
            <a:r>
              <a:rPr lang="hu-HU" smtClean="0"/>
              <a:t>a szentáldozásra.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4698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i">
  <a:themeElements>
    <a:clrScheme name="Elem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i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i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378</TotalTime>
  <Words>1217</Words>
  <Application>Microsoft Office PowerPoint</Application>
  <PresentationFormat>Diavetítés a képernyőre (4:3 oldalarány)</PresentationFormat>
  <Paragraphs>78</Paragraphs>
  <Slides>20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Elemi</vt:lpstr>
      <vt:lpstr>Bűnbocsánat szentsége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Bűnbocsánat szentsége</dc:title>
  <dc:creator>User</dc:creator>
  <cp:lastModifiedBy>User</cp:lastModifiedBy>
  <cp:revision>20</cp:revision>
  <dcterms:created xsi:type="dcterms:W3CDTF">2019-10-08T16:53:28Z</dcterms:created>
  <dcterms:modified xsi:type="dcterms:W3CDTF">2020-03-14T07:22:10Z</dcterms:modified>
</cp:coreProperties>
</file>