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FC51-14BB-4A69-B4B2-A605224816B4}" type="datetimeFigureOut">
              <a:rPr lang="hu-HU" smtClean="0"/>
              <a:t>2020.05.18.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996E-D97A-487A-AAF0-51521B5AC4D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FC51-14BB-4A69-B4B2-A605224816B4}" type="datetimeFigureOut">
              <a:rPr lang="hu-HU" smtClean="0"/>
              <a:t>2020.05.18.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996E-D97A-487A-AAF0-51521B5AC4D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FC51-14BB-4A69-B4B2-A605224816B4}" type="datetimeFigureOut">
              <a:rPr lang="hu-HU" smtClean="0"/>
              <a:t>2020.05.18.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996E-D97A-487A-AAF0-51521B5AC4D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FC51-14BB-4A69-B4B2-A605224816B4}" type="datetimeFigureOut">
              <a:rPr lang="hu-HU" smtClean="0"/>
              <a:t>2020.05.18.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996E-D97A-487A-AAF0-51521B5AC4D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FC51-14BB-4A69-B4B2-A605224816B4}" type="datetimeFigureOut">
              <a:rPr lang="hu-HU" smtClean="0"/>
              <a:t>2020.05.18.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996E-D97A-487A-AAF0-51521B5AC4D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FC51-14BB-4A69-B4B2-A605224816B4}" type="datetimeFigureOut">
              <a:rPr lang="hu-HU" smtClean="0"/>
              <a:t>2020.05.18.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996E-D97A-487A-AAF0-51521B5AC4D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FC51-14BB-4A69-B4B2-A605224816B4}" type="datetimeFigureOut">
              <a:rPr lang="hu-HU" smtClean="0"/>
              <a:t>2020.05.18.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996E-D97A-487A-AAF0-51521B5AC4D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FC51-14BB-4A69-B4B2-A605224816B4}" type="datetimeFigureOut">
              <a:rPr lang="hu-HU" smtClean="0"/>
              <a:t>2020.05.18.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996E-D97A-487A-AAF0-51521B5AC4D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FC51-14BB-4A69-B4B2-A605224816B4}" type="datetimeFigureOut">
              <a:rPr lang="hu-HU" smtClean="0"/>
              <a:t>2020.05.18.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996E-D97A-487A-AAF0-51521B5AC4D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FC51-14BB-4A69-B4B2-A605224816B4}" type="datetimeFigureOut">
              <a:rPr lang="hu-HU" smtClean="0"/>
              <a:t>2020.05.18.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996E-D97A-487A-AAF0-51521B5AC4D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FC51-14BB-4A69-B4B2-A605224816B4}" type="datetimeFigureOut">
              <a:rPr lang="hu-HU" smtClean="0"/>
              <a:t>2020.05.18.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996E-D97A-487A-AAF0-51521B5AC4D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7FC51-14BB-4A69-B4B2-A605224816B4}" type="datetimeFigureOut">
              <a:rPr lang="hu-HU" smtClean="0"/>
              <a:t>2020.05.18.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8996E-D97A-487A-AAF0-51521B5AC4DD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drive.google.com/file/d/0B2c1LaVHiPOhUGFIeFRxS2RzMTA/view?usp3Ddrive_web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jigsawplanet.com/?rc=play&amp;pid=2b7b588232ab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14348" y="214291"/>
            <a:ext cx="7772400" cy="1071569"/>
          </a:xfrm>
        </p:spPr>
        <p:txBody>
          <a:bodyPr>
            <a:noAutofit/>
          </a:bodyPr>
          <a:lstStyle/>
          <a:p>
            <a:r>
              <a:rPr lang="hu-HU" sz="5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Mária a mi példaképünk és segítőnk</a:t>
            </a:r>
            <a:endParaRPr lang="hu-HU" sz="56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5577" y="1357298"/>
            <a:ext cx="3652847" cy="51742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Szövegdoboz 4"/>
          <p:cNvSpPr txBox="1"/>
          <p:nvPr/>
        </p:nvSpPr>
        <p:spPr>
          <a:xfrm>
            <a:off x="0" y="6119336"/>
            <a:ext cx="27146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Készítette: Mátrai Zsanett</a:t>
            </a:r>
          </a:p>
          <a:p>
            <a:r>
              <a:rPr lang="hu-HU" sz="1400" dirty="0" err="1" smtClean="0"/>
              <a:t>Ecclesia</a:t>
            </a:r>
            <a:r>
              <a:rPr lang="hu-HU" sz="1400" dirty="0" smtClean="0"/>
              <a:t> Isten szeret engem tankönyv alapján</a:t>
            </a:r>
            <a:endParaRPr lang="hu-HU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786874" cy="1500198"/>
          </a:xfrm>
        </p:spPr>
        <p:txBody>
          <a:bodyPr anchor="t">
            <a:normAutofit/>
          </a:bodyPr>
          <a:lstStyle/>
          <a:p>
            <a:pPr algn="l"/>
            <a:r>
              <a:rPr lang="hu-HU" sz="2800" b="1" dirty="0" smtClean="0">
                <a:solidFill>
                  <a:srgbClr val="FF0066"/>
                </a:solidFill>
              </a:rPr>
              <a:t>Dicsértessék a Jézus Krisztus! Mindörökké! Ámen</a:t>
            </a:r>
            <a:endParaRPr lang="hu-HU" sz="2800" b="1" dirty="0">
              <a:solidFill>
                <a:srgbClr val="FF0066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8715436" cy="4214842"/>
          </a:xfrm>
        </p:spPr>
        <p:txBody>
          <a:bodyPr>
            <a:normAutofit/>
          </a:bodyPr>
          <a:lstStyle/>
          <a:p>
            <a:pPr algn="l"/>
            <a:r>
              <a:rPr lang="hu-HU" sz="2400" dirty="0" smtClean="0">
                <a:solidFill>
                  <a:srgbClr val="002060"/>
                </a:solidFill>
              </a:rPr>
              <a:t>Kedves Gyerekek!</a:t>
            </a:r>
          </a:p>
          <a:p>
            <a:pPr algn="l"/>
            <a:r>
              <a:rPr lang="hu-HU" sz="2400" dirty="0" smtClean="0">
                <a:solidFill>
                  <a:srgbClr val="002060"/>
                </a:solidFill>
              </a:rPr>
              <a:t>Szeretettel köszöntelek benneteket a mai digitális hittanóránkon!</a:t>
            </a:r>
          </a:p>
          <a:p>
            <a:pPr algn="l"/>
            <a:endParaRPr lang="hu-HU" dirty="0" smtClean="0">
              <a:solidFill>
                <a:srgbClr val="002060"/>
              </a:solidFill>
            </a:endParaRPr>
          </a:p>
          <a:p>
            <a:pPr algn="l"/>
            <a:endParaRPr lang="hu-HU" dirty="0" smtClean="0">
              <a:solidFill>
                <a:srgbClr val="002060"/>
              </a:solidFill>
            </a:endParaRPr>
          </a:p>
          <a:p>
            <a:pPr algn="l"/>
            <a:endParaRPr lang="hu-HU" sz="2400" dirty="0" smtClean="0">
              <a:solidFill>
                <a:srgbClr val="002060"/>
              </a:solidFill>
            </a:endParaRPr>
          </a:p>
          <a:p>
            <a:pPr algn="l"/>
            <a:r>
              <a:rPr lang="hu-HU" sz="2400" dirty="0" smtClean="0">
                <a:solidFill>
                  <a:srgbClr val="002060"/>
                </a:solidFill>
              </a:rPr>
              <a:t>Az óra elején hallgasd meg a következő éneket:</a:t>
            </a:r>
          </a:p>
          <a:p>
            <a:pPr algn="l"/>
            <a:r>
              <a:rPr lang="hu-HU" sz="2400" dirty="0" smtClean="0">
                <a:hlinkClick r:id="rId2"/>
              </a:rPr>
              <a:t>https://drive.google.com/file/d/0B2c1LaVHiPOhUGFIeFRxS2RzMTA/view?usp3Ddrive_web</a:t>
            </a:r>
            <a:endParaRPr lang="hu-HU" sz="2400" dirty="0" smtClean="0"/>
          </a:p>
          <a:p>
            <a:pPr algn="l"/>
            <a:endParaRPr lang="hu-HU" sz="2400" dirty="0">
              <a:solidFill>
                <a:srgbClr val="002060"/>
              </a:solidFill>
            </a:endParaRPr>
          </a:p>
        </p:txBody>
      </p:sp>
      <p:pic>
        <p:nvPicPr>
          <p:cNvPr id="4" name="Kép 3" descr="letölté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4643446"/>
            <a:ext cx="2971800" cy="1533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églalap 4"/>
          <p:cNvSpPr/>
          <p:nvPr/>
        </p:nvSpPr>
        <p:spPr>
          <a:xfrm>
            <a:off x="214282" y="2500306"/>
            <a:ext cx="2571768" cy="8572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u-H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HELLO!</a:t>
            </a:r>
            <a:endParaRPr lang="hu-H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2844" y="214291"/>
            <a:ext cx="7286676" cy="1500197"/>
          </a:xfrm>
        </p:spPr>
        <p:txBody>
          <a:bodyPr anchor="t">
            <a:normAutofit fontScale="90000"/>
          </a:bodyPr>
          <a:lstStyle/>
          <a:p>
            <a:pPr algn="l"/>
            <a:r>
              <a:rPr lang="hu-HU" sz="2800" b="1" dirty="0" smtClean="0">
                <a:solidFill>
                  <a:srgbClr val="002060"/>
                </a:solidFill>
              </a:rPr>
              <a:t>Mit gondolsz?</a:t>
            </a:r>
            <a:r>
              <a:rPr lang="hu-HU" sz="2800" b="1" dirty="0" smtClean="0"/>
              <a:t/>
            </a:r>
            <a:br>
              <a:rPr lang="hu-HU" sz="2800" b="1" dirty="0" smtClean="0"/>
            </a:br>
            <a:r>
              <a:rPr lang="hu-HU" sz="2000" dirty="0" smtClean="0"/>
              <a:t>Az apostolok</a:t>
            </a:r>
            <a:r>
              <a:rPr lang="hu-HU" sz="2000" dirty="0"/>
              <a:t> </a:t>
            </a:r>
            <a:r>
              <a:rPr lang="hu-HU" sz="2000" dirty="0" smtClean="0"/>
              <a:t>mindent elsőre megértettek, amit Jézus mondott nekik? Vajon mindent megtettek első szóra, amit Jézus kért tőlünk, vagy néha bajlódnia kellett velük Jézusnak? (…) </a:t>
            </a:r>
            <a:r>
              <a:rPr lang="hu-HU" sz="1800" i="1" dirty="0" smtClean="0"/>
              <a:t>Hagyjuk, hogy válaszoljon a gyermek!</a:t>
            </a:r>
            <a:endParaRPr lang="hu-HU" sz="1800" i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2844" y="2000240"/>
            <a:ext cx="8858312" cy="4572032"/>
          </a:xfrm>
        </p:spPr>
        <p:txBody>
          <a:bodyPr>
            <a:noAutofit/>
          </a:bodyPr>
          <a:lstStyle/>
          <a:p>
            <a:pPr algn="just"/>
            <a:r>
              <a:rPr lang="hu-HU" sz="1800" dirty="0" smtClean="0">
                <a:solidFill>
                  <a:srgbClr val="002060"/>
                </a:solidFill>
              </a:rPr>
              <a:t>Jézusnak bizony kellett bajlódnia a tanítványokkal, hiszen nem olyan könnyű mindig megtenni, amire Jézus kér bennünket.</a:t>
            </a:r>
          </a:p>
          <a:p>
            <a:pPr algn="just"/>
            <a:endParaRPr lang="hu-HU" sz="1800" dirty="0">
              <a:solidFill>
                <a:srgbClr val="002060"/>
              </a:solidFill>
            </a:endParaRPr>
          </a:p>
          <a:p>
            <a:pPr algn="just"/>
            <a:r>
              <a:rPr lang="hu-HU" sz="1800" dirty="0" smtClean="0">
                <a:solidFill>
                  <a:schemeClr val="tx1"/>
                </a:solidFill>
              </a:rPr>
              <a:t>Előfordult már veled olyan, hogy jó akartál lenni, jót szerettél volna tenni, de aztán ez valahogy mégsem sikerült? (…)</a:t>
            </a:r>
          </a:p>
          <a:p>
            <a:pPr algn="just"/>
            <a:endParaRPr lang="hu-HU" sz="1800" dirty="0">
              <a:solidFill>
                <a:schemeClr val="tx1"/>
              </a:solidFill>
            </a:endParaRPr>
          </a:p>
          <a:p>
            <a:pPr algn="just"/>
            <a:r>
              <a:rPr lang="hu-HU" sz="1800" dirty="0" smtClean="0">
                <a:solidFill>
                  <a:srgbClr val="002060"/>
                </a:solidFill>
              </a:rPr>
              <a:t>Volt valaki, aki egész életében úgy élt, hogy kedves volt a Mennyei Atya előtt. Szeretettel és tisztelettel gondolunk rá, mert ő igazi példaképünk.</a:t>
            </a:r>
          </a:p>
          <a:p>
            <a:pPr algn="just"/>
            <a:endParaRPr lang="hu-HU" sz="1800" b="1" dirty="0" smtClean="0">
              <a:solidFill>
                <a:srgbClr val="002060"/>
              </a:solidFill>
            </a:endParaRPr>
          </a:p>
          <a:p>
            <a:pPr algn="just"/>
            <a:endParaRPr lang="hu-HU" sz="1800" dirty="0" smtClean="0">
              <a:solidFill>
                <a:srgbClr val="002060"/>
              </a:solidFill>
            </a:endParaRPr>
          </a:p>
          <a:p>
            <a:pPr algn="just"/>
            <a:endParaRPr lang="hu-HU" sz="1800" dirty="0" smtClean="0">
              <a:solidFill>
                <a:srgbClr val="002060"/>
              </a:solidFill>
            </a:endParaRPr>
          </a:p>
          <a:p>
            <a:pPr algn="just"/>
            <a:r>
              <a:rPr lang="hu-HU" sz="1800" dirty="0" smtClean="0">
                <a:solidFill>
                  <a:srgbClr val="002060"/>
                </a:solidFill>
              </a:rPr>
              <a:t>Ha kirakod a következő puzzle-t megtudod, hogy </a:t>
            </a:r>
            <a:r>
              <a:rPr lang="hu-HU" sz="1800" b="1" u="sng" dirty="0" smtClean="0">
                <a:solidFill>
                  <a:srgbClr val="002060"/>
                </a:solidFill>
              </a:rPr>
              <a:t>ki lehet ő</a:t>
            </a:r>
            <a:r>
              <a:rPr lang="hu-HU" sz="1800" dirty="0" smtClean="0">
                <a:solidFill>
                  <a:srgbClr val="002060"/>
                </a:solidFill>
              </a:rPr>
              <a:t>!?</a:t>
            </a:r>
          </a:p>
          <a:p>
            <a:pPr algn="just"/>
            <a:r>
              <a:rPr lang="hu-HU" sz="1800" dirty="0" smtClean="0">
                <a:solidFill>
                  <a:srgbClr val="002060"/>
                </a:solidFill>
              </a:rPr>
              <a:t>Kattints a linkre:</a:t>
            </a:r>
          </a:p>
          <a:p>
            <a:pPr algn="just"/>
            <a:r>
              <a:rPr lang="hu-HU" sz="1800" dirty="0" smtClean="0">
                <a:hlinkClick r:id="rId2"/>
              </a:rPr>
              <a:t>https://www.jigsawplanet.com/?rc=play&amp;pid=2b7b588232ab</a:t>
            </a:r>
            <a:endParaRPr lang="hu-HU" sz="1800" dirty="0">
              <a:solidFill>
                <a:srgbClr val="002060"/>
              </a:solidFill>
            </a:endParaRPr>
          </a:p>
        </p:txBody>
      </p:sp>
      <p:pic>
        <p:nvPicPr>
          <p:cNvPr id="4" name="Kép 3" descr="kérdőjel-látszó-birtok-3-ember-clipart_csp21150210.jpg"/>
          <p:cNvPicPr>
            <a:picLocks noChangeAspect="1"/>
          </p:cNvPicPr>
          <p:nvPr/>
        </p:nvPicPr>
        <p:blipFill>
          <a:blip r:embed="rId3"/>
          <a:srcRect r="-438" b="11110"/>
          <a:stretch>
            <a:fillRect/>
          </a:stretch>
        </p:blipFill>
        <p:spPr>
          <a:xfrm>
            <a:off x="7358082" y="214290"/>
            <a:ext cx="1684290" cy="1571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Kép 4" descr="pieces-of-the-puzzle-1925422_1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4929198"/>
            <a:ext cx="2593662" cy="17284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églalap 5"/>
          <p:cNvSpPr/>
          <p:nvPr/>
        </p:nvSpPr>
        <p:spPr>
          <a:xfrm>
            <a:off x="1643042" y="4500570"/>
            <a:ext cx="21431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JÁTÉK</a:t>
            </a:r>
            <a:endParaRPr lang="hu-H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786874" cy="1214446"/>
          </a:xfrm>
        </p:spPr>
        <p:txBody>
          <a:bodyPr anchor="t">
            <a:normAutofit/>
          </a:bodyPr>
          <a:lstStyle/>
          <a:p>
            <a:r>
              <a:rPr lang="hu-HU" sz="2800" dirty="0" smtClean="0">
                <a:solidFill>
                  <a:srgbClr val="002060"/>
                </a:solidFill>
              </a:rPr>
              <a:t>Ő nem más, mint Mária, Jézus édesanyja, akit </a:t>
            </a:r>
            <a:r>
              <a:rPr lang="hu-HU" sz="28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Szűz Máriának</a:t>
            </a:r>
            <a:r>
              <a:rPr lang="hu-HU" sz="2800" dirty="0" smtClean="0">
                <a:solidFill>
                  <a:srgbClr val="002060"/>
                </a:solidFill>
              </a:rPr>
              <a:t> hívunk.</a:t>
            </a:r>
            <a:endParaRPr lang="hu-HU" sz="2800" dirty="0">
              <a:solidFill>
                <a:srgbClr val="00206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000496" y="1428736"/>
            <a:ext cx="5000660" cy="5072098"/>
          </a:xfrm>
        </p:spPr>
        <p:txBody>
          <a:bodyPr>
            <a:normAutofit/>
          </a:bodyPr>
          <a:lstStyle/>
          <a:p>
            <a:r>
              <a:rPr lang="hu-HU" sz="2000" dirty="0" smtClean="0">
                <a:solidFill>
                  <a:schemeClr val="tx1"/>
                </a:solidFill>
              </a:rPr>
              <a:t>De milyen volt Mária?</a:t>
            </a:r>
          </a:p>
          <a:p>
            <a:pPr algn="l"/>
            <a:r>
              <a:rPr lang="hu-HU" sz="2000" u="sng" dirty="0" smtClean="0">
                <a:solidFill>
                  <a:srgbClr val="002060"/>
                </a:solidFill>
              </a:rPr>
              <a:t>Gyönyörű volt:</a:t>
            </a:r>
          </a:p>
          <a:p>
            <a:pPr algn="l">
              <a:buFontTx/>
              <a:buChar char="-"/>
            </a:pPr>
            <a:r>
              <a:rPr lang="hu-HU" sz="1800" dirty="0" smtClean="0">
                <a:solidFill>
                  <a:schemeClr val="tx1"/>
                </a:solidFill>
              </a:rPr>
              <a:t> Amikor megszületett nem csak az arcocskája, hanem a </a:t>
            </a:r>
            <a:r>
              <a:rPr lang="hu-HU" sz="1800" dirty="0" smtClean="0">
                <a:solidFill>
                  <a:srgbClr val="FF0066"/>
                </a:solidFill>
              </a:rPr>
              <a:t>lelke is ragyogóan szép </a:t>
            </a:r>
            <a:r>
              <a:rPr lang="hu-HU" sz="1800" dirty="0" smtClean="0">
                <a:solidFill>
                  <a:schemeClr val="tx1"/>
                </a:solidFill>
              </a:rPr>
              <a:t>volt.</a:t>
            </a:r>
          </a:p>
          <a:p>
            <a:pPr algn="l">
              <a:buFontTx/>
              <a:buChar char="-"/>
            </a:pPr>
            <a:r>
              <a:rPr lang="hu-HU" sz="1800" dirty="0" smtClean="0">
                <a:solidFill>
                  <a:schemeClr val="tx1"/>
                </a:solidFill>
              </a:rPr>
              <a:t> Nem volt benne semmi rosszaság</a:t>
            </a:r>
          </a:p>
          <a:p>
            <a:pPr algn="l">
              <a:buFontTx/>
              <a:buChar char="-"/>
            </a:pPr>
            <a:r>
              <a:rPr lang="hu-HU" sz="1800" dirty="0" smtClean="0">
                <a:solidFill>
                  <a:schemeClr val="tx1"/>
                </a:solidFill>
              </a:rPr>
              <a:t> </a:t>
            </a:r>
            <a:r>
              <a:rPr lang="hu-HU" sz="1800" dirty="0" smtClean="0">
                <a:solidFill>
                  <a:srgbClr val="FF0066"/>
                </a:solidFill>
              </a:rPr>
              <a:t>Csupa jóság </a:t>
            </a:r>
            <a:r>
              <a:rPr lang="hu-HU" sz="1800" dirty="0" smtClean="0">
                <a:solidFill>
                  <a:schemeClr val="tx1"/>
                </a:solidFill>
              </a:rPr>
              <a:t>volt</a:t>
            </a:r>
          </a:p>
          <a:p>
            <a:pPr algn="l">
              <a:buFontTx/>
              <a:buChar char="-"/>
            </a:pPr>
            <a:r>
              <a:rPr lang="hu-HU" sz="1800" dirty="0" smtClean="0">
                <a:solidFill>
                  <a:schemeClr val="tx1"/>
                </a:solidFill>
              </a:rPr>
              <a:t> Ezért </a:t>
            </a:r>
            <a:r>
              <a:rPr lang="hu-HU" sz="1800" dirty="0" smtClean="0">
                <a:solidFill>
                  <a:srgbClr val="FF0066"/>
                </a:solidFill>
              </a:rPr>
              <a:t>választotta ki őt a Mennyei Atya, hogy Fiának édesanyja legyen</a:t>
            </a:r>
            <a:r>
              <a:rPr lang="hu-HU" sz="1800" dirty="0" smtClean="0">
                <a:solidFill>
                  <a:schemeClr val="tx1"/>
                </a:solidFill>
              </a:rPr>
              <a:t>. Mária szeretetből igent mondott Istennek, pedig nem tudta, hogy mi és hogyan lesz.</a:t>
            </a:r>
          </a:p>
          <a:p>
            <a:pPr algn="l">
              <a:buFontTx/>
              <a:buChar char="-"/>
            </a:pPr>
            <a:r>
              <a:rPr lang="hu-HU" sz="1800" dirty="0" smtClean="0">
                <a:solidFill>
                  <a:schemeClr val="tx1"/>
                </a:solidFill>
              </a:rPr>
              <a:t> </a:t>
            </a:r>
            <a:r>
              <a:rPr lang="hu-HU" sz="1800" dirty="0" smtClean="0">
                <a:solidFill>
                  <a:srgbClr val="FF0066"/>
                </a:solidFill>
              </a:rPr>
              <a:t>Segített </a:t>
            </a:r>
            <a:r>
              <a:rPr lang="hu-HU" sz="1800" dirty="0" smtClean="0">
                <a:solidFill>
                  <a:schemeClr val="tx1"/>
                </a:solidFill>
              </a:rPr>
              <a:t>rokonának, Erzsébetnek, amikor ő kisbabát várt </a:t>
            </a:r>
            <a:r>
              <a:rPr lang="hu-HU" sz="1400" i="1" dirty="0" smtClean="0">
                <a:solidFill>
                  <a:schemeClr val="tx1"/>
                </a:solidFill>
              </a:rPr>
              <a:t>(erről majd később fogunk még tanulni)</a:t>
            </a:r>
          </a:p>
          <a:p>
            <a:pPr algn="l"/>
            <a:endParaRPr lang="hu-HU" sz="1400" i="1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r>
              <a:rPr lang="hu-HU" sz="1400" i="1" dirty="0">
                <a:solidFill>
                  <a:schemeClr val="tx1"/>
                </a:solidFill>
              </a:rPr>
              <a:t> </a:t>
            </a:r>
            <a:r>
              <a:rPr lang="hu-HU" sz="1800" dirty="0" smtClean="0">
                <a:solidFill>
                  <a:schemeClr val="tx1"/>
                </a:solidFill>
              </a:rPr>
              <a:t>Majd megszületett Jézus! Emlékszel hol? (…) Szeretettel pólyálta, </a:t>
            </a:r>
            <a:r>
              <a:rPr lang="hu-HU" sz="1800" dirty="0" smtClean="0">
                <a:solidFill>
                  <a:srgbClr val="FF0066"/>
                </a:solidFill>
              </a:rPr>
              <a:t>nem panaszkodott</a:t>
            </a:r>
            <a:r>
              <a:rPr lang="hu-HU" sz="1800" dirty="0" smtClean="0">
                <a:solidFill>
                  <a:schemeClr val="tx1"/>
                </a:solidFill>
              </a:rPr>
              <a:t>, hogy miért nincs jobb helyük, hanem </a:t>
            </a:r>
            <a:r>
              <a:rPr lang="hu-HU" sz="1800" dirty="0" smtClean="0">
                <a:solidFill>
                  <a:srgbClr val="FF0066"/>
                </a:solidFill>
              </a:rPr>
              <a:t>mindent megtett, hogy jó legyen a kis Jézusnak.</a:t>
            </a:r>
            <a:endParaRPr lang="hu-HU" sz="1400" i="1" dirty="0">
              <a:solidFill>
                <a:srgbClr val="FF0066"/>
              </a:solidFill>
            </a:endParaRPr>
          </a:p>
        </p:txBody>
      </p:sp>
      <p:pic>
        <p:nvPicPr>
          <p:cNvPr id="4" name="Kép 3" descr="MG-19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500174"/>
            <a:ext cx="3705236" cy="49458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142852"/>
            <a:ext cx="4857784" cy="6286544"/>
          </a:xfrm>
        </p:spPr>
        <p:txBody>
          <a:bodyPr anchor="t">
            <a:normAutofit/>
          </a:bodyPr>
          <a:lstStyle/>
          <a:p>
            <a:pPr algn="l"/>
            <a:r>
              <a:rPr lang="hu-HU" sz="1800" dirty="0" smtClean="0"/>
              <a:t>- Egy másik alkalommal, </a:t>
            </a:r>
            <a:r>
              <a:rPr lang="hu-HU" sz="1800" u="sng" dirty="0" smtClean="0"/>
              <a:t>amikor már Jézus felnőtt ember volt</a:t>
            </a:r>
            <a:r>
              <a:rPr lang="hu-HU" sz="1800" dirty="0" smtClean="0"/>
              <a:t>, Máriával együtt hivatalosak voltak egy lakodalomba. </a:t>
            </a:r>
            <a:r>
              <a:rPr lang="hu-HU" sz="1400" i="1" dirty="0" smtClean="0"/>
              <a:t>Szűz Mária észrevette, hogy bajban vannak a háziak: fogytán a boruk! Ez bizony nagy baj egy lakodalomban. Szólt Jézusnak, és a szolgáknak csak annyit mondott, hogy tegyék meg azt, amit Jézus mond nekik. Az Úr Jézus pedig csodát tett: hat korsó vizet borrá változtatott.</a:t>
            </a:r>
            <a:r>
              <a:rPr lang="hu-HU" sz="1800" dirty="0" smtClean="0"/>
              <a:t> Szűz Mária </a:t>
            </a:r>
            <a:r>
              <a:rPr lang="hu-HU" sz="1800" dirty="0" smtClean="0">
                <a:solidFill>
                  <a:srgbClr val="FF0066"/>
                </a:solidFill>
              </a:rPr>
              <a:t>figyelmes</a:t>
            </a:r>
            <a:r>
              <a:rPr lang="hu-HU" sz="1800" dirty="0" smtClean="0"/>
              <a:t> kérésére tette Jézus ezt a csodát!</a:t>
            </a:r>
            <a:br>
              <a:rPr lang="hu-HU" sz="1800" dirty="0" smtClean="0"/>
            </a:b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dirty="0" smtClean="0"/>
              <a:t>- </a:t>
            </a:r>
            <a:r>
              <a:rPr lang="hu-HU" sz="1800" dirty="0" smtClean="0">
                <a:solidFill>
                  <a:srgbClr val="FF0066"/>
                </a:solidFill>
              </a:rPr>
              <a:t>Mária szeretete akkor tündökölt a legjobban, amikor Jézus meghalt a kereszten</a:t>
            </a:r>
            <a:r>
              <a:rPr lang="hu-HU" sz="1800" dirty="0" smtClean="0"/>
              <a:t>. A tanítványok megijedtek, elfutottak, ő azonban ott állt keresztje alatt. Szíve sajgott a bánattól, de vele maradt, hogy legalább így könnyítsen rajta.</a:t>
            </a:r>
            <a:br>
              <a:rPr lang="hu-HU" sz="1800" dirty="0" smtClean="0"/>
            </a:br>
            <a:r>
              <a:rPr lang="hu-HU" sz="1800" dirty="0"/>
              <a:t/>
            </a:r>
            <a:br>
              <a:rPr lang="hu-HU" sz="1800" dirty="0"/>
            </a:br>
            <a:r>
              <a:rPr lang="hu-HU" sz="1800" b="1" dirty="0" smtClean="0"/>
              <a:t>Hol van most ő?</a:t>
            </a:r>
            <a:br>
              <a:rPr lang="hu-HU" sz="1800" b="1" dirty="0" smtClean="0"/>
            </a:b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dirty="0" smtClean="0">
                <a:solidFill>
                  <a:srgbClr val="002060"/>
                </a:solidFill>
              </a:rPr>
              <a:t>A mennyországban, együtt a Mennyei Atyával, Jézussal és a Szentlélekkel. Jézus maga mellé vette, amikor meghalt. Most testestül-lelkestül ott van. Szeretettel imádkozik értünk és kéri Jézust, hogy segítsen minket minden jóban.</a:t>
            </a:r>
            <a:endParaRPr lang="hu-HU" sz="1800" b="1" i="1" dirty="0">
              <a:solidFill>
                <a:srgbClr val="00206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572132" y="5500702"/>
            <a:ext cx="3571868" cy="1357298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4" name="Kép 3" descr="szuzanya_2_5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642918"/>
            <a:ext cx="4034491" cy="55721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786874" cy="3357586"/>
          </a:xfrm>
        </p:spPr>
        <p:txBody>
          <a:bodyPr anchor="t">
            <a:normAutofit/>
          </a:bodyPr>
          <a:lstStyle/>
          <a:p>
            <a:pPr algn="l"/>
            <a:r>
              <a:rPr lang="hu-HU" sz="2800" dirty="0" smtClean="0">
                <a:solidFill>
                  <a:srgbClr val="002060"/>
                </a:solidFill>
              </a:rPr>
              <a:t>Milyen tulajdonságait ismertük meg?</a:t>
            </a:r>
            <a:r>
              <a:rPr lang="hu-HU" sz="2800" dirty="0" smtClean="0"/>
              <a:t> (…) </a:t>
            </a:r>
            <a:r>
              <a:rPr lang="hu-HU" sz="1400" dirty="0" smtClean="0"/>
              <a:t>Itt mondhat a gyermek önállóan néhány tulajdonságot, hallgassuk meg, hogy mit mond. Az előző 2 diát ismételve segítsük!</a:t>
            </a:r>
            <a:br>
              <a:rPr lang="hu-HU" sz="1400" dirty="0" smtClean="0"/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>
                <a:solidFill>
                  <a:srgbClr val="FF0066"/>
                </a:solidFill>
              </a:rPr>
              <a:t>- engedelmes</a:t>
            </a:r>
            <a:br>
              <a:rPr lang="hu-HU" sz="2800" dirty="0" smtClean="0">
                <a:solidFill>
                  <a:srgbClr val="FF0066"/>
                </a:solidFill>
              </a:rPr>
            </a:br>
            <a:r>
              <a:rPr lang="hu-HU" sz="2800" dirty="0" smtClean="0">
                <a:solidFill>
                  <a:srgbClr val="FF0066"/>
                </a:solidFill>
              </a:rPr>
              <a:t>- segítőkész</a:t>
            </a:r>
            <a:br>
              <a:rPr lang="hu-HU" sz="2800" dirty="0" smtClean="0">
                <a:solidFill>
                  <a:srgbClr val="FF0066"/>
                </a:solidFill>
              </a:rPr>
            </a:br>
            <a:r>
              <a:rPr lang="hu-HU" sz="2800" dirty="0" smtClean="0">
                <a:solidFill>
                  <a:srgbClr val="FF0066"/>
                </a:solidFill>
              </a:rPr>
              <a:t>- szorgalmas</a:t>
            </a:r>
            <a:br>
              <a:rPr lang="hu-HU" sz="2800" dirty="0" smtClean="0">
                <a:solidFill>
                  <a:srgbClr val="FF0066"/>
                </a:solidFill>
              </a:rPr>
            </a:br>
            <a:r>
              <a:rPr lang="hu-HU" sz="2800" dirty="0" smtClean="0">
                <a:solidFill>
                  <a:srgbClr val="FF0066"/>
                </a:solidFill>
              </a:rPr>
              <a:t>- nem panaszkodik</a:t>
            </a:r>
            <a:br>
              <a:rPr lang="hu-HU" sz="2800" dirty="0" smtClean="0">
                <a:solidFill>
                  <a:srgbClr val="FF0066"/>
                </a:solidFill>
              </a:rPr>
            </a:br>
            <a:r>
              <a:rPr lang="hu-HU" sz="2800" dirty="0" smtClean="0">
                <a:solidFill>
                  <a:srgbClr val="FF0066"/>
                </a:solidFill>
              </a:rPr>
              <a:t>- bátor</a:t>
            </a:r>
            <a:endParaRPr lang="hu-HU" sz="2800" dirty="0">
              <a:solidFill>
                <a:srgbClr val="FF0066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14282" y="3929066"/>
            <a:ext cx="4786346" cy="2286016"/>
          </a:xfrm>
        </p:spPr>
        <p:txBody>
          <a:bodyPr/>
          <a:lstStyle/>
          <a:p>
            <a:r>
              <a:rPr lang="hu-HU" b="1" dirty="0" smtClean="0">
                <a:solidFill>
                  <a:srgbClr val="002060"/>
                </a:solidFill>
              </a:rPr>
              <a:t>HÁZI FELADAT</a:t>
            </a:r>
          </a:p>
          <a:p>
            <a:pPr algn="l"/>
            <a:r>
              <a:rPr lang="hu-HU" dirty="0" smtClean="0">
                <a:solidFill>
                  <a:srgbClr val="002060"/>
                </a:solidFill>
              </a:rPr>
              <a:t>Készíts egy gyönyörű szép rajzot Szűz Máriáról! </a:t>
            </a:r>
            <a:r>
              <a:rPr lang="hu-HU" dirty="0" smtClean="0">
                <a:solidFill>
                  <a:srgbClr val="002060"/>
                </a:solidFill>
                <a:sym typeface="Wingdings" pitchFamily="2" charset="2"/>
              </a:rPr>
              <a:t> </a:t>
            </a:r>
          </a:p>
          <a:p>
            <a:pPr algn="l"/>
            <a:endParaRPr lang="hu-HU" dirty="0">
              <a:solidFill>
                <a:srgbClr val="002060"/>
              </a:solidFill>
            </a:endParaRPr>
          </a:p>
        </p:txBody>
      </p:sp>
      <p:pic>
        <p:nvPicPr>
          <p:cNvPr id="5" name="Kép 4" descr="hid-tan_assumptionofmary201608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928670"/>
            <a:ext cx="3803348" cy="566254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6357982" cy="4500594"/>
          </a:xfrm>
        </p:spPr>
        <p:txBody>
          <a:bodyPr anchor="t">
            <a:normAutofit fontScale="90000"/>
          </a:bodyPr>
          <a:lstStyle/>
          <a:p>
            <a:pPr algn="l"/>
            <a:r>
              <a:rPr lang="hu-HU" sz="2700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Kedves Gyerekek!</a:t>
            </a:r>
            <a:br>
              <a:rPr lang="hu-HU" sz="2700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</a:br>
            <a:r>
              <a:rPr lang="hu-HU" sz="2700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hu-HU" sz="2700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</a:br>
            <a:r>
              <a:rPr lang="hu-HU" sz="2700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Végeztünk is mára. Remélem jól érezted magad!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700" dirty="0" smtClean="0"/>
              <a:t/>
            </a:r>
            <a:br>
              <a:rPr lang="hu-HU" sz="2700" dirty="0" smtClean="0"/>
            </a:br>
            <a:r>
              <a:rPr lang="hu-HU" sz="2000" u="sng" dirty="0" smtClean="0">
                <a:solidFill>
                  <a:srgbClr val="002060"/>
                </a:solidFill>
                <a:latin typeface="+mj-lt"/>
                <a:ea typeface="Batang" pitchFamily="18" charset="-127"/>
              </a:rPr>
              <a:t>Az óra végén mond el a következő imát:</a:t>
            </a:r>
            <a:r>
              <a:rPr lang="hu-HU" sz="2000" dirty="0" smtClean="0">
                <a:solidFill>
                  <a:srgbClr val="002060"/>
                </a:solidFill>
                <a:latin typeface="+mj-lt"/>
                <a:ea typeface="Batang" pitchFamily="18" charset="-127"/>
              </a:rPr>
              <a:t> </a:t>
            </a:r>
            <a:r>
              <a:rPr lang="hu-HU" sz="2000" u="sng" dirty="0" smtClean="0">
                <a:solidFill>
                  <a:srgbClr val="002060"/>
                </a:solidFill>
                <a:latin typeface="+mj-lt"/>
                <a:ea typeface="Batang" pitchFamily="18" charset="-127"/>
              </a:rPr>
              <a:t/>
            </a:r>
            <a:br>
              <a:rPr lang="hu-HU" sz="2000" u="sng" dirty="0" smtClean="0">
                <a:solidFill>
                  <a:srgbClr val="002060"/>
                </a:solidFill>
                <a:latin typeface="+mj-lt"/>
                <a:ea typeface="Batang" pitchFamily="18" charset="-127"/>
              </a:rPr>
            </a:br>
            <a:r>
              <a:rPr lang="hu-HU" sz="2000" u="sng" dirty="0" smtClean="0">
                <a:solidFill>
                  <a:srgbClr val="002060"/>
                </a:solidFill>
                <a:latin typeface="+mj-lt"/>
                <a:ea typeface="Batang" pitchFamily="18" charset="-127"/>
              </a:rPr>
              <a:t/>
            </a:r>
            <a:br>
              <a:rPr lang="hu-HU" sz="2000" u="sng" dirty="0" smtClean="0">
                <a:solidFill>
                  <a:srgbClr val="002060"/>
                </a:solidFill>
                <a:latin typeface="+mj-lt"/>
                <a:ea typeface="Batang" pitchFamily="18" charset="-127"/>
              </a:rPr>
            </a:br>
            <a:r>
              <a:rPr lang="hu-HU" sz="2000" i="1" dirty="0" smtClean="0">
                <a:solidFill>
                  <a:srgbClr val="FF0066"/>
                </a:solidFill>
                <a:latin typeface="+mj-lt"/>
                <a:ea typeface="Batang" pitchFamily="18" charset="-127"/>
              </a:rPr>
              <a:t>Üdvözlégy, Mária, kegyelemmel teljes!Az Úr van teveled. Áldott vagy te az asszonyok között, és áldott a te méhednek gyümölcse, Jézus. Asszonyunk, Szűz Mária, Istennek szent anyja, imádkozzál érettünk, bűnösökért, most és halálunk óráján.</a:t>
            </a:r>
            <a:br>
              <a:rPr lang="hu-HU" sz="2000" i="1" dirty="0" smtClean="0">
                <a:solidFill>
                  <a:srgbClr val="FF0066"/>
                </a:solidFill>
                <a:latin typeface="+mj-lt"/>
                <a:ea typeface="Batang" pitchFamily="18" charset="-127"/>
              </a:rPr>
            </a:br>
            <a:r>
              <a:rPr lang="hu-HU" sz="2000" i="1" dirty="0" smtClean="0">
                <a:solidFill>
                  <a:srgbClr val="FF0066"/>
                </a:solidFill>
                <a:latin typeface="+mj-lt"/>
                <a:ea typeface="Batang" pitchFamily="18" charset="-127"/>
              </a:rPr>
              <a:t>Ámen. </a:t>
            </a:r>
            <a:r>
              <a:rPr lang="hu-HU" sz="2800" i="1" dirty="0" smtClean="0">
                <a:solidFill>
                  <a:srgbClr val="FF0066"/>
                </a:solidFill>
                <a:latin typeface="+mj-lt"/>
                <a:ea typeface="Batang" pitchFamily="18" charset="-127"/>
              </a:rPr>
              <a:t/>
            </a:r>
            <a:br>
              <a:rPr lang="hu-HU" sz="2800" i="1" dirty="0" smtClean="0">
                <a:solidFill>
                  <a:srgbClr val="FF0066"/>
                </a:solidFill>
                <a:latin typeface="+mj-lt"/>
                <a:ea typeface="Batang" pitchFamily="18" charset="-127"/>
              </a:rPr>
            </a:br>
            <a:endParaRPr lang="hu-HU" sz="28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2844" y="5214950"/>
            <a:ext cx="5357850" cy="1143008"/>
          </a:xfrm>
        </p:spPr>
        <p:txBody>
          <a:bodyPr>
            <a:normAutofit/>
          </a:bodyPr>
          <a:lstStyle/>
          <a:p>
            <a:pPr algn="l"/>
            <a:r>
              <a:rPr lang="hu-HU" sz="1800" dirty="0" smtClean="0">
                <a:solidFill>
                  <a:schemeClr val="tx1"/>
                </a:solidFill>
                <a:latin typeface="+mj-lt"/>
                <a:ea typeface="Batang" pitchFamily="18" charset="-127"/>
              </a:rPr>
              <a:t>Kedves Szülők!</a:t>
            </a:r>
          </a:p>
          <a:p>
            <a:pPr algn="l"/>
            <a:r>
              <a:rPr lang="hu-HU" sz="1800" dirty="0" smtClean="0">
                <a:solidFill>
                  <a:schemeClr val="tx1"/>
                </a:solidFill>
                <a:latin typeface="+mj-lt"/>
                <a:ea typeface="Batang" pitchFamily="18" charset="-127"/>
              </a:rPr>
              <a:t>Köszönöm, hogy segítették gyermeküket a mai hittan lecke feldolgozásában, megértésében!</a:t>
            </a:r>
          </a:p>
          <a:p>
            <a:pPr algn="l"/>
            <a:endParaRPr lang="hu-HU" sz="1800" dirty="0">
              <a:solidFill>
                <a:schemeClr val="tx1"/>
              </a:solidFill>
              <a:latin typeface="+mj-lt"/>
              <a:ea typeface="Batang" pitchFamily="18" charset="-127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428992" y="1643050"/>
            <a:ext cx="3214710" cy="7143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hu-H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SZIASZTOK!</a:t>
            </a:r>
            <a:endParaRPr lang="hu-H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Kép 6" descr="good-bye-be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285728"/>
            <a:ext cx="2113838" cy="29289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416</Words>
  <Application>Microsoft Office PowerPoint</Application>
  <PresentationFormat>Diavetítés a képernyőre (4:3 oldalarány)</PresentationFormat>
  <Paragraphs>43</Paragraphs>
  <Slides>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Office-téma</vt:lpstr>
      <vt:lpstr>Mária a mi példaképünk és segítőnk</vt:lpstr>
      <vt:lpstr>Dicsértessék a Jézus Krisztus! Mindörökké! Ámen</vt:lpstr>
      <vt:lpstr>Mit gondolsz? Az apostolok mindent elsőre megértettek, amit Jézus mondott nekik? Vajon mindent megtettek első szóra, amit Jézus kért tőlünk, vagy néha bajlódnia kellett velük Jézusnak? (…) Hagyjuk, hogy válaszoljon a gyermek!</vt:lpstr>
      <vt:lpstr>Ő nem más, mint Mária, Jézus édesanyja, akit Szűz Máriának hívunk.</vt:lpstr>
      <vt:lpstr>- Egy másik alkalommal, amikor már Jézus felnőtt ember volt, Máriával együtt hivatalosak voltak egy lakodalomba. Szűz Mária észrevette, hogy bajban vannak a háziak: fogytán a boruk! Ez bizony nagy baj egy lakodalomban. Szólt Jézusnak, és a szolgáknak csak annyit mondott, hogy tegyék meg azt, amit Jézus mond nekik. Az Úr Jézus pedig csodát tett: hat korsó vizet borrá változtatott. Szűz Mária figyelmes kérésére tette Jézus ezt a csodát!  - Mária szeretete akkor tündökölt a legjobban, amikor Jézus meghalt a kereszten. A tanítványok megijedtek, elfutottak, ő azonban ott állt keresztje alatt. Szíve sajgott a bánattól, de vele maradt, hogy legalább így könnyítsen rajta.  Hol van most ő?  A mennyországban, együtt a Mennyei Atyával, Jézussal és a Szentlélekkel. Jézus maga mellé vette, amikor meghalt. Most testestül-lelkestül ott van. Szeretettel imádkozik értünk és kéri Jézust, hogy segítsen minket minden jóban.</vt:lpstr>
      <vt:lpstr>Milyen tulajdonságait ismertük meg? (…) Itt mondhat a gyermek önállóan néhány tulajdonságot, hallgassuk meg, hogy mit mond. Az előző 2 diát ismételve segítsük!  - engedelmes - segítőkész - szorgalmas - nem panaszkodik - bátor</vt:lpstr>
      <vt:lpstr>Kedves Gyerekek!  Végeztünk is mára. Remélem jól érezted magad!    Az óra végén mond el a következő imát:   Üdvözlégy, Mária, kegyelemmel teljes!Az Úr van teveled. Áldott vagy te az asszonyok között, és áldott a te méhednek gyümölcse, Jézus. Asszonyunk, Szűz Mária, Istennek szent anyja, imádkozzál érettünk, bűnösökért, most és halálunk óráján. Ámen.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Mária a mi példaképünk és segítőnk</dc:title>
  <dc:creator>Hachi</dc:creator>
  <cp:lastModifiedBy>Hachi</cp:lastModifiedBy>
  <cp:revision>25</cp:revision>
  <dcterms:created xsi:type="dcterms:W3CDTF">2020-05-18T07:39:46Z</dcterms:created>
  <dcterms:modified xsi:type="dcterms:W3CDTF">2020-05-18T09:26:26Z</dcterms:modified>
</cp:coreProperties>
</file>