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62" r:id="rId8"/>
    <p:sldId id="274" r:id="rId9"/>
    <p:sldId id="275" r:id="rId10"/>
    <p:sldId id="276" r:id="rId11"/>
    <p:sldId id="277" r:id="rId12"/>
    <p:sldId id="278" r:id="rId13"/>
    <p:sldId id="279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22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59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269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9330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3695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000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3683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14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777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59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06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013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715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620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740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401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193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5E4FE-27EA-4ADD-9BFE-7456A5C4C516}" type="datetimeFigureOut">
              <a:rPr lang="hu-HU" smtClean="0"/>
              <a:t>2020. 05. 04.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81693-2245-4B68-AFA5-20AB560B91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8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hu/resource/1846180/hittan/milyenb%c5%91l-milyenn%c3%a9-v%c3%a1lt-az-apostolok-sz%c3%adve-amikor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qOi8jl-f0&amp;list=PLL0-aXiutUTeP4zuJHhm1k6_xsuZZYpTr&amp;index=20&amp;t=151s" TargetMode="External"/><Relationship Id="rId2" Type="http://schemas.openxmlformats.org/officeDocument/2006/relationships/hyperlink" Target="https://www.youtube.com/watch?v=sFfDMNXQCo4&amp;list=PLk75pL543jqy60hqjUAqNbfXsqn0VrffS&amp;index=1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6567D8C-2186-4642-87AB-F48BACF02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Dicsértessék a Jézus Krisztus!</a:t>
            </a:r>
            <a:br>
              <a:rPr lang="en-US" sz="4000"/>
            </a:br>
            <a:r>
              <a:rPr lang="en-US" sz="4000"/>
              <a:t>Mindörökké!Amen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0C9CB9A-6D18-42C8-9937-F54A954A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3" y="2194560"/>
            <a:ext cx="5816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Kedves </a:t>
            </a:r>
            <a:r>
              <a:rPr lang="en-US" b="1" dirty="0" err="1"/>
              <a:t>Szülők</a:t>
            </a:r>
            <a:r>
              <a:rPr lang="en-US" b="1" dirty="0"/>
              <a:t> </a:t>
            </a:r>
            <a:r>
              <a:rPr lang="en-US" b="1" dirty="0" err="1"/>
              <a:t>és</a:t>
            </a:r>
            <a:r>
              <a:rPr lang="en-US" b="1" dirty="0"/>
              <a:t> </a:t>
            </a:r>
            <a:r>
              <a:rPr lang="en-US" b="1" dirty="0" err="1"/>
              <a:t>kedves</a:t>
            </a:r>
            <a:r>
              <a:rPr lang="en-US" b="1" dirty="0"/>
              <a:t> </a:t>
            </a:r>
            <a:r>
              <a:rPr lang="en-US" b="1" dirty="0" err="1"/>
              <a:t>Gyerekek</a:t>
            </a:r>
            <a:r>
              <a:rPr lang="en-US" b="1" dirty="0"/>
              <a:t>!</a:t>
            </a:r>
            <a:br>
              <a:rPr lang="hu-HU" b="1" dirty="0"/>
            </a:b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Szeretettel</a:t>
            </a:r>
            <a:r>
              <a:rPr lang="en-US" dirty="0"/>
              <a:t> </a:t>
            </a:r>
            <a:r>
              <a:rPr lang="en-US" dirty="0" err="1"/>
              <a:t>köszöntelek</a:t>
            </a:r>
            <a:r>
              <a:rPr lang="en-US" dirty="0"/>
              <a:t> </a:t>
            </a:r>
            <a:r>
              <a:rPr lang="en-US" dirty="0" err="1"/>
              <a:t>Benneteket</a:t>
            </a:r>
            <a:r>
              <a:rPr lang="en-US" dirty="0"/>
              <a:t> a 8. </a:t>
            </a:r>
            <a:r>
              <a:rPr lang="en-US" dirty="0" err="1"/>
              <a:t>digitális</a:t>
            </a:r>
            <a:r>
              <a:rPr lang="en-US" dirty="0"/>
              <a:t> </a:t>
            </a:r>
            <a:r>
              <a:rPr lang="en-US" dirty="0" err="1"/>
              <a:t>hittan</a:t>
            </a:r>
            <a:r>
              <a:rPr lang="en-US" dirty="0"/>
              <a:t> </a:t>
            </a:r>
            <a:r>
              <a:rPr lang="en-US" dirty="0" err="1"/>
              <a:t>órán</a:t>
            </a:r>
            <a:r>
              <a:rPr lang="en-US" dirty="0"/>
              <a:t>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 </a:t>
            </a:r>
            <a:r>
              <a:rPr lang="en-US" dirty="0" err="1">
                <a:sym typeface="Wingdings" panose="05000000000000000000" pitchFamily="2" charset="2"/>
              </a:rPr>
              <a:t>mai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alkalomhoz</a:t>
            </a:r>
            <a:r>
              <a:rPr lang="en-US" dirty="0">
                <a:sym typeface="Wingdings" panose="05000000000000000000" pitchFamily="2" charset="2"/>
              </a:rPr>
              <a:t> is </a:t>
            </a:r>
            <a:r>
              <a:rPr lang="en-US" dirty="0" err="1">
                <a:sym typeface="Wingdings" panose="05000000000000000000" pitchFamily="2" charset="2"/>
              </a:rPr>
              <a:t>kívánok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figyelmet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megértést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és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remélem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hogy</a:t>
            </a:r>
            <a:r>
              <a:rPr lang="en-US" dirty="0">
                <a:sym typeface="Wingdings" panose="05000000000000000000" pitchFamily="2" charset="2"/>
              </a:rPr>
              <a:t> a </a:t>
            </a:r>
            <a:r>
              <a:rPr lang="en-US" dirty="0" err="1">
                <a:sym typeface="Wingdings" panose="05000000000000000000" pitchFamily="2" charset="2"/>
              </a:rPr>
              <a:t>tananyag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még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jobbá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formál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titeket</a:t>
            </a:r>
            <a:r>
              <a:rPr lang="en-US" dirty="0">
                <a:sym typeface="Wingdings" panose="05000000000000000000" pitchFamily="2" charset="2"/>
              </a:rPr>
              <a:t> is!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 </a:t>
            </a:r>
            <a:r>
              <a:rPr lang="en-US" dirty="0" err="1">
                <a:sym typeface="Wingdings" panose="05000000000000000000" pitchFamily="2" charset="2"/>
              </a:rPr>
              <a:t>Szülőknek</a:t>
            </a:r>
            <a:r>
              <a:rPr lang="en-US" dirty="0">
                <a:sym typeface="Wingdings" panose="05000000000000000000" pitchFamily="2" charset="2"/>
              </a:rPr>
              <a:t> is </a:t>
            </a:r>
            <a:r>
              <a:rPr lang="en-US" dirty="0" err="1">
                <a:sym typeface="Wingdings" panose="05000000000000000000" pitchFamily="2" charset="2"/>
              </a:rPr>
              <a:t>köszönöm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továbbra</a:t>
            </a:r>
            <a:r>
              <a:rPr lang="en-US" dirty="0">
                <a:sym typeface="Wingdings" panose="05000000000000000000" pitchFamily="2" charset="2"/>
              </a:rPr>
              <a:t> is </a:t>
            </a:r>
            <a:r>
              <a:rPr lang="en-US" dirty="0" err="1">
                <a:sym typeface="Wingdings" panose="05000000000000000000" pitchFamily="2" charset="2"/>
              </a:rPr>
              <a:t>segítenek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gyermeküknek</a:t>
            </a:r>
            <a:r>
              <a:rPr lang="en-US" dirty="0">
                <a:sym typeface="Wingdings" panose="05000000000000000000" pitchFamily="2" charset="2"/>
              </a:rPr>
              <a:t> a </a:t>
            </a:r>
            <a:r>
              <a:rPr lang="en-US" dirty="0" err="1">
                <a:sym typeface="Wingdings" panose="05000000000000000000" pitchFamily="2" charset="2"/>
              </a:rPr>
              <a:t>hittan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hu-HU" dirty="0">
                <a:sym typeface="Wingdings" panose="05000000000000000000" pitchFamily="2" charset="2"/>
              </a:rPr>
              <a:t>tan</a:t>
            </a:r>
            <a:r>
              <a:rPr lang="en-US" dirty="0" err="1">
                <a:sym typeface="Wingdings" panose="05000000000000000000" pitchFamily="2" charset="2"/>
              </a:rPr>
              <a:t>anyagok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feldolgozásában</a:t>
            </a:r>
            <a:r>
              <a:rPr lang="en-US" dirty="0">
                <a:sym typeface="Wingdings" panose="05000000000000000000" pitchFamily="2" charset="2"/>
              </a:rPr>
              <a:t>! </a:t>
            </a:r>
            <a:r>
              <a:rPr lang="en-US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6" descr="I remind you to fan into flame the gift of God.” ~Apostle Paul ...">
            <a:extLst>
              <a:ext uri="{FF2B5EF4-FFF2-40B4-BE49-F238E27FC236}">
                <a16:creationId xmlns:a16="http://schemas.microsoft.com/office/drawing/2014/main" id="{67C99D80-6C95-483E-B292-E00103E99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9298" y="2398986"/>
            <a:ext cx="3090311" cy="309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0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F8F081-0E96-4518-958B-E13E2F930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lang="hu-HU" b="1" dirty="0"/>
              <a:t>Feladatok</a:t>
            </a:r>
          </a:p>
        </p:txBody>
      </p:sp>
      <p:pic>
        <p:nvPicPr>
          <p:cNvPr id="4" name="Picture 2" descr=" ">
            <a:extLst>
              <a:ext uri="{FF2B5EF4-FFF2-40B4-BE49-F238E27FC236}">
                <a16:creationId xmlns:a16="http://schemas.microsoft.com/office/drawing/2014/main" id="{313E2DA5-E58C-444E-A78E-02605F840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05" y="1002838"/>
            <a:ext cx="3644962" cy="49591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8025E1-0FF0-4EA5-8EB1-066C4111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>
            <a:normAutofit/>
          </a:bodyPr>
          <a:lstStyle/>
          <a:p>
            <a:r>
              <a:rPr lang="hu-HU" dirty="0"/>
              <a:t>Kérlek, </a:t>
            </a:r>
            <a:r>
              <a:rPr lang="hu-HU" sz="2800" b="1" dirty="0"/>
              <a:t>oldd meg a Tankönyved 103. oldalán még a 2. és 3. feladatokat!</a:t>
            </a:r>
            <a:br>
              <a:rPr lang="hu-HU" sz="2800" dirty="0"/>
            </a:br>
            <a:endParaRPr lang="hu-HU" dirty="0"/>
          </a:p>
          <a:p>
            <a:endParaRPr lang="hu-HU" dirty="0"/>
          </a:p>
          <a:p>
            <a:r>
              <a:rPr lang="hu-HU" dirty="0"/>
              <a:t>Majd oldd meg ezt a játékos feladatot is, ha van kedved hozzá:</a:t>
            </a:r>
          </a:p>
          <a:p>
            <a:r>
              <a:rPr lang="hu-HU" dirty="0">
                <a:hlinkClick r:id="rId3"/>
              </a:rPr>
              <a:t>https://wordwall.net/hu/resource/1846180/hittan/milyenb%c5%91l-milyenn%c3%a9-v%c3%a1lt-az-apostolok-sz%c3%adve-amikor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72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663194-F241-446B-88D4-32D996E00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42568"/>
            <a:ext cx="8610600" cy="1361767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A szentlélek gyümölcsei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CD6B18-D4C6-46B8-9DE4-545279D4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03" y="1415845"/>
            <a:ext cx="7944465" cy="529958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hu-HU" dirty="0">
                <a:latin typeface="Century Gothic" panose="020B0502020202020204" pitchFamily="34" charset="0"/>
              </a:rPr>
              <a:t>Amikor befogadjuk Isten Szentlelkét, mi is megváltozunk.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dirty="0">
                <a:latin typeface="Century Gothic" panose="020B0502020202020204" pitchFamily="34" charset="0"/>
              </a:rPr>
              <a:t>Olyanok leszünk, mint a termést hozó fa.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dirty="0">
                <a:latin typeface="Century Gothic" panose="020B0502020202020204" pitchFamily="34" charset="0"/>
              </a:rPr>
              <a:t>A Szentlélek segítségével gyümölcsöket termünk.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dirty="0">
                <a:latin typeface="Century Gothic" panose="020B0502020202020204" pitchFamily="34" charset="0"/>
              </a:rPr>
              <a:t>Na, nem ehetőket!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hu-HU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hu-HU" b="1" dirty="0">
                <a:latin typeface="Century Gothic" panose="020B0502020202020204" pitchFamily="34" charset="0"/>
              </a:rPr>
              <a:t>A SZENTLÉLEKNEK ILYEN GYÜMÖLCSEI LEHETNEK: </a:t>
            </a:r>
            <a:endParaRPr lang="hu-HU" dirty="0"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hu-HU" sz="2400" dirty="0">
                <a:solidFill>
                  <a:srgbClr val="FF0000"/>
                </a:solidFill>
              </a:rPr>
              <a:t>Szeretet  Öröm Békesség Türelem Béketűrés Jóság Kedvesség Szelídség Hűség Szerénység Önmegtartóztatás Tisztaság</a:t>
            </a:r>
          </a:p>
          <a:p>
            <a:pPr algn="ctr">
              <a:lnSpc>
                <a:spcPct val="120000"/>
              </a:lnSpc>
            </a:pPr>
            <a:r>
              <a:rPr lang="hu-HU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Hányat találsz meg ezekből a Tankönyved 104. oldalán </a:t>
            </a:r>
            <a:br>
              <a:rPr lang="hu-HU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hu-HU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4. feladatban? </a:t>
            </a:r>
          </a:p>
          <a:p>
            <a:pPr algn="ctr">
              <a:lnSpc>
                <a:spcPct val="120000"/>
              </a:lnSpc>
            </a:pPr>
            <a:r>
              <a:rPr lang="hu-HU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Amit megtalálsz, írd le a füzetedbe!</a:t>
            </a:r>
          </a:p>
          <a:p>
            <a:pPr algn="ctr">
              <a:lnSpc>
                <a:spcPct val="120000"/>
              </a:lnSpc>
            </a:pPr>
            <a:endParaRPr lang="hu-HU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hu-HU" dirty="0">
                <a:latin typeface="Century Gothic" panose="020B0502020202020204" pitchFamily="34" charset="0"/>
              </a:rPr>
              <a:t>Törekedj arra, hogy a te szívedben is ott legyenek ezek a gyümölcsök! </a:t>
            </a:r>
          </a:p>
          <a:p>
            <a:pPr>
              <a:lnSpc>
                <a:spcPct val="120000"/>
              </a:lnSpc>
            </a:pPr>
            <a:endParaRPr lang="hu-HU" dirty="0"/>
          </a:p>
        </p:txBody>
      </p:sp>
      <p:pic>
        <p:nvPicPr>
          <p:cNvPr id="4" name="Picture 2" descr="Frutas lindo Digital Clip Art, uvas, manzana, plátanos, pera ...">
            <a:extLst>
              <a:ext uri="{FF2B5EF4-FFF2-40B4-BE49-F238E27FC236}">
                <a16:creationId xmlns:a16="http://schemas.microsoft.com/office/drawing/2014/main" id="{8B47EB3E-2E9D-453A-83AB-79BD193B1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1884" y="3388514"/>
            <a:ext cx="2893182" cy="229752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C52B44-52C4-4E72-9DA2-031F8D12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155" y="764373"/>
            <a:ext cx="11614355" cy="1474002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Kreatív </a:t>
            </a:r>
            <a:r>
              <a:rPr lang="hu-HU" sz="4400" b="1" dirty="0"/>
              <a:t>szorgalmi</a:t>
            </a:r>
            <a:r>
              <a:rPr lang="hu-HU" b="1" dirty="0"/>
              <a:t>k:</a:t>
            </a:r>
            <a:br>
              <a:rPr lang="hu-HU" dirty="0"/>
            </a:br>
            <a:r>
              <a:rPr lang="hu-HU" sz="2700" dirty="0"/>
              <a:t>pünkösdi szélforgó, és amit órán készítettünk volna papírtányérra</a:t>
            </a:r>
            <a:br>
              <a:rPr lang="hu-HU" sz="2700" dirty="0"/>
            </a:br>
            <a:r>
              <a:rPr lang="hu-HU" sz="2700" dirty="0"/>
              <a:t>Ha van kedved, ezeket is elkészítheted!</a:t>
            </a:r>
            <a:endParaRPr lang="hu-HU" dirty="0"/>
          </a:p>
        </p:txBody>
      </p:sp>
      <p:pic>
        <p:nvPicPr>
          <p:cNvPr id="4" name="Tartalom helye 3" descr="szélforgó-sablon.jpg">
            <a:extLst>
              <a:ext uri="{FF2B5EF4-FFF2-40B4-BE49-F238E27FC236}">
                <a16:creationId xmlns:a16="http://schemas.microsoft.com/office/drawing/2014/main" id="{126AA47F-C44D-4345-A259-61B2FD78A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1751" y="2587772"/>
            <a:ext cx="3266400" cy="4102574"/>
          </a:xfrm>
          <a:prstGeom prst="rect">
            <a:avLst/>
          </a:prstGeom>
        </p:spPr>
      </p:pic>
      <p:pic>
        <p:nvPicPr>
          <p:cNvPr id="5" name="Kép 4" descr="szélforgó.png">
            <a:extLst>
              <a:ext uri="{FF2B5EF4-FFF2-40B4-BE49-F238E27FC236}">
                <a16:creationId xmlns:a16="http://schemas.microsoft.com/office/drawing/2014/main" id="{ACE443EE-847B-43C1-9C8B-1C90287070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376" y="2238375"/>
            <a:ext cx="2238375" cy="2381250"/>
          </a:xfrm>
          <a:prstGeom prst="rect">
            <a:avLst/>
          </a:prstGeom>
        </p:spPr>
      </p:pic>
      <p:pic>
        <p:nvPicPr>
          <p:cNvPr id="7" name="Kép 6" descr="A képen vörös, asztal, színes, narancs látható&#10;&#10;Automatikusan generált leírás">
            <a:extLst>
              <a:ext uri="{FF2B5EF4-FFF2-40B4-BE49-F238E27FC236}">
                <a16:creationId xmlns:a16="http://schemas.microsoft.com/office/drawing/2014/main" id="{71CDFA48-8A10-4EC9-92C7-BCB565103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73" y="2543175"/>
            <a:ext cx="3370676" cy="2972722"/>
          </a:xfrm>
          <a:prstGeom prst="rect">
            <a:avLst/>
          </a:prstGeom>
        </p:spPr>
      </p:pic>
      <p:pic>
        <p:nvPicPr>
          <p:cNvPr id="9" name="Kép 8" descr="A képen rajz látható&#10;&#10;Automatikusan generált leírás">
            <a:extLst>
              <a:ext uri="{FF2B5EF4-FFF2-40B4-BE49-F238E27FC236}">
                <a16:creationId xmlns:a16="http://schemas.microsoft.com/office/drawing/2014/main" id="{4D68096E-65DE-4139-8565-98B46BAA4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271" y="2828377"/>
            <a:ext cx="2865353" cy="39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 az érettségizőkért – A Kelet-Európai Fiatalokért Egyesület">
            <a:extLst>
              <a:ext uri="{FF2B5EF4-FFF2-40B4-BE49-F238E27FC236}">
                <a16:creationId xmlns:a16="http://schemas.microsoft.com/office/drawing/2014/main" id="{B36B545B-5D74-4598-AB24-E35EA48F0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8693"/>
          <a:stretch/>
        </p:blipFill>
        <p:spPr bwMode="auto">
          <a:xfrm>
            <a:off x="-608749" y="75322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0B8D864-18C1-4130-B938-96C44010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602657"/>
            <a:ext cx="9613861" cy="648929"/>
          </a:xfrm>
        </p:spPr>
        <p:txBody>
          <a:bodyPr>
            <a:normAutofit fontScale="90000"/>
          </a:bodyPr>
          <a:lstStyle/>
          <a:p>
            <a:r>
              <a:rPr lang="hu-HU" sz="2800" b="1" dirty="0"/>
              <a:t>Imádsággal fejezzük be a mai digitális hittan órát is!</a:t>
            </a:r>
            <a:br>
              <a:rPr lang="hu-HU" sz="2800" b="1" dirty="0"/>
            </a:b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4EA624-1E2C-4523-8C1F-630FCCA8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51586"/>
            <a:ext cx="5415679" cy="4107572"/>
          </a:xfrm>
        </p:spPr>
        <p:txBody>
          <a:bodyPr anchor="ctr">
            <a:normAutofit/>
          </a:bodyPr>
          <a:lstStyle/>
          <a:p>
            <a:r>
              <a:rPr lang="hu-HU" dirty="0"/>
              <a:t>Keresztvetés</a:t>
            </a:r>
          </a:p>
          <a:p>
            <a:r>
              <a:rPr lang="hu-HU" dirty="0" err="1"/>
              <a:t>Jöjj</a:t>
            </a:r>
            <a:r>
              <a:rPr lang="hu-HU" dirty="0"/>
              <a:t>, Szentlélek! </a:t>
            </a:r>
            <a:br>
              <a:rPr lang="hu-HU" dirty="0"/>
            </a:br>
            <a:r>
              <a:rPr lang="hu-HU" dirty="0"/>
              <a:t>Tégy alkalmassá, hogy magatartásommal, szavaimmal Jézus munkatársa lehessek!!</a:t>
            </a:r>
          </a:p>
          <a:p>
            <a:r>
              <a:rPr lang="hu-HU" dirty="0"/>
              <a:t>Amen</a:t>
            </a:r>
          </a:p>
          <a:p>
            <a:r>
              <a:rPr lang="hu-HU" dirty="0"/>
              <a:t>Keresztvetés</a:t>
            </a:r>
            <a:endParaRPr lang="hu-HU" sz="2000" dirty="0"/>
          </a:p>
        </p:txBody>
      </p:sp>
      <p:pic>
        <p:nvPicPr>
          <p:cNvPr id="10" name="Tartalom helye 5" descr="A képen épület látható&#10;&#10;A leírás nagyon megbízható">
            <a:extLst>
              <a:ext uri="{FF2B5EF4-FFF2-40B4-BE49-F238E27FC236}">
                <a16:creationId xmlns:a16="http://schemas.microsoft.com/office/drawing/2014/main" id="{43C68B59-93FC-43EC-82D1-77DB8177D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" b="-2"/>
          <a:stretch/>
        </p:blipFill>
        <p:spPr>
          <a:xfrm>
            <a:off x="7971759" y="2565729"/>
            <a:ext cx="2800349" cy="379342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28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73FC49-1BE9-4C88-8656-0E509609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290" y="764373"/>
            <a:ext cx="9588910" cy="1293028"/>
          </a:xfrm>
        </p:spPr>
        <p:txBody>
          <a:bodyPr>
            <a:normAutofit/>
          </a:bodyPr>
          <a:lstStyle/>
          <a:p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Kedves Hittanos! </a:t>
            </a:r>
            <a:b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Várlak a következő digitális hittanórára!</a:t>
            </a:r>
            <a:endParaRPr lang="hu-HU" sz="28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99510C-7DB5-4705-8984-A04E00F8C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43" y="2263806"/>
            <a:ext cx="7066625" cy="43589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Kedves Szülők!</a:t>
            </a:r>
          </a:p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segítségüket!</a:t>
            </a:r>
          </a:p>
          <a:p>
            <a:pPr algn="ctr"/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b="1" dirty="0">
                <a:solidFill>
                  <a:srgbClr val="FF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 veszprémi egyházmegyében kihirdetett enyhítő rendelkezések ellenére, Illés Sándor plébános úr döntése szerint továbbra sem lesznek szentmisék.</a:t>
            </a:r>
          </a:p>
          <a:p>
            <a:pPr algn="ctr"/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Amint pozitív hírekről számolhatok be, rögtön jelzem!</a:t>
            </a:r>
          </a:p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Legyünk türelmesek és továbbra is vigyázzanak magukra és egymásra!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Dicsértessék a Jézus Krisztus!</a:t>
            </a:r>
          </a:p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Mindörökké! Amen</a:t>
            </a:r>
          </a:p>
          <a:p>
            <a:pPr algn="ctr"/>
            <a:endParaRPr lang="hu-HU" dirty="0"/>
          </a:p>
        </p:txBody>
      </p:sp>
      <p:pic>
        <p:nvPicPr>
          <p:cNvPr id="4" name="Kép 3" descr="32130775_1933639403613434_9206513392569810944_n.jpg">
            <a:extLst>
              <a:ext uri="{FF2B5EF4-FFF2-40B4-BE49-F238E27FC236}">
                <a16:creationId xmlns:a16="http://schemas.microsoft.com/office/drawing/2014/main" id="{11E134C8-0A96-4C27-8EA5-A8DD0CF310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0926" y="3269202"/>
            <a:ext cx="4348174" cy="16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EA664-6151-4820-8415-426EEB4D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978010"/>
            <a:ext cx="10022135" cy="970059"/>
          </a:xfrm>
        </p:spPr>
        <p:txBody>
          <a:bodyPr>
            <a:noAutofit/>
          </a:bodyPr>
          <a:lstStyle/>
          <a:p>
            <a:r>
              <a:rPr lang="hu-HU" sz="2000" b="1" dirty="0"/>
              <a:t>A mai digitális óra elején imádkozzunk </a:t>
            </a:r>
            <a:br>
              <a:rPr lang="hu-HU" sz="2000" b="1" dirty="0"/>
            </a:br>
            <a:r>
              <a:rPr lang="hu-HU" sz="2000" b="1" dirty="0"/>
              <a:t>értetek, diákokért, </a:t>
            </a:r>
            <a:br>
              <a:rPr lang="hu-HU" sz="2000" b="1" dirty="0"/>
            </a:br>
            <a:r>
              <a:rPr lang="hu-HU" sz="2000" b="1" dirty="0"/>
              <a:t>adjon az Úr erőt és kitartást nektek még a tanév végéig!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7EA0AA-81DB-4383-B023-D4FF4CD17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83242"/>
            <a:ext cx="5076423" cy="4603805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50000"/>
              </a:lnSpc>
            </a:pPr>
            <a:r>
              <a:rPr lang="hu-HU" sz="2000" dirty="0"/>
              <a:t>Keresztvetés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2000" dirty="0"/>
              <a:t>Miatyánk, aki a mennyekben vagy!</a:t>
            </a:r>
            <a:br>
              <a:rPr lang="hu-HU" sz="2000" dirty="0"/>
            </a:br>
            <a:r>
              <a:rPr lang="hu-HU" sz="2000" dirty="0"/>
              <a:t>Szenteltessék meg a te </a:t>
            </a:r>
            <a:r>
              <a:rPr lang="hu-HU" sz="2000" dirty="0" err="1"/>
              <a:t>nevd</a:t>
            </a:r>
            <a:r>
              <a:rPr lang="hu-HU" sz="2000" dirty="0"/>
              <a:t>!</a:t>
            </a:r>
            <a:br>
              <a:rPr lang="hu-HU" sz="2000" dirty="0"/>
            </a:br>
            <a:r>
              <a:rPr lang="hu-HU" sz="2000" dirty="0"/>
              <a:t>Jöjjön el a te országod!</a:t>
            </a:r>
            <a:br>
              <a:rPr lang="hu-HU" sz="2000" dirty="0"/>
            </a:br>
            <a:r>
              <a:rPr lang="hu-HU" sz="2000" dirty="0"/>
              <a:t>Legyen meg a te akaratod!</a:t>
            </a:r>
            <a:br>
              <a:rPr lang="hu-HU" sz="2000" dirty="0"/>
            </a:br>
            <a:r>
              <a:rPr lang="hu-HU" sz="2000" dirty="0"/>
              <a:t>Amint a mennyben, úgy a földön is!</a:t>
            </a:r>
            <a:br>
              <a:rPr lang="hu-HU" sz="2000" dirty="0"/>
            </a:br>
            <a:r>
              <a:rPr lang="hu-HU" sz="2000" dirty="0"/>
              <a:t>Mindennapi kenyerünket,</a:t>
            </a:r>
            <a:br>
              <a:rPr lang="hu-HU" sz="2000" dirty="0"/>
            </a:br>
            <a:r>
              <a:rPr lang="hu-HU" sz="2000" dirty="0"/>
              <a:t>add meg nekünk ma</a:t>
            </a:r>
            <a:br>
              <a:rPr lang="hu-HU" sz="2000" dirty="0"/>
            </a:br>
            <a:r>
              <a:rPr lang="hu-HU" sz="2000" dirty="0"/>
              <a:t>és bocsájtsd meg vétkeinket,</a:t>
            </a:r>
            <a:br>
              <a:rPr lang="hu-HU" sz="2000" dirty="0"/>
            </a:br>
            <a:r>
              <a:rPr lang="hu-HU" sz="2000" dirty="0"/>
              <a:t>miképpen i is megbocsátunk</a:t>
            </a:r>
            <a:br>
              <a:rPr lang="hu-HU" sz="2000" dirty="0"/>
            </a:br>
            <a:r>
              <a:rPr lang="hu-HU" sz="2000" dirty="0"/>
              <a:t>az ellenünk vétkezőknek,</a:t>
            </a:r>
            <a:br>
              <a:rPr lang="hu-HU" sz="2000" dirty="0"/>
            </a:br>
            <a:r>
              <a:rPr lang="hu-HU" sz="2000" dirty="0"/>
              <a:t>és ne </a:t>
            </a:r>
            <a:r>
              <a:rPr lang="hu-HU" sz="2000" dirty="0" err="1"/>
              <a:t>vígy</a:t>
            </a:r>
            <a:r>
              <a:rPr lang="hu-HU" sz="2000" dirty="0"/>
              <a:t> minket a kísértésbe,</a:t>
            </a:r>
            <a:br>
              <a:rPr lang="hu-HU" sz="2000" dirty="0"/>
            </a:br>
            <a:r>
              <a:rPr lang="hu-HU" sz="2000" dirty="0"/>
              <a:t>de szabadíts meg a gonosztól!</a:t>
            </a:r>
          </a:p>
          <a:p>
            <a:pPr algn="ctr">
              <a:lnSpc>
                <a:spcPct val="150000"/>
              </a:lnSpc>
            </a:pPr>
            <a:r>
              <a:rPr lang="hu-HU" sz="2000" dirty="0"/>
              <a:t>Amen</a:t>
            </a:r>
          </a:p>
          <a:p>
            <a:pPr algn="ctr">
              <a:lnSpc>
                <a:spcPct val="150000"/>
              </a:lnSpc>
            </a:pPr>
            <a:r>
              <a:rPr lang="hu-HU" sz="2000" dirty="0"/>
              <a:t>Keresztvetés</a:t>
            </a:r>
          </a:p>
        </p:txBody>
      </p:sp>
      <p:pic>
        <p:nvPicPr>
          <p:cNvPr id="1026" name="Picture 2" descr="Megtörtszívek: A szeretet fénye.Aranyosi Ervin.">
            <a:extLst>
              <a:ext uri="{FF2B5EF4-FFF2-40B4-BE49-F238E27FC236}">
                <a16:creationId xmlns:a16="http://schemas.microsoft.com/office/drawing/2014/main" id="{7A4432AB-AD3D-41F3-A743-78B2215D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6463" y="2924485"/>
            <a:ext cx="2743053" cy="254418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8A7F86-6609-4A4F-83A2-5433B501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274320"/>
            <a:ext cx="6832600" cy="1783081"/>
          </a:xfrm>
        </p:spPr>
        <p:txBody>
          <a:bodyPr>
            <a:normAutofit/>
          </a:bodyPr>
          <a:lstStyle/>
          <a:p>
            <a:r>
              <a:rPr lang="hu-HU" sz="2800" b="1" dirty="0"/>
              <a:t>A múlt alkalommal arról tanultunk, hogy Húsvét után, jézus többször is megjelent tanítványainak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308F636-6734-4106-B676-C4FCD7FDC911}"/>
              </a:ext>
            </a:extLst>
          </p:cNvPr>
          <p:cNvPicPr/>
          <p:nvPr/>
        </p:nvPicPr>
        <p:blipFill rotWithShape="1">
          <a:blip r:embed="rId2" cstate="print"/>
          <a:srcRect l="4508" r="1681" b="-3"/>
          <a:stretch/>
        </p:blipFill>
        <p:spPr>
          <a:xfrm>
            <a:off x="630705" y="746124"/>
            <a:ext cx="3644962" cy="5472559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819150-A24B-4E08-8E84-DDC29923F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057402"/>
            <a:ext cx="6832600" cy="4526278"/>
          </a:xfrm>
        </p:spPr>
        <p:txBody>
          <a:bodyPr>
            <a:normAutofit/>
          </a:bodyPr>
          <a:lstStyle/>
          <a:p>
            <a:r>
              <a:rPr lang="hu-HU" sz="1500" dirty="0"/>
              <a:t>Együtt ettek, ittak, beszélgettek.</a:t>
            </a:r>
          </a:p>
          <a:p>
            <a:r>
              <a:rPr lang="hu-HU" sz="1500" dirty="0"/>
              <a:t>De vajon Jézus meddig maradt velük? Emlékeztek-e?</a:t>
            </a:r>
          </a:p>
          <a:p>
            <a:r>
              <a:rPr lang="hu-HU" sz="1500" dirty="0"/>
              <a:t>40 napig.</a:t>
            </a:r>
          </a:p>
          <a:p>
            <a:r>
              <a:rPr lang="hu-HU" sz="1500" dirty="0"/>
              <a:t>Mi történt Jézus feltámadásának napja – húsvét- után a 40. napon?</a:t>
            </a:r>
          </a:p>
          <a:p>
            <a:r>
              <a:rPr lang="hu-HU" sz="1500" dirty="0"/>
              <a:t>Jézus utoljára jelent meg tanítványainak az Olajfák hegyén.</a:t>
            </a:r>
          </a:p>
          <a:p>
            <a:r>
              <a:rPr lang="hu-HU" sz="1500" dirty="0"/>
              <a:t>Jézus azt mondta: </a:t>
            </a:r>
          </a:p>
          <a:p>
            <a:r>
              <a:rPr lang="hu-HU" sz="1500" b="1" i="1" dirty="0"/>
              <a:t>„Menjetek el az egészvilágra és tegyetek tanítványommá minden népet! És én veletek vagyok minden nap a világ végéig!” </a:t>
            </a:r>
          </a:p>
          <a:p>
            <a:r>
              <a:rPr lang="hu-HU" sz="1500" dirty="0"/>
              <a:t>Aztán megáldotta őket és a szemük láttára felemelkedett a hegyről. </a:t>
            </a:r>
          </a:p>
          <a:p>
            <a:r>
              <a:rPr lang="hu-HU" sz="1500" dirty="0"/>
              <a:t>A tanítványok tágra nyílt szemmel nézték egészen addig, amíg egy felhő el nem takarta </a:t>
            </a:r>
            <a:r>
              <a:rPr lang="hu-HU" sz="1500" dirty="0" err="1"/>
              <a:t>előlük</a:t>
            </a:r>
            <a:r>
              <a:rPr lang="hu-HU" sz="1500" dirty="0"/>
              <a:t>. </a:t>
            </a:r>
          </a:p>
          <a:p>
            <a:r>
              <a:rPr lang="hu-HU" sz="1500" dirty="0">
                <a:solidFill>
                  <a:srgbClr val="FF0000"/>
                </a:solidFill>
              </a:rPr>
              <a:t>Húsvét után a 40. napon Jézus Mennybemenetelét ünnepeljük.</a:t>
            </a:r>
          </a:p>
          <a:p>
            <a:r>
              <a:rPr lang="hu-HU" sz="1600" b="1" dirty="0"/>
              <a:t>Azért, hogy mi is vágyakozzunk oda, ahol Ő van, és ne felejtsük, hogy ott vár minket!</a:t>
            </a:r>
            <a:br>
              <a:rPr lang="hu-HU" sz="1600" dirty="0"/>
            </a:br>
            <a:endParaRPr lang="hu-HU" sz="1500" dirty="0"/>
          </a:p>
          <a:p>
            <a:endParaRPr lang="hu-HU" sz="1500" dirty="0"/>
          </a:p>
        </p:txBody>
      </p:sp>
    </p:spTree>
    <p:extLst>
      <p:ext uri="{BB962C8B-B14F-4D97-AF65-F5344CB8AC3E}">
        <p14:creationId xmlns:p14="http://schemas.microsoft.com/office/powerpoint/2010/main" val="38074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18BF7E-0573-4236-82AE-099C00A5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542" y="304800"/>
            <a:ext cx="7708490" cy="1889760"/>
          </a:xfrm>
        </p:spPr>
        <p:txBody>
          <a:bodyPr>
            <a:noAutofit/>
          </a:bodyPr>
          <a:lstStyle/>
          <a:p>
            <a:r>
              <a:rPr lang="hu-HU" sz="2800" b="1" dirty="0">
                <a:latin typeface="Century Gothic" panose="020B0502020202020204" pitchFamily="34" charset="0"/>
              </a:rPr>
              <a:t>Jézus mennybemenetele után a tizedik, Húsvét után az </a:t>
            </a:r>
            <a:r>
              <a:rPr lang="hu-HU" sz="3600" b="1" dirty="0">
                <a:latin typeface="Century Gothic" panose="020B0502020202020204" pitchFamily="34" charset="0"/>
              </a:rPr>
              <a:t>50</a:t>
            </a:r>
            <a:r>
              <a:rPr lang="hu-HU" sz="2800" b="1" dirty="0">
                <a:latin typeface="Century Gothic" panose="020B0502020202020204" pitchFamily="34" charset="0"/>
              </a:rPr>
              <a:t>. napon beteljesedett, amit Jézus megígért: </a:t>
            </a:r>
            <a:endParaRPr lang="hu-HU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2E1EE49-C3BF-4DE8-A426-90005A7A0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7" r="6328" b="-3"/>
          <a:stretch/>
        </p:blipFill>
        <p:spPr>
          <a:xfrm>
            <a:off x="630705" y="746124"/>
            <a:ext cx="3644962" cy="5472559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B11E13-C2FF-4947-8943-6B19E1FED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638" y="2194560"/>
            <a:ext cx="6711562" cy="446068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hu-HU" sz="2400" b="1" u="sng" dirty="0">
                <a:latin typeface="Century Gothic" panose="020B0502020202020204" pitchFamily="34" charset="0"/>
              </a:rPr>
              <a:t>Pünkösd napján </a:t>
            </a:r>
            <a:r>
              <a:rPr lang="hu-HU" sz="2400" dirty="0"/>
              <a:t>a tanítványok mind együtt voltak Máriával, amikor is: </a:t>
            </a:r>
          </a:p>
          <a:p>
            <a:pPr>
              <a:lnSpc>
                <a:spcPct val="100000"/>
              </a:lnSpc>
              <a:buNone/>
            </a:pPr>
            <a:r>
              <a:rPr lang="hu-HU" sz="2400" dirty="0"/>
              <a:t>„Hirtelen zaj támadt az égből, </a:t>
            </a:r>
            <a:r>
              <a:rPr lang="hu-HU" sz="2400" b="1" dirty="0"/>
              <a:t>heves szélvész </a:t>
            </a:r>
            <a:br>
              <a:rPr lang="hu-HU" sz="2400" dirty="0"/>
            </a:br>
            <a:r>
              <a:rPr lang="hu-HU" sz="2400" dirty="0"/>
              <a:t>közeledett és betöltötte az egész házat. </a:t>
            </a:r>
          </a:p>
          <a:p>
            <a:pPr>
              <a:lnSpc>
                <a:spcPct val="100000"/>
              </a:lnSpc>
              <a:buNone/>
            </a:pPr>
            <a:r>
              <a:rPr lang="hu-HU" sz="2400" dirty="0"/>
              <a:t>Majd </a:t>
            </a:r>
            <a:r>
              <a:rPr lang="hu-HU" sz="2400" b="1" dirty="0"/>
              <a:t>tüzes lángnyelvek </a:t>
            </a:r>
            <a:r>
              <a:rPr lang="hu-HU" sz="2400" dirty="0"/>
              <a:t>lobbantak föl és leereszkedtek mindegyikükre.”  </a:t>
            </a:r>
            <a:endParaRPr lang="hu-HU" sz="2400" b="1" u="sng" dirty="0"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hu-HU" sz="2400" dirty="0">
                <a:latin typeface="Century Gothic" panose="020B0502020202020204" pitchFamily="34" charset="0"/>
              </a:rPr>
              <a:t>Az apostolokra lángnyelvek alakjában leszállt a Szentlélek. </a:t>
            </a:r>
          </a:p>
          <a:p>
            <a:pPr>
              <a:lnSpc>
                <a:spcPct val="110000"/>
              </a:lnSpc>
            </a:pPr>
            <a:endParaRPr lang="hu-HU" sz="2400" dirty="0"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hu-HU" sz="2400" dirty="0">
                <a:latin typeface="Century Gothic" panose="020B0502020202020204" pitchFamily="34" charset="0"/>
              </a:rPr>
              <a:t>A tanítványokat nagy erő és lelkesedés töltötte el. Kimentek a házból, és az összeverődött nagy tömegnek bátran beszélni kezdtek Jézusról. </a:t>
            </a:r>
          </a:p>
          <a:p>
            <a:pPr>
              <a:lnSpc>
                <a:spcPct val="110000"/>
              </a:lnSpc>
            </a:pPr>
            <a:r>
              <a:rPr lang="hu-HU" sz="2400" dirty="0">
                <a:latin typeface="Century Gothic" panose="020B0502020202020204" pitchFamily="34" charset="0"/>
              </a:rPr>
              <a:t>A Lélek megerősítette, átformálta őket.</a:t>
            </a:r>
          </a:p>
          <a:p>
            <a:pPr>
              <a:lnSpc>
                <a:spcPct val="110000"/>
              </a:lnSpc>
            </a:pPr>
            <a:r>
              <a:rPr lang="hu-HU" sz="2400" dirty="0">
                <a:latin typeface="Century Gothic" panose="020B0502020202020204" pitchFamily="34" charset="0"/>
              </a:rPr>
              <a:t>Csodálatos módon az idegen országokból érkező zarándokok is megértették a tanításukat.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316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A82E29-3E1E-441C-93FA-A548B661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1447136"/>
            <a:ext cx="6257291" cy="1526651"/>
          </a:xfrm>
        </p:spPr>
        <p:txBody>
          <a:bodyPr>
            <a:noAutofit/>
          </a:bodyPr>
          <a:lstStyle/>
          <a:p>
            <a:r>
              <a:rPr lang="hu-HU" sz="2400" b="1" dirty="0">
                <a:latin typeface="Century Gothic" panose="020B0502020202020204" pitchFamily="34" charset="0"/>
              </a:rPr>
              <a:t>Péter is szólásra emelkedett, </a:t>
            </a:r>
            <a:br>
              <a:rPr lang="hu-HU" sz="2400" b="1" dirty="0">
                <a:latin typeface="Century Gothic" panose="020B0502020202020204" pitchFamily="34" charset="0"/>
              </a:rPr>
            </a:br>
            <a:r>
              <a:rPr lang="hu-HU" sz="2400" b="1" dirty="0">
                <a:latin typeface="Century Gothic" panose="020B0502020202020204" pitchFamily="34" charset="0"/>
              </a:rPr>
              <a:t>Jézus haláláról és feltámadásáról beszélt az embereknek. </a:t>
            </a:r>
            <a:br>
              <a:rPr lang="hu-HU" sz="2400" dirty="0">
                <a:latin typeface="Century Gothic" panose="020B0502020202020204" pitchFamily="34" charset="0"/>
              </a:rPr>
            </a:br>
            <a:endParaRPr lang="hu-HU" sz="2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973F22-0ACF-4FBB-9EA2-33C999577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5" y="3204376"/>
            <a:ext cx="6725975" cy="3014309"/>
          </a:xfrm>
        </p:spPr>
        <p:txBody>
          <a:bodyPr>
            <a:normAutofit/>
          </a:bodyPr>
          <a:lstStyle/>
          <a:p>
            <a:r>
              <a:rPr lang="hu-HU" dirty="0">
                <a:latin typeface="Century Gothic" panose="020B0502020202020204" pitchFamily="34" charset="0"/>
              </a:rPr>
              <a:t>Ezt mondta: </a:t>
            </a:r>
          </a:p>
          <a:p>
            <a:endParaRPr lang="hu-HU" dirty="0">
              <a:latin typeface="Century Gothic" panose="020B0502020202020204" pitchFamily="34" charset="0"/>
            </a:endParaRPr>
          </a:p>
          <a:p>
            <a:r>
              <a:rPr lang="hu-HU" dirty="0">
                <a:latin typeface="Century Gothic" panose="020B0502020202020204" pitchFamily="34" charset="0"/>
              </a:rPr>
              <a:t>- </a:t>
            </a:r>
            <a:r>
              <a:rPr lang="hu-HU" b="1" dirty="0">
                <a:latin typeface="Century Gothic" panose="020B0502020202020204" pitchFamily="34" charset="0"/>
              </a:rPr>
              <a:t>Térjetek meg, és keresztelkedjetek meg Jézus Krisztus nevében bűneitek bocsánatára, és megkapjátok a Szentlélek ajándékát!</a:t>
            </a:r>
            <a:r>
              <a:rPr lang="hu-HU" dirty="0">
                <a:latin typeface="Century Gothic" panose="020B0502020202020204" pitchFamily="34" charset="0"/>
              </a:rPr>
              <a:t> </a:t>
            </a: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asztal, medve, lány, gyermek látható&#10;&#10;Automatikusan generált leírás">
            <a:extLst>
              <a:ext uri="{FF2B5EF4-FFF2-40B4-BE49-F238E27FC236}">
                <a16:creationId xmlns:a16="http://schemas.microsoft.com/office/drawing/2014/main" id="{52BF4E4A-F307-48A7-91E8-D5681EE57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7"/>
          <a:stretch/>
        </p:blipFill>
        <p:spPr>
          <a:xfrm>
            <a:off x="7519416" y="10"/>
            <a:ext cx="467258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2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973C9F-65DA-4026-9AF2-2BB9531C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428323"/>
          </a:xfrm>
        </p:spPr>
        <p:txBody>
          <a:bodyPr anchor="b">
            <a:normAutofit fontScale="90000"/>
          </a:bodyPr>
          <a:lstStyle/>
          <a:p>
            <a:pPr algn="l"/>
            <a:endParaRPr lang="hu-HU" sz="32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F3A390-B4C1-42FF-AB4B-0EB9C82BD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92410"/>
            <a:ext cx="3977639" cy="4326275"/>
          </a:xfrm>
        </p:spPr>
        <p:txBody>
          <a:bodyPr>
            <a:normAutofit fontScale="92500"/>
          </a:bodyPr>
          <a:lstStyle/>
          <a:p>
            <a:pPr algn="ctr"/>
            <a:r>
              <a:rPr lang="hu-HU" sz="2400" dirty="0"/>
              <a:t>Ezen a napon sok embert megkereszteltek az apostolok. </a:t>
            </a:r>
          </a:p>
          <a:p>
            <a:pPr algn="ctr"/>
            <a:r>
              <a:rPr lang="hu-HU" sz="2400" b="1" dirty="0"/>
              <a:t>A Szentlélek erejétől megerősödve elkezdték hirdetni Jézus evangéliumát, örömhírét más városokban és országokban is. </a:t>
            </a:r>
          </a:p>
          <a:p>
            <a:pPr algn="ctr"/>
            <a:endParaRPr lang="hu-HU" sz="2400" dirty="0"/>
          </a:p>
          <a:p>
            <a:pPr algn="ctr"/>
            <a:r>
              <a:rPr lang="hu-HU" sz="2400" dirty="0"/>
              <a:t>Tanításuk hatására sokan Jézus követői lettek.</a:t>
            </a: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beltéri, fénykép, festett, asztal látható&#10;&#10;Automatikusan generált leírás">
            <a:extLst>
              <a:ext uri="{FF2B5EF4-FFF2-40B4-BE49-F238E27FC236}">
                <a16:creationId xmlns:a16="http://schemas.microsoft.com/office/drawing/2014/main" id="{399B36C8-5144-47B1-93A4-C48D3798F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" r="7237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3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9FF5CB-3872-4A2E-8C45-8ECFDC826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hu-HU" sz="2000" dirty="0"/>
              <a:t>Nem.</a:t>
            </a:r>
          </a:p>
          <a:p>
            <a:r>
              <a:rPr lang="hu-HU" sz="2000" dirty="0"/>
              <a:t>Jézus halála után bezárkóztak.</a:t>
            </a:r>
          </a:p>
          <a:p>
            <a:r>
              <a:rPr lang="hu-HU" sz="2000" dirty="0"/>
              <a:t>Miért?</a:t>
            </a:r>
          </a:p>
          <a:p>
            <a:r>
              <a:rPr lang="hu-HU" sz="2000" dirty="0"/>
              <a:t>Féltek, hogy őket is elfogják, ha Jézusról beszélnek másoknak.</a:t>
            </a:r>
          </a:p>
          <a:p>
            <a:r>
              <a:rPr lang="hu-HU" sz="2000" dirty="0"/>
              <a:t>Nem nagyon értették, mit vár pontosan tőlük, Jézus.</a:t>
            </a:r>
          </a:p>
          <a:p>
            <a:r>
              <a:rPr lang="hu-HU" sz="2000" dirty="0"/>
              <a:t>A félénk apostolokból azonban bátor hithirdetők lettek a Szentlélek hatására!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638F9F5-BBB6-442C-B58E-00D9913AD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66" r="-2" b="4617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47AC1AB-B1ED-43D3-B278-FBF4C855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921811"/>
            <a:ext cx="5041629" cy="134431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Az apostolok mindig ilyen bátrak voltak?</a:t>
            </a:r>
          </a:p>
        </p:txBody>
      </p:sp>
    </p:spTree>
    <p:extLst>
      <p:ext uri="{BB962C8B-B14F-4D97-AF65-F5344CB8AC3E}">
        <p14:creationId xmlns:p14="http://schemas.microsoft.com/office/powerpoint/2010/main" val="144438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61C2C1-DE64-4359-9201-A85D2DE5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02" y="764373"/>
            <a:ext cx="9971598" cy="1293028"/>
          </a:xfrm>
        </p:spPr>
        <p:txBody>
          <a:bodyPr/>
          <a:lstStyle/>
          <a:p>
            <a:r>
              <a:rPr lang="hu-HU" b="1" dirty="0" err="1">
                <a:solidFill>
                  <a:srgbClr val="FF0000"/>
                </a:solidFill>
              </a:rPr>
              <a:t>Jöjj</a:t>
            </a:r>
            <a:r>
              <a:rPr lang="hu-HU" b="1" dirty="0">
                <a:solidFill>
                  <a:srgbClr val="FF0000"/>
                </a:solidFill>
              </a:rPr>
              <a:t>, Szentlélek! Lelkesíts minket!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779EC8-7E88-4949-A65C-085947CDB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Kérlek, </a:t>
            </a:r>
            <a:r>
              <a:rPr lang="hu-HU" b="1" dirty="0"/>
              <a:t>nyisd ki a Tankönyvedet a 102. oldalon</a:t>
            </a:r>
            <a:r>
              <a:rPr lang="hu-HU" dirty="0"/>
              <a:t>!</a:t>
            </a:r>
          </a:p>
          <a:p>
            <a:pPr marL="0" indent="0">
              <a:buNone/>
            </a:pPr>
            <a:r>
              <a:rPr lang="hu-HU" dirty="0"/>
              <a:t>Ott találod a Szentlélek eljöveteléről szóló történetet, amiről az előbbiekben olvastál.</a:t>
            </a:r>
          </a:p>
          <a:p>
            <a:pPr marL="0" indent="0">
              <a:buNone/>
            </a:pPr>
            <a:r>
              <a:rPr lang="hu-HU" b="1" dirty="0"/>
              <a:t>Nézd meg </a:t>
            </a:r>
            <a:r>
              <a:rPr lang="hu-HU" dirty="0"/>
              <a:t>az alábbi kisfilmeket is, hátha segít megérteni hogyan is tudták az apostolok olyan bátran hirdetni az evangéliumot!:</a:t>
            </a:r>
          </a:p>
          <a:p>
            <a:pPr marL="0" indent="0">
              <a:buNone/>
            </a:pPr>
            <a:r>
              <a:rPr lang="hu-HU" dirty="0">
                <a:hlinkClick r:id="rId2"/>
              </a:rPr>
              <a:t>https://www.youtube.com/watch?v=sFfDMNXQCo4&amp;list=PLk75pL543jqy60hqjUAqNbfXsqn0VrffS&amp;index=16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>
                <a:hlinkClick r:id="rId3"/>
              </a:rPr>
              <a:t>https://www.youtube.com/watch?v=2oqOi8jl-f0&amp;list=PLL0-aXiutUTeP4zuJHhm1k6_xsuZZYpTr&amp;index=20&amp;t=151s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2329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0A7A5-43D7-467E-8E1E-9E7F78DB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Már tanultuk, hogy A Szentlélek egyik jelképe a tűz.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7DBDCD-3F92-4CD0-89D1-8D37A8D8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579866"/>
          </a:xfrm>
        </p:spPr>
        <p:txBody>
          <a:bodyPr>
            <a:normAutofit/>
          </a:bodyPr>
          <a:lstStyle/>
          <a:p>
            <a:r>
              <a:rPr lang="hu-HU" sz="2800" dirty="0">
                <a:latin typeface="Century Gothic" panose="020B0502020202020204" pitchFamily="34" charset="0"/>
              </a:rPr>
              <a:t>Az apostolok szomorúsága örömre fordult, amikor eljött a SZENTLÉLEK.</a:t>
            </a:r>
            <a:br>
              <a:rPr lang="hu-HU" sz="2800" dirty="0">
                <a:latin typeface="Century Gothic" panose="020B0502020202020204" pitchFamily="34" charset="0"/>
              </a:rPr>
            </a:br>
            <a:endParaRPr lang="hu-HU" sz="2800" dirty="0">
              <a:latin typeface="Century Gothic" panose="020B0502020202020204" pitchFamily="34" charset="0"/>
            </a:endParaRPr>
          </a:p>
          <a:p>
            <a:r>
              <a:rPr lang="hu-HU" sz="2800" dirty="0">
                <a:latin typeface="Century Gothic" panose="020B0502020202020204" pitchFamily="34" charset="0"/>
              </a:rPr>
              <a:t>Ezért </a:t>
            </a:r>
            <a:r>
              <a:rPr lang="hu-HU" sz="2800" b="1" dirty="0">
                <a:latin typeface="Century Gothic" panose="020B0502020202020204" pitchFamily="34" charset="0"/>
              </a:rPr>
              <a:t>a Szentlélekre azt is szoktuk mondani, hogy Ő a </a:t>
            </a:r>
          </a:p>
          <a:p>
            <a:r>
              <a:rPr lang="hu-HU" sz="2800" dirty="0">
                <a:latin typeface="Century Gothic" panose="020B0502020202020204" pitchFamily="34" charset="0"/>
              </a:rPr>
              <a:t>______________________________</a:t>
            </a:r>
          </a:p>
          <a:p>
            <a:r>
              <a:rPr lang="hu-HU" sz="2800" b="1" dirty="0">
                <a:latin typeface="Century Gothic" panose="020B0502020202020204" pitchFamily="34" charset="0"/>
              </a:rPr>
              <a:t>A megfejtést a Tankönyved 103. oldalának 1. feladatában találod!</a:t>
            </a:r>
          </a:p>
          <a:p>
            <a:endParaRPr lang="hu-HU" dirty="0"/>
          </a:p>
        </p:txBody>
      </p:sp>
      <p:pic>
        <p:nvPicPr>
          <p:cNvPr id="4" name="Kép 3" descr="A képen kicsi, anyag, madár, alma látható&#10;&#10;Automatikusan generált leírás">
            <a:extLst>
              <a:ext uri="{FF2B5EF4-FFF2-40B4-BE49-F238E27FC236}">
                <a16:creationId xmlns:a16="http://schemas.microsoft.com/office/drawing/2014/main" id="{E5E6C746-662C-401A-A4CA-9279EDC35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0" y="2629853"/>
            <a:ext cx="4521200" cy="31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ondenzcsík">
  <a:themeElements>
    <a:clrScheme name="Kondenzcsík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Kondenzcsík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csík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947</Words>
  <Application>Microsoft Office PowerPoint</Application>
  <PresentationFormat>Szélesvásznú</PresentationFormat>
  <Paragraphs>92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Corbel</vt:lpstr>
      <vt:lpstr>Times New Roman</vt:lpstr>
      <vt:lpstr>Kondenzcsík</vt:lpstr>
      <vt:lpstr>Dicsértessék a Jézus Krisztus! Mindörökké!Amen</vt:lpstr>
      <vt:lpstr>A mai digitális óra elején imádkozzunk  értetek, diákokért,  adjon az Úr erőt és kitartást nektek még a tanév végéig! </vt:lpstr>
      <vt:lpstr>A múlt alkalommal arról tanultunk, hogy Húsvét után, jézus többször is megjelent tanítványainak</vt:lpstr>
      <vt:lpstr>Jézus mennybemenetele után a tizedik, Húsvét után az 50. napon beteljesedett, amit Jézus megígért: </vt:lpstr>
      <vt:lpstr>Péter is szólásra emelkedett,  Jézus haláláról és feltámadásáról beszélt az embereknek.  </vt:lpstr>
      <vt:lpstr>PowerPoint-bemutató</vt:lpstr>
      <vt:lpstr>Az apostolok mindig ilyen bátrak voltak?</vt:lpstr>
      <vt:lpstr>Jöjj, Szentlélek! Lelkesíts minket!</vt:lpstr>
      <vt:lpstr>Már tanultuk, hogy A Szentlélek egyik jelképe a tűz.</vt:lpstr>
      <vt:lpstr>Feladatok</vt:lpstr>
      <vt:lpstr>A szentlélek gyümölcsei</vt:lpstr>
      <vt:lpstr>Kreatív szorgalmik: pünkösdi szélforgó, és amit órán készítettünk volna papírtányérra Ha van kedved, ezeket is elkészítheted!</vt:lpstr>
      <vt:lpstr>Imádsággal fejezzük be a mai digitális hittan órát is! </vt:lpstr>
      <vt:lpstr>Kedves Hittanos!  Várlak a következő digitális hittanórára!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Dicsértessék a Jézus Krisztus! Mindörökké!Amen</dc:title>
  <dc:creator>Ildikó Timár</dc:creator>
  <cp:lastModifiedBy>Ildikó Timár</cp:lastModifiedBy>
  <cp:revision>29</cp:revision>
  <dcterms:created xsi:type="dcterms:W3CDTF">2020-05-01T14:19:14Z</dcterms:created>
  <dcterms:modified xsi:type="dcterms:W3CDTF">2020-05-04T12:14:47Z</dcterms:modified>
</cp:coreProperties>
</file>