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91" r:id="rId6"/>
    <p:sldId id="292" r:id="rId7"/>
    <p:sldId id="260" r:id="rId8"/>
    <p:sldId id="261" r:id="rId9"/>
    <p:sldId id="262" r:id="rId10"/>
    <p:sldId id="264" r:id="rId11"/>
    <p:sldId id="269" r:id="rId12"/>
    <p:sldId id="265" r:id="rId13"/>
    <p:sldId id="266" r:id="rId14"/>
    <p:sldId id="268" r:id="rId15"/>
    <p:sldId id="270" r:id="rId16"/>
    <p:sldId id="271" r:id="rId17"/>
    <p:sldId id="272" r:id="rId18"/>
    <p:sldId id="293" r:id="rId19"/>
    <p:sldId id="294" r:id="rId20"/>
    <p:sldId id="288" r:id="rId21"/>
    <p:sldId id="280" r:id="rId22"/>
    <p:sldId id="273" r:id="rId23"/>
    <p:sldId id="274" r:id="rId24"/>
    <p:sldId id="275" r:id="rId25"/>
    <p:sldId id="276" r:id="rId26"/>
    <p:sldId id="277" r:id="rId27"/>
    <p:sldId id="278" r:id="rId28"/>
    <p:sldId id="281" r:id="rId29"/>
    <p:sldId id="282" r:id="rId30"/>
    <p:sldId id="283" r:id="rId31"/>
    <p:sldId id="279" r:id="rId32"/>
    <p:sldId id="284" r:id="rId33"/>
    <p:sldId id="289" r:id="rId34"/>
    <p:sldId id="285" r:id="rId35"/>
    <p:sldId id="290" r:id="rId36"/>
    <p:sldId id="286" r:id="rId37"/>
    <p:sldId id="287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89" d="100"/>
          <a:sy n="89" d="100"/>
        </p:scale>
        <p:origin x="-437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3/14/2020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66682" y="1537853"/>
            <a:ext cx="8825658" cy="932745"/>
          </a:xfrm>
        </p:spPr>
        <p:txBody>
          <a:bodyPr/>
          <a:lstStyle/>
          <a:p>
            <a:pPr algn="ctr"/>
            <a:r>
              <a:rPr lang="hu-HU" sz="6600" dirty="0" smtClean="0"/>
              <a:t>NAGYBÖJT</a:t>
            </a:r>
            <a:endParaRPr lang="hu-HU" sz="66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hu-HU" sz="3600" dirty="0" smtClean="0"/>
              <a:t>Felkészülés húsvét ünnepére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49807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71" y="496388"/>
            <a:ext cx="8039649" cy="602197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838814" y="2466876"/>
            <a:ext cx="29783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A nagyböjt hamvazószerdától húsvét hajnaláig tart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16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39" y="830072"/>
            <a:ext cx="8247693" cy="5431028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8953500" y="1473200"/>
            <a:ext cx="2844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500" b="1" dirty="0" smtClean="0">
                <a:latin typeface="Times New Roman" pitchFamily="18" charset="0"/>
                <a:cs typeface="Times New Roman" pitchFamily="18" charset="0"/>
              </a:rPr>
              <a:t>A nagyböjtben Jézus szenvedésére és kereszthalálára emlékezünk. Hálából Jézus szeretetéért megbánjuk és meggyónjuk bűneinket, igyekszünk megváltozni, jobb emberré válni.</a:t>
            </a:r>
            <a:endParaRPr lang="hu-HU" sz="25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21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368300" y="469900"/>
            <a:ext cx="97028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b="1" dirty="0" smtClean="0">
                <a:latin typeface="Times New Roman" pitchFamily="18" charset="0"/>
                <a:cs typeface="Times New Roman" pitchFamily="18" charset="0"/>
              </a:rPr>
              <a:t>Böjt: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hu-HU" sz="4800" b="1" dirty="0" smtClean="0">
                <a:latin typeface="Times New Roman" pitchFamily="18" charset="0"/>
                <a:cs typeface="Times New Roman" pitchFamily="18" charset="0"/>
              </a:rPr>
              <a:t>Lemondok valami jóról, ami nem tilos,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hu-HU" sz="4800" b="1" dirty="0" smtClean="0">
                <a:latin typeface="Times New Roman" pitchFamily="18" charset="0"/>
                <a:cs typeface="Times New Roman" pitchFamily="18" charset="0"/>
              </a:rPr>
              <a:t>Jézus iránti szeretetből,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hu-HU" sz="4800" b="1" dirty="0" smtClean="0">
                <a:latin typeface="Times New Roman" pitchFamily="18" charset="0"/>
                <a:cs typeface="Times New Roman" pitchFamily="18" charset="0"/>
              </a:rPr>
              <a:t>Hogy lelkemet megerősítsem a bűn elleni küzdelemre, vagy más nemes célra ajánlom fel ezt a lemondást.</a:t>
            </a:r>
            <a:endParaRPr lang="hu-H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02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349667" y="1239141"/>
            <a:ext cx="67340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Böjt és diéta / fogyókúra abban hasonlít, hogy lemondunk valamiről, ami nem bűn. Azonban a fogyókúra / diéta célja az, hogy szebb vagy egészségesebb legyek. A böjt célja viszont az, hogy közelebb kerüljek Istenhez, vagy ha azért böjtölök, mert valamit kérek Istentől, akkor a más emberekért vállalt nemes lemondás, illetve más emberek sorsának jobbra fordítása a célom.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6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5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30" y="1729241"/>
            <a:ext cx="6219825" cy="4676775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290286" y="290286"/>
            <a:ext cx="9695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A nagyböjt hamvazószerdával kezdődik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97259" y="1013365"/>
            <a:ext cx="51235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Az előző évi virágvasárnapi barkát elégetik. Az így keletkezett hamut használjuk a hamvazkodáshoz.</a:t>
            </a: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A pap hamuba mártott ujjával keresztet rajzol homlokunkra, miközben ezt mondja:</a:t>
            </a: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„Emlékezzél ember, hogy por vagy és porrá leszel!”</a:t>
            </a: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Vagy</a:t>
            </a: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„Térj meg és higgy az evangéliumban!”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6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46" y="444138"/>
            <a:ext cx="9100849" cy="606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7" y="1550125"/>
            <a:ext cx="9779726" cy="488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25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29581" y="34304"/>
            <a:ext cx="935300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A nagyböjt színe a lila vagyis viola. Ez a bűnbánat színe. A lila újabban a gyász színe is. Ez is része a nagyböjtnek, mert Jézus szenvedésére és halálára emlékezünk. Ilyenkor lila a stóla, a miseruha színe, de lilák a templomi terítők is. Sok helyen eltakarják a szép oltárképet egy nagy lila lepellel, amin egy nagy fehér kereszt van.  (manapság a temetési palást is sokszor lila a fekete helyett.)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11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31" y="348342"/>
            <a:ext cx="6686097" cy="594319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7431314" y="1422400"/>
            <a:ext cx="43107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Látszik a lila oltárterítő (a kép alján), de látszik az is, hogy az oltárképet nagy lila lepellel takarták el, amin egy nagy fehér kereszt van (ez látszik a kép felső felén. A kereszt csúcsa sajnos lemaradt a képről). A középen látható oltárszekrény (tabernákulum) szolgál az Oltáriszentség őrzésére. Az Oltáriszentségben kenyér alakban van köztünk Jézus. Jelenlétét a piros színű örökmécses jelzi, ami ezen a képen nem látszik.</a:t>
            </a:r>
            <a:endParaRPr lang="hu-H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36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34" y="393109"/>
            <a:ext cx="9060725" cy="6034443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679576" y="317861"/>
            <a:ext cx="49493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L i la</a:t>
            </a:r>
          </a:p>
          <a:p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 s </a:t>
            </a:r>
            <a:r>
              <a:rPr lang="hu-HU" sz="4000" b="1" dirty="0" err="1" smtClean="0">
                <a:latin typeface="Times New Roman" pitchFamily="18" charset="0"/>
                <a:cs typeface="Times New Roman" pitchFamily="18" charset="0"/>
              </a:rPr>
              <a:t>tóla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80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4" y="522514"/>
            <a:ext cx="9521372" cy="476068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362857" y="5660571"/>
            <a:ext cx="11045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Lila, vagyis viola miseruha</a:t>
            </a:r>
            <a:endParaRPr lang="hu-H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16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391885" y="304800"/>
            <a:ext cx="96229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Hogyan böjtöljünk?</a:t>
            </a:r>
            <a:endParaRPr lang="hu-HU" sz="60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19314" y="1901371"/>
            <a:ext cx="1120502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 éves kor alatt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A hústilalom nem kötelező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Hamvazószerdától húsvét hajnaláig lemondok valamiről Jézus iránti szeretetből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Többet imádkozunk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Sokkal szebben, jobban végezzük kötelességeinket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Segítünk, ahol tudunk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Nem megyünk zenés-táncos mulatságba, buliba.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1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90286" y="449943"/>
            <a:ext cx="962297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14 és 18 éves kor között</a:t>
            </a:r>
          </a:p>
          <a:p>
            <a:pPr algn="ctr"/>
            <a:endParaRPr lang="hu-HU" sz="4400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Kötelező hústilalom van hamvazószerdán és nagyböjt péntekjein, de a szigorú böjt még nem kötelező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Gyónjon meg és áldozzon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Mondjon le valamiről 40 napig Jézus iránti szeretetből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Egyébként minden kötelező számára, ami a 14 év alattiaknak.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0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98524" y="303463"/>
            <a:ext cx="97971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18 éves kor felett</a:t>
            </a:r>
          </a:p>
          <a:p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- Hamvazószerdán, nagyböjt péntekjein és nagypénteken hústilalom</a:t>
            </a:r>
          </a:p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- Hamvazószerdán és nagypénteken szigorú böjt, ami azt jelenti</a:t>
            </a:r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Húst nem ehetünk</a:t>
            </a:r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Csak háromszor ehetünk egy nap</a:t>
            </a:r>
          </a:p>
          <a:p>
            <a:pPr marL="719138" indent="-28575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De csak egyszer lakhatunk jól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333829" y="3497441"/>
            <a:ext cx="994228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Fel vannak mentve a böjtölés alól</a:t>
            </a:r>
          </a:p>
          <a:p>
            <a:endParaRPr lang="hu-H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betegek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várandós és szoptatós anyák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nehéz fizikai munkát végzők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Azok, aki nem otthon, hanem vendégségben vagy menzán, üzemi konyhán  étkeznek, ha nincs lehetőségük húsmentes ételt választani.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25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15" y="391886"/>
            <a:ext cx="6139543" cy="6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9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9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9364" cy="687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84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858000" y="494081"/>
            <a:ext cx="3298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A zöld böjt hasznos lehet, de önmagában kevés.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6857999" y="1871529"/>
            <a:ext cx="508047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Nincs baj azzal, hogy védjük a természetet és a Föld nevű bolygót. Azonban az itt látható tanácsok közül csupán egy javítja ember és Isten kapcsolatát (pedig ez a böjt lényege!!!), a többi magában hordozza azt a veszélyt, hogy a böjt puszta természetvédelemmé silányul. </a:t>
            </a:r>
          </a:p>
          <a:p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Viszont ha igazán jól böjtölünk és Isten iránti szeretetből megfékezzük és visszaszorítjuk vágyainkat, az magával hozza a teremtett világgal való jobb viszonyunkat is.</a:t>
            </a:r>
            <a:endParaRPr lang="hu-H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8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65" y="188975"/>
            <a:ext cx="9456083" cy="65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1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257907" y="375138"/>
            <a:ext cx="1141827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Nagyböjtben a szentmise sem annyira ünnepélyes</a:t>
            </a:r>
          </a:p>
          <a:p>
            <a:endParaRPr lang="hu-H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Nem éneklünk dicsőséget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Nem éneklünk „</a:t>
            </a:r>
            <a:r>
              <a:rPr lang="hu-HU" sz="4400" b="1" dirty="0" err="1" smtClean="0">
                <a:latin typeface="Times New Roman" pitchFamily="18" charset="0"/>
                <a:cs typeface="Times New Roman" pitchFamily="18" charset="0"/>
              </a:rPr>
              <a:t>Allelúját</a:t>
            </a: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Az orgona csak az éneket kíséri, önmagában nem szólhat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Az orgona halkabban szól mint máskor.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Az oltárokon nincs virág a templomban.</a:t>
            </a:r>
            <a:endParaRPr lang="hu-H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09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264316" y="1227222"/>
            <a:ext cx="279132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Nagyböjtben szokás a keresztút-járás. A  szokást a keresztes lovagok hozták Európába Jeruzsálemből, akik ott végigjárták Jézus eredeti keresztútját, és végig imádkozták azt. Ezért vannak az utak mentén vagy a templomban keresztúti stációk.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7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396663" y="1756611"/>
            <a:ext cx="25627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Út menti keresztúti stáció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5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276347" y="1443789"/>
            <a:ext cx="27672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Utak mellett, vagy dombok tetején szokott lenni Kálvária, vagy kereszt. Jézus keresztje alatt Szűz Mária, Szent János apostol és/vagy Szent Mária Magdolna áll.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7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24" y="251058"/>
            <a:ext cx="4633060" cy="6490087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173579" y="397042"/>
            <a:ext cx="512545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 smtClean="0">
                <a:latin typeface="Times New Roman" pitchFamily="18" charset="0"/>
                <a:cs typeface="Times New Roman" pitchFamily="18" charset="0"/>
              </a:rPr>
              <a:t>Jézus keresztútjának hagyományosan 14 állomása van, manapság azonban hozzákapcsolják XV. Állomásként Jézus feltámadását is.</a:t>
            </a:r>
            <a:endParaRPr lang="hu-H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5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38"/>
            <a:ext cx="10058400" cy="603504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80474" y="6220326"/>
            <a:ext cx="11586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Keresztúti stációk (állomások) a templomban.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41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28647" cy="685800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529011" y="1443789"/>
            <a:ext cx="255069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Nagyböjt első felében az 1-5. hétig a bűnbánat van a figyelem középpontjában. 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56375" y="4300333"/>
            <a:ext cx="118188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Nagyböjt 4. vasárnapja az öröm vasárnapja. Ekkor rózsaszín a miseruha színe, vidámabb, mint a viola (lila). Ekkor a pápa </a:t>
            </a:r>
            <a:r>
              <a:rPr lang="hu-HU" sz="3600" b="1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ómában rózsákat áld meg. Annak örülünk, hogy túl vagyunk már a böjti idő felén.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965" y="-1"/>
            <a:ext cx="7571574" cy="425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3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9456821" y="1672389"/>
            <a:ext cx="23100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Nagyböjt 4. vasárnapján rózsaszín a miseruha.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74" y="397112"/>
            <a:ext cx="9192551" cy="599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04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8" y="128838"/>
            <a:ext cx="8804609" cy="660894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9071811" y="1371600"/>
            <a:ext cx="287554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Nagyböjt második </a:t>
            </a:r>
            <a:r>
              <a:rPr lang="hu-HU" sz="3200" b="1" dirty="0" err="1" smtClean="0">
                <a:latin typeface="Times New Roman" pitchFamily="18" charset="0"/>
                <a:cs typeface="Times New Roman" pitchFamily="18" charset="0"/>
              </a:rPr>
              <a:t>rásze</a:t>
            </a:r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 feketevasárnappal kezdődik. Ekkortól Jézus szenvedésének szemlélése kerül a figyelem középpontjába.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733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039" y="2008262"/>
            <a:ext cx="7612961" cy="484973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67"/>
            <a:ext cx="4569151" cy="684983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708733" y="69270"/>
            <a:ext cx="56573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 smtClean="0">
                <a:latin typeface="Times New Roman" pitchFamily="18" charset="0"/>
                <a:cs typeface="Times New Roman" pitchFamily="18" charset="0"/>
              </a:rPr>
              <a:t>Húsvét előtt egy héttel, virágvasárnappal kezdődik nagyhét. Ekkor emlékezünk arra, hogy jézus szamárháton bevonult Jeruzsálembe.</a:t>
            </a:r>
            <a:endParaRPr lang="hu-H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3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4674550" cy="641533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549" y="-2"/>
            <a:ext cx="3057213" cy="6415333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81185" y="6488668"/>
            <a:ext cx="4512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Jeremiás próféta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5195843" y="6440969"/>
            <a:ext cx="2162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Times New Roman" pitchFamily="18" charset="0"/>
                <a:cs typeface="Times New Roman" pitchFamily="18" charset="0"/>
              </a:rPr>
              <a:t>Lamentáció</a:t>
            </a:r>
            <a:endParaRPr lang="hu-H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7845039" y="1281869"/>
            <a:ext cx="434696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 smtClean="0">
                <a:latin typeface="Times New Roman" pitchFamily="18" charset="0"/>
                <a:cs typeface="Times New Roman" pitchFamily="18" charset="0"/>
              </a:rPr>
              <a:t>Hagyományosan nagyszerdán, nagycsütörtökön és nagypénteken este (újabban, esetleg nagycsütörtök, nagypéntek és nagyszombat reggel) végzik a lamentációt, ami magyarul siralmat jelent (lamentál=siránkozik). A háromszög tetején álló gyertya Jézust, a többi 14 gyertya a tanítványokat kelképezi. Jeremiás siralmainak éneklése közben az égő gyertyákat sorra eloltják. Ez azt jelképezi, hogy Jézust szenvedésében minden tanítványa elhagyta.</a:t>
            </a:r>
            <a:endParaRPr lang="hu-H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15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8545"/>
            <a:ext cx="4572000" cy="290945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76912" y="170916"/>
            <a:ext cx="101951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Nagycsütörtökön Jézus utolsó vacsorájára és az Oltáriszentség és az Egyházi Rend szentségének </a:t>
            </a:r>
            <a:r>
              <a:rPr lang="hu-HU" sz="2800" b="1" dirty="0">
                <a:latin typeface="Times New Roman" pitchFamily="18" charset="0"/>
                <a:cs typeface="Times New Roman" pitchFamily="18" charset="0"/>
              </a:rPr>
              <a:t>alapítására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emlékezünk.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76912" y="1230594"/>
            <a:ext cx="44096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Délelőtt az egyházmegyék központjában olajszentelési misén a püspök megszenteli a </a:t>
            </a:r>
            <a:r>
              <a:rPr lang="hu-HU" sz="2000" b="1" dirty="0" err="1" smtClean="0">
                <a:latin typeface="Times New Roman" pitchFamily="18" charset="0"/>
                <a:cs typeface="Times New Roman" pitchFamily="18" charset="0"/>
              </a:rPr>
              <a:t>krizmát</a:t>
            </a:r>
            <a:r>
              <a:rPr lang="hu-HU" sz="2000" b="1" dirty="0" smtClean="0">
                <a:latin typeface="Times New Roman" pitchFamily="18" charset="0"/>
                <a:cs typeface="Times New Roman" pitchFamily="18" charset="0"/>
              </a:rPr>
              <a:t> és a betegek kenetének olaját. Este az utolsó vacsora emlékmiséje van a harangok Rómába mennek az orgona elnémul, a mise pedig oltárfosztással zárul.</a:t>
            </a:r>
            <a:endParaRPr lang="hu-H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20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563738"/>
            <a:ext cx="5683060" cy="429426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607" y="2563738"/>
            <a:ext cx="6441393" cy="4294262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102550" y="213645"/>
            <a:ext cx="102720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Nagypénteken Jézus szenvedésére és kereszthalálára emlékezünk. A keresztút járás mellett a nagypénteki szertartás (népies nevén „Csonkamise”), este lamentáció végzése a szokás. Szigorú böjti nap. 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84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08" y="1284007"/>
            <a:ext cx="7431992" cy="557399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3292590"/>
            <a:ext cx="4760009" cy="356541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760007" cy="326006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845465" y="136733"/>
            <a:ext cx="5349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>
                <a:latin typeface="Times New Roman" pitchFamily="18" charset="0"/>
                <a:cs typeface="Times New Roman" pitchFamily="18" charset="0"/>
              </a:rPr>
              <a:t>Nagyszombat a Csend napja. A sírban fekvő Jézust szemléljük, az Ő sírjánál imádkozunk.</a:t>
            </a:r>
            <a:endParaRPr lang="hu-H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15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801"/>
            <a:ext cx="10314774" cy="6869801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314774" y="1350236"/>
            <a:ext cx="187722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600" b="1" dirty="0" smtClean="0">
                <a:latin typeface="Times New Roman" pitchFamily="18" charset="0"/>
                <a:cs typeface="Times New Roman" pitchFamily="18" charset="0"/>
              </a:rPr>
              <a:t>Nagyböjt a húsvétra virradó éjszaka ér véget a húsvéti vigília (népies nevén „feltámadás”) kezdetével.</a:t>
            </a:r>
            <a:endParaRPr lang="hu-HU" sz="2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90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anácstere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328</TotalTime>
  <Words>1010</Words>
  <Application>Microsoft Office PowerPoint</Application>
  <PresentationFormat>Egyéni</PresentationFormat>
  <Paragraphs>75</Paragraphs>
  <Slides>37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38" baseType="lpstr">
      <vt:lpstr>Tanácsterem</vt:lpstr>
      <vt:lpstr>NAGYBÖJT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NAGYBÖJT</dc:title>
  <dc:creator>Acer_11</dc:creator>
  <cp:lastModifiedBy>User</cp:lastModifiedBy>
  <cp:revision>39</cp:revision>
  <dcterms:created xsi:type="dcterms:W3CDTF">2019-03-07T07:00:02Z</dcterms:created>
  <dcterms:modified xsi:type="dcterms:W3CDTF">2020-03-14T07:01:19Z</dcterms:modified>
</cp:coreProperties>
</file>