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452" r:id="rId2"/>
    <p:sldId id="453" r:id="rId3"/>
    <p:sldId id="570" r:id="rId4"/>
    <p:sldId id="571" r:id="rId5"/>
    <p:sldId id="572" r:id="rId6"/>
    <p:sldId id="574" r:id="rId7"/>
    <p:sldId id="575" r:id="rId8"/>
    <p:sldId id="576" r:id="rId9"/>
    <p:sldId id="577" r:id="rId10"/>
    <p:sldId id="578" r:id="rId11"/>
    <p:sldId id="454" r:id="rId12"/>
    <p:sldId id="468" r:id="rId13"/>
    <p:sldId id="455" r:id="rId14"/>
    <p:sldId id="469" r:id="rId15"/>
    <p:sldId id="579" r:id="rId16"/>
    <p:sldId id="556" r:id="rId17"/>
    <p:sldId id="580" r:id="rId18"/>
    <p:sldId id="535" r:id="rId19"/>
    <p:sldId id="581" r:id="rId20"/>
    <p:sldId id="457" r:id="rId21"/>
    <p:sldId id="566" r:id="rId22"/>
    <p:sldId id="582" r:id="rId23"/>
    <p:sldId id="583" r:id="rId24"/>
    <p:sldId id="584" r:id="rId25"/>
    <p:sldId id="458" r:id="rId26"/>
    <p:sldId id="417" r:id="rId2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81578-ACEF-444E-820F-9EADE098D18B}" type="datetimeFigureOut">
              <a:rPr lang="hu-HU" smtClean="0"/>
              <a:pPr/>
              <a:t>2019.02.06.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23EEE-3B67-4352-B9BD-C1101F8E3F08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ustache_Le_Sueur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u-HU" smtClean="0"/>
              <a:t>SzVU 53</a:t>
            </a:r>
          </a:p>
        </p:txBody>
      </p:sp>
      <p:sp>
        <p:nvSpPr>
          <p:cNvPr id="512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6A9824-2071-40EC-98E2-D7EC860C3AC2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u-HU" smtClean="0"/>
              <a:t>SzVU 53</a:t>
            </a:r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4627F0-8CC4-4CE4-B504-677375C15C91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Yesus menyembuhkan Bartimeus, Lukisan oleh 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en:Eustache Le Sueur"/>
              </a:rPr>
              <a:t>Eustache Le Sueur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1625-1650.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23EEE-3B67-4352-B9BD-C1101F8E3F08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Lekerekített téglalap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F892-D863-46B7-8B5B-01CC6F59126B}" type="datetimeFigureOut">
              <a:rPr lang="hu-HU" smtClean="0"/>
              <a:pPr/>
              <a:t>2019.02.06.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9204190-60D7-44F7-85C2-96DB41A7049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F892-D863-46B7-8B5B-01CC6F59126B}" type="datetimeFigureOut">
              <a:rPr lang="hu-HU" smtClean="0"/>
              <a:pPr/>
              <a:t>2019.02.06.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4190-60D7-44F7-85C2-96DB41A7049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F892-D863-46B7-8B5B-01CC6F59126B}" type="datetimeFigureOut">
              <a:rPr lang="hu-HU" smtClean="0"/>
              <a:pPr/>
              <a:t>2019.02.06.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4190-60D7-44F7-85C2-96DB41A7049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F892-D863-46B7-8B5B-01CC6F59126B}" type="datetimeFigureOut">
              <a:rPr lang="hu-HU" smtClean="0"/>
              <a:pPr/>
              <a:t>2019.02.06.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4190-60D7-44F7-85C2-96DB41A7049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Lekerekített téglalap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F892-D863-46B7-8B5B-01CC6F59126B}" type="datetimeFigureOut">
              <a:rPr lang="hu-HU" smtClean="0"/>
              <a:pPr/>
              <a:t>2019.02.06.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7" name="Téglalap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9204190-60D7-44F7-85C2-96DB41A7049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F892-D863-46B7-8B5B-01CC6F59126B}" type="datetimeFigureOut">
              <a:rPr lang="hu-HU" smtClean="0"/>
              <a:pPr/>
              <a:t>2019.02.06.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4190-60D7-44F7-85C2-96DB41A7049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F892-D863-46B7-8B5B-01CC6F59126B}" type="datetimeFigureOut">
              <a:rPr lang="hu-HU" smtClean="0"/>
              <a:pPr/>
              <a:t>2019.02.06.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4190-60D7-44F7-85C2-96DB41A7049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F892-D863-46B7-8B5B-01CC6F59126B}" type="datetimeFigureOut">
              <a:rPr lang="hu-HU" smtClean="0"/>
              <a:pPr/>
              <a:t>2019.02.06.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4190-60D7-44F7-85C2-96DB41A7049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F892-D863-46B7-8B5B-01CC6F59126B}" type="datetimeFigureOut">
              <a:rPr lang="hu-HU" smtClean="0"/>
              <a:pPr/>
              <a:t>2019.02.06.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4190-60D7-44F7-85C2-96DB41A7049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Lekerekített téglalap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F892-D863-46B7-8B5B-01CC6F59126B}" type="datetimeFigureOut">
              <a:rPr lang="hu-HU" smtClean="0"/>
              <a:pPr/>
              <a:t>2019.02.06.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4190-60D7-44F7-85C2-96DB41A7049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F892-D863-46B7-8B5B-01CC6F59126B}" type="datetimeFigureOut">
              <a:rPr lang="hu-HU" smtClean="0"/>
              <a:pPr/>
              <a:t>2019.02.06.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9204190-60D7-44F7-85C2-96DB41A7049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églalap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églalap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Lekerekített téglalap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A14F892-D863-46B7-8B5B-01CC6F59126B}" type="datetimeFigureOut">
              <a:rPr lang="hu-HU" smtClean="0"/>
              <a:pPr/>
              <a:t>2019.02.06.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9204190-60D7-44F7-85C2-96DB41A7049F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5661248"/>
            <a:ext cx="6400800" cy="1196752"/>
          </a:xfrm>
        </p:spPr>
        <p:txBody>
          <a:bodyPr/>
          <a:lstStyle/>
          <a:p>
            <a:pPr marL="514350" indent="-514350"/>
            <a:r>
              <a:rPr lang="hu-HU" dirty="0">
                <a:solidFill>
                  <a:schemeClr val="tx1"/>
                </a:solidFill>
              </a:rPr>
              <a:t>Évfolyam: </a:t>
            </a:r>
            <a:r>
              <a:rPr lang="hu-HU" dirty="0" smtClean="0">
                <a:solidFill>
                  <a:schemeClr val="tx1"/>
                </a:solidFill>
              </a:rPr>
              <a:t>4. </a:t>
            </a:r>
            <a:r>
              <a:rPr lang="hu-HU" dirty="0">
                <a:solidFill>
                  <a:schemeClr val="tx1"/>
                </a:solidFill>
              </a:rPr>
              <a:t>osztály</a:t>
            </a:r>
          </a:p>
          <a:p>
            <a:pPr marL="514350" indent="-514350"/>
            <a:r>
              <a:rPr lang="hu-HU" dirty="0">
                <a:solidFill>
                  <a:schemeClr val="tx1"/>
                </a:solidFill>
              </a:rPr>
              <a:t>Tankönyv: </a:t>
            </a:r>
            <a:r>
              <a:rPr lang="hu-HU" dirty="0" smtClean="0">
                <a:solidFill>
                  <a:schemeClr val="tx1"/>
                </a:solidFill>
              </a:rPr>
              <a:t>77. </a:t>
            </a:r>
            <a:r>
              <a:rPr lang="hu-HU" dirty="0">
                <a:solidFill>
                  <a:schemeClr val="tx1"/>
                </a:solidFill>
              </a:rPr>
              <a:t>oldal</a:t>
            </a: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87524" y="1484784"/>
            <a:ext cx="8568952" cy="1512168"/>
          </a:xfrm>
        </p:spPr>
        <p:txBody>
          <a:bodyPr anchor="ctr">
            <a:noAutofit/>
          </a:bodyPr>
          <a:lstStyle/>
          <a:p>
            <a:r>
              <a:rPr lang="hu-HU" sz="4800" dirty="0" smtClean="0"/>
              <a:t>Miért üldözöl?</a:t>
            </a:r>
            <a:endParaRPr lang="hu-HU" sz="4500" dirty="0"/>
          </a:p>
        </p:txBody>
      </p:sp>
      <p:pic>
        <p:nvPicPr>
          <p:cNvPr id="1026" name="Picture 2" descr="D:\Letöltés\catholic-church-drawing-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19872" y="3212976"/>
            <a:ext cx="2304256" cy="23042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116" cy="685911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512168"/>
          </a:xfrm>
        </p:spPr>
        <p:txBody>
          <a:bodyPr anchor="ctr">
            <a:normAutofit/>
          </a:bodyPr>
          <a:lstStyle/>
          <a:p>
            <a:r>
              <a:rPr lang="hu-HU" dirty="0" smtClean="0"/>
              <a:t>Kapcsolódó képek</a:t>
            </a:r>
            <a:endParaRPr lang="hu-HU" dirty="0"/>
          </a:p>
        </p:txBody>
      </p:sp>
      <p:pic>
        <p:nvPicPr>
          <p:cNvPr id="17412" name="Picture 4" descr="KÃ©ptalÃ¡lat a kÃ¶vetkezÅre: âalbum pngâ"/>
          <p:cNvPicPr>
            <a:picLocks noChangeAspect="1" noChangeArrowheads="1"/>
          </p:cNvPicPr>
          <p:nvPr/>
        </p:nvPicPr>
        <p:blipFill>
          <a:blip r:embed="rId2" cstate="print"/>
          <a:srcRect r="21743"/>
          <a:stretch>
            <a:fillRect/>
          </a:stretch>
        </p:blipFill>
        <p:spPr bwMode="auto">
          <a:xfrm>
            <a:off x="3058246" y="2989311"/>
            <a:ext cx="3027509" cy="38686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KÃ©ptalÃ¡lat a kÃ¶vetkezÅre: âpaul damascusâ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536" y="0"/>
            <a:ext cx="97051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512168"/>
          </a:xfrm>
        </p:spPr>
        <p:txBody>
          <a:bodyPr anchor="ctr">
            <a:normAutofit/>
          </a:bodyPr>
          <a:lstStyle/>
          <a:p>
            <a:r>
              <a:rPr lang="hu-HU" dirty="0" smtClean="0"/>
              <a:t>Tankönyv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4034834" y="6381328"/>
            <a:ext cx="10743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hu-HU" sz="1600" dirty="0" smtClean="0"/>
              <a:t>77. </a:t>
            </a:r>
            <a:r>
              <a:rPr lang="hu-HU" sz="1600" dirty="0" smtClean="0"/>
              <a:t>oldal</a:t>
            </a:r>
            <a:endParaRPr lang="hu-HU" sz="1600" dirty="0"/>
          </a:p>
        </p:txBody>
      </p:sp>
      <p:pic>
        <p:nvPicPr>
          <p:cNvPr id="6" name="Picture 4" descr="KÃ©ptalÃ¡lat a kÃ¶vetkezÅre: âhittankÃ¶nyvâ">
            <a:extLst>
              <a:ext uri="{FF2B5EF4-FFF2-40B4-BE49-F238E27FC236}">
                <a16:creationId xmlns="" xmlns:a16="http://schemas.microsoft.com/office/drawing/2014/main" id="{CA313057-743C-4A5E-885D-4F9B52C1C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56992"/>
            <a:ext cx="2164430" cy="2952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D:\Letöltés\Óravázlat\Tankönyv - 4.o - Barátságban Jézussal\4_o_baratsagban_jezussal_073.jpg"/>
          <p:cNvPicPr>
            <a:picLocks noChangeAspect="1" noChangeArrowheads="1"/>
          </p:cNvPicPr>
          <p:nvPr/>
        </p:nvPicPr>
        <p:blipFill>
          <a:blip r:embed="rId2"/>
          <a:srcRect b="45327"/>
          <a:stretch>
            <a:fillRect/>
          </a:stretch>
        </p:blipFill>
        <p:spPr bwMode="auto">
          <a:xfrm>
            <a:off x="377788" y="-1"/>
            <a:ext cx="8388424" cy="67608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D:\Letöltés\Óravázlat\Tankönyv - 4.o - Barátságban Jézussal\4_o_baratsagban_jezussal_073.jpg"/>
          <p:cNvPicPr>
            <a:picLocks noChangeAspect="1" noChangeArrowheads="1"/>
          </p:cNvPicPr>
          <p:nvPr/>
        </p:nvPicPr>
        <p:blipFill>
          <a:blip r:embed="rId2"/>
          <a:srcRect t="48005"/>
          <a:stretch>
            <a:fillRect/>
          </a:stretch>
        </p:blipFill>
        <p:spPr bwMode="auto">
          <a:xfrm>
            <a:off x="196814" y="0"/>
            <a:ext cx="894718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D:\Letöltés\Óravázlat\Tankönyv - 4.o - Barátságban Jézussal\4_o_baratsagban_jezussal_074.jpg"/>
          <p:cNvPicPr>
            <a:picLocks noChangeAspect="1" noChangeArrowheads="1"/>
          </p:cNvPicPr>
          <p:nvPr/>
        </p:nvPicPr>
        <p:blipFill>
          <a:blip r:embed="rId2"/>
          <a:srcRect b="61329"/>
          <a:stretch>
            <a:fillRect/>
          </a:stretch>
        </p:blipFill>
        <p:spPr bwMode="auto">
          <a:xfrm>
            <a:off x="-1" y="0"/>
            <a:ext cx="9132069" cy="52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D:\Letöltés\Óravázlat\Tankönyv - 4.o - Barátságban Jézussal\4_o_baratsagban_jezussal_074.jpg"/>
          <p:cNvPicPr>
            <a:picLocks noChangeAspect="1" noChangeArrowheads="1"/>
          </p:cNvPicPr>
          <p:nvPr/>
        </p:nvPicPr>
        <p:blipFill>
          <a:blip r:embed="rId2"/>
          <a:srcRect t="38671" b="3989"/>
          <a:stretch>
            <a:fillRect/>
          </a:stretch>
        </p:blipFill>
        <p:spPr bwMode="auto">
          <a:xfrm>
            <a:off x="0" y="0"/>
            <a:ext cx="807720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D:\Letöltés\Óravázlat\Tankönyv - 4.o - Barátságban Jézussal\4_o_baratsagban_jezussal_075.jpg"/>
          <p:cNvPicPr>
            <a:picLocks noChangeAspect="1" noChangeArrowheads="1"/>
          </p:cNvPicPr>
          <p:nvPr/>
        </p:nvPicPr>
        <p:blipFill>
          <a:blip r:embed="rId2"/>
          <a:srcRect b="49125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D:\Letöltés\Óravázlat\Tankönyv - 4.o - Barátságban Jézussal\4_o_baratsagban_jezussal_075.jpg"/>
          <p:cNvPicPr>
            <a:picLocks noChangeAspect="1" noChangeArrowheads="1"/>
          </p:cNvPicPr>
          <p:nvPr/>
        </p:nvPicPr>
        <p:blipFill>
          <a:blip r:embed="rId2"/>
          <a:srcRect t="52006" r="16467" b="3989"/>
          <a:stretch>
            <a:fillRect/>
          </a:stretch>
        </p:blipFill>
        <p:spPr bwMode="auto">
          <a:xfrm>
            <a:off x="-1" y="0"/>
            <a:ext cx="8680623" cy="6741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1403648" y="5517232"/>
            <a:ext cx="6400800" cy="110452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chemeClr val="tx1"/>
                </a:solidFill>
              </a:rPr>
              <a:t> Kapcsolódó igeszakasz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chemeClr val="tx1"/>
                </a:solidFill>
              </a:rPr>
              <a:t> Kapcsolódó színes rajzok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584175"/>
          </a:xfrm>
        </p:spPr>
        <p:txBody>
          <a:bodyPr>
            <a:normAutofit/>
          </a:bodyPr>
          <a:lstStyle/>
          <a:p>
            <a:r>
              <a:rPr lang="hu-HU" dirty="0" smtClean="0"/>
              <a:t>Biblia</a:t>
            </a:r>
            <a:endParaRPr lang="hu-HU" dirty="0"/>
          </a:p>
        </p:txBody>
      </p:sp>
      <p:pic>
        <p:nvPicPr>
          <p:cNvPr id="41986" name="Picture 2" descr="KÃ©ptalÃ¡lat a kÃ¶vetkezÅre: âbible pngâ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7844" y="3119846"/>
            <a:ext cx="2808312" cy="210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512168"/>
          </a:xfrm>
        </p:spPr>
        <p:txBody>
          <a:bodyPr anchor="ctr">
            <a:normAutofit/>
          </a:bodyPr>
          <a:lstStyle/>
          <a:p>
            <a:r>
              <a:rPr lang="hu-HU" dirty="0" smtClean="0"/>
              <a:t>Énekek</a:t>
            </a:r>
            <a:endParaRPr lang="hu-HU" dirty="0"/>
          </a:p>
        </p:txBody>
      </p:sp>
      <p:pic>
        <p:nvPicPr>
          <p:cNvPr id="1026" name="Picture 2" descr="KÃ©ptalÃ¡lat a kÃ¶vetkezÅre: âmusic pngâ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67312" y="3645024"/>
            <a:ext cx="4011084" cy="2809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Cím 1"/>
          <p:cNvSpPr>
            <a:spLocks noGrp="1"/>
          </p:cNvSpPr>
          <p:nvPr>
            <p:ph type="title"/>
          </p:nvPr>
        </p:nvSpPr>
        <p:spPr>
          <a:xfrm>
            <a:off x="0" y="4869160"/>
            <a:ext cx="9144000" cy="1988840"/>
          </a:xfrm>
        </p:spPr>
        <p:txBody>
          <a:bodyPr anchor="ctr">
            <a:normAutofit/>
          </a:bodyPr>
          <a:lstStyle/>
          <a:p>
            <a:pPr algn="ctr"/>
            <a:r>
              <a:rPr lang="hu-HU" sz="3600" dirty="0" smtClean="0">
                <a:solidFill>
                  <a:schemeClr val="tx1"/>
                </a:solidFill>
              </a:rPr>
              <a:t>Tisztítsd meg szemem</a:t>
            </a:r>
            <a:r>
              <a:rPr lang="hu-HU" sz="3600" dirty="0" smtClean="0">
                <a:solidFill>
                  <a:schemeClr val="tx1"/>
                </a:solidFill>
              </a:rPr>
              <a:t>, </a:t>
            </a:r>
            <a:r>
              <a:rPr lang="hu-HU" sz="3600" dirty="0" smtClean="0">
                <a:solidFill>
                  <a:schemeClr val="tx1"/>
                </a:solidFill>
              </a:rPr>
              <a:t>hogy Téged lásson!</a:t>
            </a:r>
            <a:br>
              <a:rPr lang="hu-HU" sz="3600" dirty="0" smtClean="0">
                <a:solidFill>
                  <a:schemeClr val="tx1"/>
                </a:solidFill>
              </a:rPr>
            </a:br>
            <a:r>
              <a:rPr lang="hu-HU" sz="3600" dirty="0" smtClean="0">
                <a:solidFill>
                  <a:schemeClr val="tx1"/>
                </a:solidFill>
              </a:rPr>
              <a:t> Tisztítsd meg fülem</a:t>
            </a:r>
            <a:r>
              <a:rPr lang="hu-HU" sz="3600" dirty="0" smtClean="0">
                <a:solidFill>
                  <a:schemeClr val="tx1"/>
                </a:solidFill>
              </a:rPr>
              <a:t>, </a:t>
            </a:r>
            <a:r>
              <a:rPr lang="hu-HU" sz="3600" dirty="0" smtClean="0">
                <a:solidFill>
                  <a:schemeClr val="tx1"/>
                </a:solidFill>
              </a:rPr>
              <a:t>hogy Téged halljon!</a:t>
            </a:r>
            <a:br>
              <a:rPr lang="hu-HU" sz="3600" dirty="0" smtClean="0">
                <a:solidFill>
                  <a:schemeClr val="tx1"/>
                </a:solidFill>
              </a:rPr>
            </a:br>
            <a:r>
              <a:rPr lang="hu-HU" sz="3600" dirty="0" smtClean="0">
                <a:solidFill>
                  <a:schemeClr val="tx1"/>
                </a:solidFill>
              </a:rPr>
              <a:t> |:Nyisd meg szívem</a:t>
            </a:r>
            <a:r>
              <a:rPr lang="hu-HU" sz="3600" dirty="0" smtClean="0">
                <a:solidFill>
                  <a:schemeClr val="tx1"/>
                </a:solidFill>
              </a:rPr>
              <a:t>, </a:t>
            </a:r>
            <a:r>
              <a:rPr lang="hu-HU" sz="3600" dirty="0" smtClean="0">
                <a:solidFill>
                  <a:schemeClr val="tx1"/>
                </a:solidFill>
              </a:rPr>
              <a:t>hogy befogadjon!:| (3x</a:t>
            </a:r>
            <a:r>
              <a:rPr lang="hu-HU" sz="3600" dirty="0" smtClean="0">
                <a:solidFill>
                  <a:schemeClr val="tx1"/>
                </a:solidFill>
              </a:rPr>
              <a:t>)</a:t>
            </a:r>
            <a:endParaRPr lang="hu-HU" sz="3600" dirty="0" smtClean="0">
              <a:solidFill>
                <a:schemeClr val="tx1"/>
              </a:solidFill>
            </a:endParaRPr>
          </a:p>
        </p:txBody>
      </p:sp>
      <p:pic>
        <p:nvPicPr>
          <p:cNvPr id="26628" name="Picture 4" descr="https://media.freebibleimages.org/stories/FB_Paul_Conversion/overview-thumbnails/007-paul-conversion.jpg?1538658200"/>
          <p:cNvPicPr>
            <a:picLocks noChangeAspect="1" noChangeArrowheads="1"/>
          </p:cNvPicPr>
          <p:nvPr/>
        </p:nvPicPr>
        <p:blipFill>
          <a:blip r:embed="rId2"/>
          <a:srcRect b="27950"/>
          <a:stretch>
            <a:fillRect/>
          </a:stretch>
        </p:blipFill>
        <p:spPr bwMode="auto">
          <a:xfrm>
            <a:off x="-1" y="0"/>
            <a:ext cx="9143997" cy="4941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Cím 1"/>
          <p:cNvSpPr>
            <a:spLocks noGrp="1"/>
          </p:cNvSpPr>
          <p:nvPr>
            <p:ph type="title"/>
          </p:nvPr>
        </p:nvSpPr>
        <p:spPr>
          <a:xfrm>
            <a:off x="0" y="4653136"/>
            <a:ext cx="9144000" cy="2204864"/>
          </a:xfrm>
        </p:spPr>
        <p:txBody>
          <a:bodyPr anchor="ctr">
            <a:noAutofit/>
          </a:bodyPr>
          <a:lstStyle/>
          <a:p>
            <a:pPr algn="ctr"/>
            <a:r>
              <a:rPr lang="hu-HU" sz="3600" dirty="0" smtClean="0">
                <a:solidFill>
                  <a:schemeClr val="tx1"/>
                </a:solidFill>
              </a:rPr>
              <a:t>Vidd a lábamat</a:t>
            </a:r>
            <a:r>
              <a:rPr lang="hu-HU" sz="3600" dirty="0" smtClean="0">
                <a:solidFill>
                  <a:schemeClr val="tx1"/>
                </a:solidFill>
              </a:rPr>
              <a:t>, </a:t>
            </a:r>
            <a:r>
              <a:rPr lang="hu-HU" sz="3600" dirty="0" smtClean="0">
                <a:solidFill>
                  <a:schemeClr val="tx1"/>
                </a:solidFill>
              </a:rPr>
              <a:t>hogy Hozzád érjen!</a:t>
            </a:r>
            <a:br>
              <a:rPr lang="hu-HU" sz="3600" dirty="0" smtClean="0">
                <a:solidFill>
                  <a:schemeClr val="tx1"/>
                </a:solidFill>
              </a:rPr>
            </a:br>
            <a:r>
              <a:rPr lang="hu-HU" sz="3600" dirty="0" smtClean="0">
                <a:solidFill>
                  <a:schemeClr val="tx1"/>
                </a:solidFill>
              </a:rPr>
              <a:t> Emeld két karom</a:t>
            </a:r>
            <a:r>
              <a:rPr lang="hu-HU" sz="3600" dirty="0" smtClean="0">
                <a:solidFill>
                  <a:schemeClr val="tx1"/>
                </a:solidFill>
              </a:rPr>
              <a:t>, </a:t>
            </a:r>
            <a:r>
              <a:rPr lang="hu-HU" sz="3600" dirty="0" smtClean="0">
                <a:solidFill>
                  <a:schemeClr val="tx1"/>
                </a:solidFill>
              </a:rPr>
              <a:t>hogy átöleljen!</a:t>
            </a:r>
            <a:br>
              <a:rPr lang="hu-HU" sz="3600" dirty="0" smtClean="0">
                <a:solidFill>
                  <a:schemeClr val="tx1"/>
                </a:solidFill>
              </a:rPr>
            </a:br>
            <a:r>
              <a:rPr lang="hu-HU" sz="3600" dirty="0" smtClean="0">
                <a:solidFill>
                  <a:schemeClr val="tx1"/>
                </a:solidFill>
              </a:rPr>
              <a:t> |:Mentsd meg a lelkem</a:t>
            </a:r>
            <a:r>
              <a:rPr lang="hu-HU" sz="3600" dirty="0" smtClean="0">
                <a:solidFill>
                  <a:schemeClr val="tx1"/>
                </a:solidFill>
              </a:rPr>
              <a:t>, </a:t>
            </a:r>
            <a:r>
              <a:rPr lang="hu-HU" sz="3600" dirty="0" smtClean="0">
                <a:solidFill>
                  <a:schemeClr val="tx1"/>
                </a:solidFill>
              </a:rPr>
              <a:t>hogy Benned éljek</a:t>
            </a:r>
            <a:r>
              <a:rPr lang="hu-HU" sz="3600" dirty="0" smtClean="0">
                <a:solidFill>
                  <a:schemeClr val="tx1"/>
                </a:solidFill>
              </a:rPr>
              <a:t>!:|</a:t>
            </a:r>
            <a:endParaRPr lang="hu-HU" sz="3600" dirty="0" smtClean="0">
              <a:solidFill>
                <a:schemeClr val="tx1"/>
              </a:solidFill>
            </a:endParaRPr>
          </a:p>
        </p:txBody>
      </p:sp>
      <p:pic>
        <p:nvPicPr>
          <p:cNvPr id="69634" name="Picture 2" descr="https://media.freebibleimages.org/stories/FB_Paul_Conversion/overview-thumbnails/018-paul-conversion.jpg?1538658201"/>
          <p:cNvPicPr>
            <a:picLocks noChangeAspect="1" noChangeArrowheads="1"/>
          </p:cNvPicPr>
          <p:nvPr/>
        </p:nvPicPr>
        <p:blipFill>
          <a:blip r:embed="rId2"/>
          <a:srcRect b="30050"/>
          <a:stretch>
            <a:fillRect/>
          </a:stretch>
        </p:blipFill>
        <p:spPr bwMode="auto">
          <a:xfrm>
            <a:off x="-1" y="0"/>
            <a:ext cx="9143997" cy="4797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ím 1"/>
          <p:cNvSpPr>
            <a:spLocks noGrp="1"/>
          </p:cNvSpPr>
          <p:nvPr>
            <p:ph type="ctrTitle"/>
          </p:nvPr>
        </p:nvSpPr>
        <p:spPr>
          <a:xfrm>
            <a:off x="0" y="4221163"/>
            <a:ext cx="9144000" cy="2636837"/>
          </a:xfrm>
        </p:spPr>
        <p:txBody>
          <a:bodyPr>
            <a:normAutofit fontScale="90000"/>
          </a:bodyPr>
          <a:lstStyle/>
          <a:p>
            <a:r>
              <a:rPr lang="hu-HU" sz="3800" dirty="0" smtClean="0">
                <a:solidFill>
                  <a:schemeClr val="tx1"/>
                </a:solidFill>
              </a:rPr>
              <a:t>Könyörülj Istenem én bűnös lelkemen,</a:t>
            </a:r>
            <a:br>
              <a:rPr lang="hu-HU" sz="3800" dirty="0" smtClean="0">
                <a:solidFill>
                  <a:schemeClr val="tx1"/>
                </a:solidFill>
              </a:rPr>
            </a:br>
            <a:r>
              <a:rPr lang="hu-HU" sz="3800" dirty="0" smtClean="0">
                <a:solidFill>
                  <a:schemeClr val="tx1"/>
                </a:solidFill>
              </a:rPr>
              <a:t> Szánakozz immáron szomorú szívemen,</a:t>
            </a:r>
            <a:br>
              <a:rPr lang="hu-HU" sz="3800" dirty="0" smtClean="0">
                <a:solidFill>
                  <a:schemeClr val="tx1"/>
                </a:solidFill>
              </a:rPr>
            </a:br>
            <a:r>
              <a:rPr lang="hu-HU" sz="3800" dirty="0" smtClean="0">
                <a:solidFill>
                  <a:schemeClr val="tx1"/>
                </a:solidFill>
              </a:rPr>
              <a:t> Haragodnak mennykövét, éles, hegyes tőrét,</a:t>
            </a:r>
            <a:br>
              <a:rPr lang="hu-HU" sz="3800" dirty="0" smtClean="0">
                <a:solidFill>
                  <a:schemeClr val="tx1"/>
                </a:solidFill>
              </a:rPr>
            </a:br>
            <a:r>
              <a:rPr lang="hu-HU" sz="3800" dirty="0" smtClean="0">
                <a:solidFill>
                  <a:schemeClr val="tx1"/>
                </a:solidFill>
              </a:rPr>
              <a:t> Vedd vissza vétkeim büntető vesszőjét.</a:t>
            </a:r>
            <a:endParaRPr lang="en-US" sz="3800" dirty="0" smtClean="0">
              <a:solidFill>
                <a:schemeClr val="tx1"/>
              </a:solidFill>
            </a:endParaRPr>
          </a:p>
        </p:txBody>
      </p:sp>
      <p:pic>
        <p:nvPicPr>
          <p:cNvPr id="76802" name="Picture 2" descr="KÃ©ptalÃ¡lat a kÃ¶vetkezÅre: âpaul damascusâ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50" y="476672"/>
            <a:ext cx="6667500" cy="3667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ctrTitle"/>
          </p:nvPr>
        </p:nvSpPr>
        <p:spPr>
          <a:xfrm>
            <a:off x="0" y="3789363"/>
            <a:ext cx="9144000" cy="3068637"/>
          </a:xfrm>
        </p:spPr>
        <p:txBody>
          <a:bodyPr/>
          <a:lstStyle/>
          <a:p>
            <a:r>
              <a:rPr lang="hu-HU" sz="3800" dirty="0" smtClean="0">
                <a:solidFill>
                  <a:schemeClr val="tx1"/>
                </a:solidFill>
              </a:rPr>
              <a:t>Továbbá mosogasd bűnöktől lelkemet.</a:t>
            </a:r>
            <a:br>
              <a:rPr lang="hu-HU" sz="3800" dirty="0" smtClean="0">
                <a:solidFill>
                  <a:schemeClr val="tx1"/>
                </a:solidFill>
              </a:rPr>
            </a:br>
            <a:r>
              <a:rPr lang="hu-HU" sz="3800" dirty="0" smtClean="0">
                <a:solidFill>
                  <a:schemeClr val="tx1"/>
                </a:solidFill>
              </a:rPr>
              <a:t> Tisztítsd meg, gyógyítsd meg sebektől szívemet. Bűneimet megvallom,</a:t>
            </a:r>
            <a:br>
              <a:rPr lang="hu-HU" sz="3800" dirty="0" smtClean="0">
                <a:solidFill>
                  <a:schemeClr val="tx1"/>
                </a:solidFill>
              </a:rPr>
            </a:br>
            <a:r>
              <a:rPr lang="hu-HU" sz="3800" dirty="0" smtClean="0">
                <a:solidFill>
                  <a:schemeClr val="tx1"/>
                </a:solidFill>
              </a:rPr>
              <a:t> nyilván tapasztalom: </a:t>
            </a:r>
            <a:r>
              <a:rPr lang="hu-HU" sz="3800" dirty="0" err="1" smtClean="0">
                <a:solidFill>
                  <a:schemeClr val="tx1"/>
                </a:solidFill>
              </a:rPr>
              <a:t>Miattok</a:t>
            </a:r>
            <a:r>
              <a:rPr lang="hu-HU" sz="3800" dirty="0" smtClean="0">
                <a:solidFill>
                  <a:schemeClr val="tx1"/>
                </a:solidFill>
              </a:rPr>
              <a:t> nem lehet</a:t>
            </a:r>
            <a:br>
              <a:rPr lang="hu-HU" sz="3800" dirty="0" smtClean="0">
                <a:solidFill>
                  <a:schemeClr val="tx1"/>
                </a:solidFill>
              </a:rPr>
            </a:br>
            <a:r>
              <a:rPr lang="hu-HU" sz="3800" dirty="0" smtClean="0">
                <a:solidFill>
                  <a:schemeClr val="tx1"/>
                </a:solidFill>
              </a:rPr>
              <a:t> nyugságom, vígságom.</a:t>
            </a:r>
            <a:endParaRPr lang="en-US" sz="3800" dirty="0" smtClean="0">
              <a:solidFill>
                <a:schemeClr val="tx1"/>
              </a:solidFill>
            </a:endParaRPr>
          </a:p>
        </p:txBody>
      </p:sp>
      <p:pic>
        <p:nvPicPr>
          <p:cNvPr id="74754" name="Picture 2" descr="KÃ©ptalÃ¡lat a kÃ¶vetkezÅre: âpaul damascusâ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0262" y="260648"/>
            <a:ext cx="2723477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512168"/>
          </a:xfrm>
        </p:spPr>
        <p:txBody>
          <a:bodyPr anchor="ctr">
            <a:normAutofit/>
          </a:bodyPr>
          <a:lstStyle/>
          <a:p>
            <a:r>
              <a:rPr lang="hu-HU" dirty="0" smtClean="0"/>
              <a:t>Közös rajz</a:t>
            </a:r>
            <a:endParaRPr lang="hu-HU" dirty="0"/>
          </a:p>
        </p:txBody>
      </p:sp>
      <p:pic>
        <p:nvPicPr>
          <p:cNvPr id="44034" name="Picture 2" descr="KÃ©ptalÃ¡lat a kÃ¶vetkezÅre: âdrawing pngâ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284984"/>
            <a:ext cx="2880320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KÃ©ptalÃ¡lat a kÃ¶vetkezÅre: âpaul damascus drawâ"/>
          <p:cNvPicPr>
            <a:picLocks noChangeAspect="1" noChangeArrowheads="1"/>
          </p:cNvPicPr>
          <p:nvPr/>
        </p:nvPicPr>
        <p:blipFill>
          <a:blip r:embed="rId2"/>
          <a:srcRect l="3786" t="16954" r="4081" b="12208"/>
          <a:stretch>
            <a:fillRect/>
          </a:stretch>
        </p:blipFill>
        <p:spPr bwMode="auto">
          <a:xfrm>
            <a:off x="1423249" y="188640"/>
            <a:ext cx="6297503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116" cy="685911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116" cy="685911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116" cy="685911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116" cy="685911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116" cy="685911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116" cy="685911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116" cy="685911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észvény">
  <a:themeElements>
    <a:clrScheme name="Részvén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észvén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Részvén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432</TotalTime>
  <Words>70</Words>
  <Application>Microsoft Office PowerPoint</Application>
  <PresentationFormat>Diavetítés a képernyőre (4:3 oldalarány)</PresentationFormat>
  <Paragraphs>21</Paragraphs>
  <Slides>26</Slides>
  <Notes>11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27" baseType="lpstr">
      <vt:lpstr>Részvény</vt:lpstr>
      <vt:lpstr>Miért üldözöl?</vt:lpstr>
      <vt:lpstr>Biblia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Kapcsolódó képek</vt:lpstr>
      <vt:lpstr>12. dia</vt:lpstr>
      <vt:lpstr>Tankönyv</vt:lpstr>
      <vt:lpstr>14. dia</vt:lpstr>
      <vt:lpstr>15. dia</vt:lpstr>
      <vt:lpstr>16. dia</vt:lpstr>
      <vt:lpstr>17. dia</vt:lpstr>
      <vt:lpstr>18. dia</vt:lpstr>
      <vt:lpstr>19. dia</vt:lpstr>
      <vt:lpstr>Énekek</vt:lpstr>
      <vt:lpstr>Tisztítsd meg szemem, hogy Téged lásson!  Tisztítsd meg fülem, hogy Téged halljon!  |:Nyisd meg szívem, hogy befogadjon!:| (3x)</vt:lpstr>
      <vt:lpstr>Vidd a lábamat, hogy Hozzád érjen!  Emeld két karom, hogy átöleljen!  |:Mentsd meg a lelkem, hogy Benned éljek!:|</vt:lpstr>
      <vt:lpstr>Könyörülj Istenem én bűnös lelkemen,  Szánakozz immáron szomorú szívemen,  Haragodnak mennykövét, éles, hegyes tőrét,  Vedd vissza vétkeim büntető vesszőjét.</vt:lpstr>
      <vt:lpstr>Továbbá mosogasd bűnöktől lelkemet.  Tisztítsd meg, gyógyítsd meg sebektől szívemet. Bűneimet megvallom,  nyilván tapasztalom: Miattok nem lehet  nyugságom, vígságom.</vt:lpstr>
      <vt:lpstr>Közös rajz</vt:lpstr>
      <vt:lpstr>26.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mennyei Atya családjához tartozunk</dc:title>
  <dc:creator>ApaPC</dc:creator>
  <cp:lastModifiedBy>ApaPC</cp:lastModifiedBy>
  <cp:revision>54</cp:revision>
  <dcterms:created xsi:type="dcterms:W3CDTF">2018-09-11T18:25:16Z</dcterms:created>
  <dcterms:modified xsi:type="dcterms:W3CDTF">2019-02-06T19:35:32Z</dcterms:modified>
</cp:coreProperties>
</file>