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56" r:id="rId4"/>
    <p:sldId id="260" r:id="rId5"/>
    <p:sldId id="257" r:id="rId6"/>
    <p:sldId id="261" r:id="rId7"/>
    <p:sldId id="262" r:id="rId8"/>
    <p:sldId id="266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43AEE1B-6A66-43F8-9928-85836194141F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1EF3583-7595-419C-B3CF-36D1A284FBFA}" type="slidenum">
              <a:rPr lang="hu-HU" smtClean="0"/>
              <a:t>‹#›</a:t>
            </a:fld>
            <a:endParaRPr lang="hu-H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2477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EE1B-6A66-43F8-9928-85836194141F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3583-7595-419C-B3CF-36D1A284FB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6078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EE1B-6A66-43F8-9928-85836194141F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3583-7595-419C-B3CF-36D1A284FB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1301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EE1B-6A66-43F8-9928-85836194141F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3583-7595-419C-B3CF-36D1A284FB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0684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43AEE1B-6A66-43F8-9928-85836194141F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1EF3583-7595-419C-B3CF-36D1A284FBFA}" type="slidenum">
              <a:rPr lang="hu-HU" smtClean="0"/>
              <a:t>‹#›</a:t>
            </a:fld>
            <a:endParaRPr lang="hu-H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752385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EE1B-6A66-43F8-9928-85836194141F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3583-7595-419C-B3CF-36D1A284FB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52918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EE1B-6A66-43F8-9928-85836194141F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3583-7595-419C-B3CF-36D1A284FB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30518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EE1B-6A66-43F8-9928-85836194141F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3583-7595-419C-B3CF-36D1A284FB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8873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EE1B-6A66-43F8-9928-85836194141F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3583-7595-419C-B3CF-36D1A284FB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7733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643AEE1B-6A66-43F8-9928-85836194141F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41EF3583-7595-419C-B3CF-36D1A284FBFA}" type="slidenum">
              <a:rPr lang="hu-HU" smtClean="0"/>
              <a:t>‹#›</a:t>
            </a:fld>
            <a:endParaRPr lang="hu-H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8816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643AEE1B-6A66-43F8-9928-85836194141F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41EF3583-7595-419C-B3CF-36D1A284FB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1951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43AEE1B-6A66-43F8-9928-85836194141F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1EF3583-7595-419C-B3CF-36D1A284FBFA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3865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qN6O4Q1Vf2g&amp;feature=youtu.be&amp;fbclid=IwAR3VPjMfYYv5JrPnuhoqIMiwUgrwEARGo6D8S_d0FmNZNTO45M0wGz54rO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3B3D315-2706-4149-873C-331EDFAFE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D1A3A4A-B889-4987-9262-AF6FE40CA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285" y="452284"/>
            <a:ext cx="6680089" cy="1091381"/>
          </a:xfrm>
        </p:spPr>
        <p:txBody>
          <a:bodyPr>
            <a:normAutofit/>
          </a:bodyPr>
          <a:lstStyle/>
          <a:p>
            <a:r>
              <a:rPr lang="hu-HU" sz="3200" dirty="0"/>
              <a:t>Dicsértessék a Jézus Krisztus!</a:t>
            </a:r>
            <a:br>
              <a:rPr lang="hu-HU" sz="3200" dirty="0"/>
            </a:br>
            <a:r>
              <a:rPr lang="hu-HU" sz="3200" dirty="0"/>
              <a:t>Mindörökké! </a:t>
            </a:r>
            <a:r>
              <a:rPr lang="hu-HU" sz="3200" dirty="0" err="1"/>
              <a:t>Amen</a:t>
            </a:r>
            <a:endParaRPr lang="hu-HU" sz="32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D04E398-086D-467C-B390-9F9079FA7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D16BE56-9A4D-4E47-82CC-899DF1C1A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090" y="1917289"/>
            <a:ext cx="5517653" cy="4227871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Kedves </a:t>
            </a:r>
            <a:r>
              <a:rPr lang="hu-H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Szülők és kedves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Gyerekek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!</a:t>
            </a:r>
          </a:p>
          <a:p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Szeretettel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köszöntelek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benneteket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tavaszi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szünet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után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újra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! 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Remélem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mindenki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örömökben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gazdag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ünnepet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élt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meg!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húsvéti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öröm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Jézus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feltámadásának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örömhíre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az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örök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élet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reménye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töltsön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el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titeket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gazdagon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!</a:t>
            </a:r>
            <a:r>
              <a:rPr lang="hu-HU" sz="28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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hu-H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5" name="Freeform 6">
            <a:extLst>
              <a:ext uri="{FF2B5EF4-FFF2-40B4-BE49-F238E27FC236}">
                <a16:creationId xmlns:a16="http://schemas.microsoft.com/office/drawing/2014/main" id="{20E344BB-E23E-4198-B2C7-8E752C6A9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90140" y="61344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1026" name="Picture 2" descr="Magyar Szentek Plébánia">
            <a:extLst>
              <a:ext uri="{FF2B5EF4-FFF2-40B4-BE49-F238E27FC236}">
                <a16:creationId xmlns:a16="http://schemas.microsoft.com/office/drawing/2014/main" id="{B1FCD59E-E381-4537-8F43-A247AB2E2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9261" y="2142209"/>
            <a:ext cx="3217333" cy="217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33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E797951-6F8A-4D23-A7A0-9AC86D3CF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rmAutofit/>
          </a:bodyPr>
          <a:lstStyle/>
          <a:p>
            <a:r>
              <a:rPr lang="hu-HU" sz="2400" dirty="0"/>
              <a:t>Mivel e hét vasárnapján búzaszentelő szentmisék lesznek, kérjük Isten áldását és imádkozzunk mi is óra végén </a:t>
            </a:r>
            <a:br>
              <a:rPr lang="hu-HU" sz="2400" dirty="0"/>
            </a:br>
            <a:r>
              <a:rPr lang="hu-HU" sz="2400" dirty="0"/>
              <a:t>földjeink bőséges  terméséért és a kedvező időjárásért ! </a:t>
            </a:r>
          </a:p>
        </p:txBody>
      </p:sp>
      <p:pic>
        <p:nvPicPr>
          <p:cNvPr id="4" name="Picture 2" descr="Szent Márk napi búzaszentelés | Mind1?">
            <a:extLst>
              <a:ext uri="{FF2B5EF4-FFF2-40B4-BE49-F238E27FC236}">
                <a16:creationId xmlns:a16="http://schemas.microsoft.com/office/drawing/2014/main" id="{341057F5-2291-46F2-832B-8DFFC855DA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8" r="12957"/>
          <a:stretch/>
        </p:blipFill>
        <p:spPr bwMode="auto">
          <a:xfrm>
            <a:off x="1328739" y="2400300"/>
            <a:ext cx="3743323" cy="3505200"/>
          </a:xfrm>
          <a:prstGeom prst="rect">
            <a:avLst/>
          </a:prstGeom>
          <a:noFill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0FF2BC35-937A-46C5-A43E-7B4A3B111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4103" y="1812897"/>
            <a:ext cx="6015897" cy="4723075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hu-HU" sz="2400" dirty="0"/>
              <a:t>“Aki gondolsz a madárra, Köntöst adsz a kis virágra, Kegyes szemed legyen rajtunk, Tebenned van bizodalmunk. Téli fagyban, hóban, jégben, Te vagy minden reménységem. Jön a tavasz, az új élet, Abban minden újra éled.”</a:t>
            </a:r>
          </a:p>
          <a:p>
            <a:pPr>
              <a:lnSpc>
                <a:spcPct val="100000"/>
              </a:lnSpc>
            </a:pPr>
            <a:r>
              <a:rPr lang="hu-HU" sz="2400" dirty="0"/>
              <a:t>„Úr Jézus, ki azt hirdetted: Ki veled tart, el nem </a:t>
            </a:r>
            <a:r>
              <a:rPr lang="hu-HU" sz="2400" dirty="0" err="1"/>
              <a:t>veszhet</a:t>
            </a:r>
            <a:r>
              <a:rPr lang="hu-HU" sz="2400" dirty="0"/>
              <a:t>. Erősítsd meg gyenge lelkünk, Örök tűzre ne kerüljünk. Ősi vihar hogyha kerget, Nyugtot szívünk nálad lelhet, Édes Jézus, kérünk szépen: Áldd meg munkánk egész évben.”</a:t>
            </a:r>
          </a:p>
          <a:p>
            <a:pPr>
              <a:lnSpc>
                <a:spcPct val="100000"/>
              </a:lnSpc>
            </a:pPr>
            <a:r>
              <a:rPr lang="hu-HU" sz="2400" dirty="0" err="1"/>
              <a:t>Amen</a:t>
            </a:r>
            <a:endParaRPr lang="hu-HU" sz="2400" dirty="0"/>
          </a:p>
          <a:p>
            <a:pPr>
              <a:lnSpc>
                <a:spcPct val="100000"/>
              </a:lnSpc>
            </a:pPr>
            <a:r>
              <a:rPr lang="hu-HU" sz="1700" dirty="0"/>
              <a:t>/</a:t>
            </a:r>
            <a:r>
              <a:rPr lang="hu-HU" sz="1600" dirty="0"/>
              <a:t>Részlet a búzaszentelés énekéből/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05853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74BD3A9-25D1-4691-BE05-149182EC4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D49CF1A-01DD-4115-A6BB-CFA8F7045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C1EB1591-9FCB-4948-A653-676F0EDBF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6" y="103368"/>
            <a:ext cx="8007049" cy="1341974"/>
          </a:xfrm>
        </p:spPr>
        <p:txBody>
          <a:bodyPr>
            <a:noAutofit/>
          </a:bodyPr>
          <a:lstStyle/>
          <a:p>
            <a:r>
              <a:rPr lang="hu-HU" sz="2000" dirty="0"/>
              <a:t>kedves gyerekek!</a:t>
            </a:r>
            <a:r>
              <a:rPr lang="hu-HU" sz="2000" dirty="0">
                <a:solidFill>
                  <a:schemeClr val="tx1"/>
                </a:solidFill>
              </a:rPr>
              <a:t> </a:t>
            </a:r>
            <a:br>
              <a:rPr lang="hu-HU" sz="2000" dirty="0">
                <a:solidFill>
                  <a:schemeClr val="tx1"/>
                </a:solidFill>
              </a:rPr>
            </a:br>
            <a:br>
              <a:rPr lang="hu-HU" sz="1600" dirty="0">
                <a:solidFill>
                  <a:schemeClr val="tx1"/>
                </a:solidFill>
              </a:rPr>
            </a:br>
            <a:r>
              <a:rPr lang="hu-HU" sz="1600" dirty="0">
                <a:solidFill>
                  <a:schemeClr val="tx1"/>
                </a:solidFill>
              </a:rPr>
              <a:t>Továbbra is kívánom, hogy örömmel, szívvel-lélekkel végezzétek feladataitokat.</a:t>
            </a:r>
            <a:br>
              <a:rPr lang="hu-HU" sz="1600" dirty="0">
                <a:solidFill>
                  <a:schemeClr val="tx1"/>
                </a:solidFill>
              </a:rPr>
            </a:br>
            <a:endParaRPr lang="hu-HU" sz="1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DAFA16-9D2D-4BEC-89D0-B4EABEE91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7ECF7D-E11F-4E0F-B0C2-01DD8B384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2" y="1445342"/>
            <a:ext cx="6860065" cy="512260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hu-HU" b="1" dirty="0">
                <a:solidFill>
                  <a:schemeClr val="tx1"/>
                </a:solidFill>
              </a:rPr>
              <a:t>Kedves Szülők!</a:t>
            </a:r>
          </a:p>
          <a:p>
            <a:pPr>
              <a:lnSpc>
                <a:spcPct val="100000"/>
              </a:lnSpc>
            </a:pPr>
            <a:r>
              <a:rPr lang="hu-HU" b="1" dirty="0">
                <a:solidFill>
                  <a:schemeClr val="tx1"/>
                </a:solidFill>
              </a:rPr>
              <a:t>Köszönöm, hogy ott állnak gyermekeik mellett és segítik őket!</a:t>
            </a:r>
            <a:br>
              <a:rPr lang="hu-HU" b="1" dirty="0">
                <a:solidFill>
                  <a:schemeClr val="tx1"/>
                </a:solidFill>
              </a:rPr>
            </a:br>
            <a:endParaRPr lang="hu-HU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hu-HU" b="1" dirty="0">
                <a:solidFill>
                  <a:schemeClr val="tx1"/>
                </a:solidFill>
              </a:rPr>
              <a:t>Kérem, hogyha hallgattok, vagy néztek online szentmisét vasárnaponként, a szentmise naplótokban mindenképpen jelezzétek! (Visszamenőleg is!!! – és bízom bennetek!)</a:t>
            </a:r>
          </a:p>
          <a:p>
            <a:pPr>
              <a:lnSpc>
                <a:spcPct val="100000"/>
              </a:lnSpc>
            </a:pPr>
            <a:r>
              <a:rPr lang="hu-HU" b="1" dirty="0">
                <a:solidFill>
                  <a:schemeClr val="tx1"/>
                </a:solidFill>
              </a:rPr>
              <a:t>Rajzoljatok a megfelelő helyre egy kis keresztet vagy egy kis szívecskét például. </a:t>
            </a:r>
          </a:p>
          <a:p>
            <a:pPr>
              <a:lnSpc>
                <a:spcPct val="100000"/>
              </a:lnSpc>
            </a:pPr>
            <a:r>
              <a:rPr lang="hu-HU" b="1" dirty="0">
                <a:solidFill>
                  <a:schemeClr val="tx1"/>
                </a:solidFill>
              </a:rPr>
              <a:t>Év végén majd kérem lefotózni, abból látni fogom, hogy ki „vett részt” szentmiséken!</a:t>
            </a:r>
          </a:p>
          <a:p>
            <a:pPr>
              <a:lnSpc>
                <a:spcPct val="100000"/>
              </a:lnSpc>
            </a:pPr>
            <a:r>
              <a:rPr lang="hu-HU" dirty="0">
                <a:solidFill>
                  <a:schemeClr val="tx1"/>
                </a:solidFill>
              </a:rPr>
              <a:t>Köszönöm!</a:t>
            </a:r>
            <a:br>
              <a:rPr lang="hu-HU" dirty="0">
                <a:solidFill>
                  <a:schemeClr val="tx1"/>
                </a:solidFill>
              </a:rPr>
            </a:br>
            <a:endParaRPr lang="hu-HU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hu-HU" dirty="0">
                <a:solidFill>
                  <a:schemeClr val="tx1"/>
                </a:solidFill>
              </a:rPr>
              <a:t>Dicsértessék a Jézus Krisztus!</a:t>
            </a:r>
          </a:p>
          <a:p>
            <a:pPr>
              <a:lnSpc>
                <a:spcPct val="100000"/>
              </a:lnSpc>
            </a:pPr>
            <a:r>
              <a:rPr lang="hu-HU" dirty="0">
                <a:solidFill>
                  <a:schemeClr val="tx1"/>
                </a:solidFill>
              </a:rPr>
              <a:t>Mindörökké! </a:t>
            </a:r>
            <a:r>
              <a:rPr lang="hu-HU" dirty="0" err="1">
                <a:solidFill>
                  <a:schemeClr val="tx1"/>
                </a:solidFill>
              </a:rPr>
              <a:t>Amen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4" name="Picture 2" descr="Online szentmise etikett, hogy részvételünk jelentőségét tovább ...">
            <a:extLst>
              <a:ext uri="{FF2B5EF4-FFF2-40B4-BE49-F238E27FC236}">
                <a16:creationId xmlns:a16="http://schemas.microsoft.com/office/drawing/2014/main" id="{E68DD1FD-4C34-4A97-A418-61F374AF2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0787" y="2057782"/>
            <a:ext cx="3656581" cy="2742436"/>
          </a:xfrm>
          <a:prstGeom prst="rect">
            <a:avLst/>
          </a:prstGeom>
          <a:noFill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1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B19D21C-27FA-4B92-8E32-8F9F690E0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Új témakörhöz érkeztünk!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9F53FEE-307D-4B8E-8749-39360248A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Magyar szentekről fogunk tanulni.</a:t>
            </a:r>
          </a:p>
          <a:p>
            <a:r>
              <a:rPr lang="hu-HU" dirty="0"/>
              <a:t>Akik Jézus fontos követői az Egyházban. </a:t>
            </a:r>
          </a:p>
          <a:p>
            <a:r>
              <a:rPr lang="hu-HU" dirty="0"/>
              <a:t>Akik életükkel, tetteikkel példaképként állnak előttünk.</a:t>
            </a:r>
            <a:br>
              <a:rPr lang="hu-HU" dirty="0"/>
            </a:br>
            <a:endParaRPr lang="hu-HU" dirty="0"/>
          </a:p>
          <a:p>
            <a:r>
              <a:rPr lang="hu-HU" dirty="0"/>
              <a:t>Minden alkalommal két szentről  fogtok hallani, így év végéig sikerülni fog az egész tananyagot végig venni.</a:t>
            </a:r>
          </a:p>
          <a:p>
            <a:r>
              <a:rPr lang="hu-HU" dirty="0"/>
              <a:t>Szeretném, ha mindig elolvasnátok a szentek életét!!</a:t>
            </a:r>
          </a:p>
          <a:p>
            <a:r>
              <a:rPr lang="hu-HU" dirty="0"/>
              <a:t>Ugyanakkor arra kérlek Benneteket, hogy miután mindent elolvastatok, mindig válasszátok ki az egyik szentet, amelyik közelebb áll a szívetekhez és arról készítsétek el a feladatot!!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2683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415DEDD7-7B31-4EF1-B7C7-5AEE3208C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E65E91E-B07E-455C-9752-7F34FE67BD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849" y="344130"/>
            <a:ext cx="5875694" cy="1444914"/>
          </a:xfrm>
        </p:spPr>
        <p:txBody>
          <a:bodyPr>
            <a:normAutofit/>
          </a:bodyPr>
          <a:lstStyle/>
          <a:p>
            <a:r>
              <a:rPr lang="hu-HU" sz="4400" dirty="0"/>
              <a:t>Az első szentünk:</a:t>
            </a:r>
            <a:endParaRPr lang="hu-HU" sz="8000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0E5FED8-C97B-4B5E-9EF5-A58F6660E7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545" y="2035534"/>
            <a:ext cx="6503554" cy="4378935"/>
          </a:xfrm>
        </p:spPr>
        <p:txBody>
          <a:bodyPr anchor="b">
            <a:normAutofit fontScale="47500" lnSpcReduction="20000"/>
          </a:bodyPr>
          <a:lstStyle/>
          <a:p>
            <a:r>
              <a:rPr lang="hu-HU" sz="6700" u="sng" dirty="0">
                <a:solidFill>
                  <a:schemeClr val="bg2"/>
                </a:solidFill>
              </a:rPr>
              <a:t>Szent Mónika</a:t>
            </a:r>
          </a:p>
          <a:p>
            <a:endParaRPr lang="hu-HU" sz="4800" dirty="0">
              <a:solidFill>
                <a:schemeClr val="bg2"/>
              </a:solidFill>
            </a:endParaRPr>
          </a:p>
          <a:p>
            <a:pPr algn="l">
              <a:lnSpc>
                <a:spcPct val="120000"/>
              </a:lnSpc>
            </a:pPr>
            <a:r>
              <a:rPr lang="hu-HU" sz="4800" b="0" dirty="0"/>
              <a:t>Ő egy olyan édesanya volt, aki kezdetben saját vágyainak beteljesülésében reménykedett, később azonban egyre inkább Istenbe vetette reményét, mely végül olyan erős lett, hogy átsegítette őt minden nehézségben.</a:t>
            </a:r>
            <a:endParaRPr lang="en-US" sz="4800" b="0" dirty="0"/>
          </a:p>
          <a:p>
            <a:endParaRPr lang="hu-HU" sz="4800" dirty="0">
              <a:solidFill>
                <a:schemeClr val="bg2"/>
              </a:solidFill>
            </a:endParaRPr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3242CC7A-3D6E-47A4-B9D1-860978459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174" y="0"/>
            <a:ext cx="5282519" cy="685800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2" name="Picture 4" descr="Szent Mónika – Wikipédia">
            <a:extLst>
              <a:ext uri="{FF2B5EF4-FFF2-40B4-BE49-F238E27FC236}">
                <a16:creationId xmlns:a16="http://schemas.microsoft.com/office/drawing/2014/main" id="{2882E76A-0C36-46AC-ACDA-544190C47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549" y="728042"/>
            <a:ext cx="2381250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9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1896A8-3140-4F50-B266-6A73B19CA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10311"/>
          </a:xfrm>
        </p:spPr>
        <p:txBody>
          <a:bodyPr/>
          <a:lstStyle/>
          <a:p>
            <a:r>
              <a:rPr lang="hu-HU" dirty="0"/>
              <a:t> </a:t>
            </a:r>
            <a:r>
              <a:rPr lang="hu-HU" sz="3600" dirty="0"/>
              <a:t>Szent Mónika az édesanyák védőszentje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C27B6F7-0229-47A1-84F9-14D023031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04015"/>
            <a:ext cx="10178322" cy="5287616"/>
          </a:xfrm>
        </p:spPr>
        <p:txBody>
          <a:bodyPr>
            <a:normAutofit/>
          </a:bodyPr>
          <a:lstStyle/>
          <a:p>
            <a:r>
              <a:rPr lang="hu-HU" sz="2400" b="1" dirty="0">
                <a:solidFill>
                  <a:schemeClr val="tx1"/>
                </a:solidFill>
              </a:rPr>
              <a:t>Kérlek olvasd el a tankönyved 84. oldalán található</a:t>
            </a:r>
            <a:br>
              <a:rPr lang="hu-HU" sz="2400" b="1" dirty="0">
                <a:solidFill>
                  <a:schemeClr val="tx1"/>
                </a:solidFill>
              </a:rPr>
            </a:br>
            <a:r>
              <a:rPr lang="hu-HU" sz="2400" b="1" dirty="0">
                <a:solidFill>
                  <a:schemeClr val="tx1"/>
                </a:solidFill>
              </a:rPr>
              <a:t> „Egy anya reménye” című olvasmányt!</a:t>
            </a:r>
          </a:p>
          <a:p>
            <a:r>
              <a:rPr lang="hu-HU" dirty="0"/>
              <a:t>Miután elolvastad, gondold végig miben reménykedett Mónika? Mi volt reményének alapja?</a:t>
            </a:r>
          </a:p>
          <a:p>
            <a:r>
              <a:rPr lang="hu-HU" dirty="0"/>
              <a:t>Gondold végig azt is, hogy mi emberek a mostani helyzetben miben reménykedünk?</a:t>
            </a:r>
          </a:p>
          <a:p>
            <a:r>
              <a:rPr lang="hu-HU" dirty="0"/>
              <a:t>Kihez fordulhatunk segítségért?</a:t>
            </a:r>
            <a:br>
              <a:rPr lang="hu-HU" dirty="0"/>
            </a:br>
            <a:endParaRPr lang="hu-HU" dirty="0"/>
          </a:p>
          <a:p>
            <a:r>
              <a:rPr lang="hu-HU" b="1" dirty="0">
                <a:solidFill>
                  <a:schemeClr val="tx1"/>
                </a:solidFill>
              </a:rPr>
              <a:t>Mi is sok dologban reménykedünk…. Fejezd be magadban a mondatokat!</a:t>
            </a:r>
            <a:br>
              <a:rPr lang="hu-HU" b="1" dirty="0">
                <a:solidFill>
                  <a:schemeClr val="tx1"/>
                </a:solidFill>
              </a:rPr>
            </a:br>
            <a:endParaRPr lang="hu-HU" b="1" dirty="0">
              <a:solidFill>
                <a:schemeClr val="tx1"/>
              </a:solidFill>
            </a:endParaRPr>
          </a:p>
          <a:p>
            <a:r>
              <a:rPr lang="hu-HU" dirty="0"/>
              <a:t>Isten velem van minden nap, akkor…….</a:t>
            </a:r>
          </a:p>
          <a:p>
            <a:r>
              <a:rPr lang="hu-HU" dirty="0"/>
              <a:t>Minden gondommal Istenhez fordulhatok, akkor………</a:t>
            </a:r>
          </a:p>
          <a:p>
            <a:r>
              <a:rPr lang="hu-HU" dirty="0"/>
              <a:t>Isten előbb tudja, hogy mire van szükségem, mint kérném, akkor………</a:t>
            </a:r>
          </a:p>
          <a:p>
            <a:endParaRPr lang="hu-HU" dirty="0"/>
          </a:p>
          <a:p>
            <a:endParaRPr lang="hu-HU" dirty="0"/>
          </a:p>
          <a:p>
            <a:endParaRPr lang="hu-H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85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87D9197-4A85-4276-8FC4-67873E207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5" name="Freeform 10">
            <a:extLst>
              <a:ext uri="{FF2B5EF4-FFF2-40B4-BE49-F238E27FC236}">
                <a16:creationId xmlns:a16="http://schemas.microsoft.com/office/drawing/2014/main" id="{01B5B487-A1DE-47E1-B06D-F13BBCCA7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C178BFF9-68F7-4981-A815-871922E21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4" y="484632"/>
            <a:ext cx="6340519" cy="1018166"/>
          </a:xfrm>
        </p:spPr>
        <p:txBody>
          <a:bodyPr>
            <a:normAutofit/>
          </a:bodyPr>
          <a:lstStyle/>
          <a:p>
            <a:pPr algn="ctr"/>
            <a:r>
              <a:rPr lang="hu-HU" sz="3200" dirty="0"/>
              <a:t>Mónika remélte, hogy fia </a:t>
            </a:r>
            <a:r>
              <a:rPr lang="hu-HU" sz="3200" dirty="0" err="1"/>
              <a:t>ágoston</a:t>
            </a:r>
            <a:r>
              <a:rPr lang="hu-HU" sz="3200" dirty="0"/>
              <a:t> megtér istenhez.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E45AF6B-4F42-45F1-A22C-AF0FCA898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028DCD3-3B00-4020-BB0C-0737D6FFB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1987430"/>
            <a:ext cx="6306309" cy="43859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dirty="0">
              <a:solidFill>
                <a:srgbClr val="46B2B5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hu-HU"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remény többször is együtt kerül említésre a hittel és a szeretettel a Szentírásban!</a:t>
            </a:r>
            <a:br>
              <a:rPr lang="hu-HU"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lang="hu-HU" u="sng" dirty="0">
              <a:solidFill>
                <a:schemeClr val="tx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hu-HU"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</a:t>
            </a:r>
            <a:r>
              <a:rPr lang="hu-HU" sz="2400" b="1"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hit, remény és szeretet </a:t>
            </a:r>
            <a:r>
              <a:rPr lang="hu-HU"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hármasságát</a:t>
            </a:r>
            <a:br>
              <a:rPr lang="hu-HU"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hu-HU"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 </a:t>
            </a:r>
            <a:r>
              <a:rPr lang="hu-HU" b="1"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kereszt </a:t>
            </a:r>
            <a:r>
              <a:rPr lang="hu-HU"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 hit</a:t>
            </a:r>
            <a:br>
              <a:rPr lang="hu-HU"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hu-HU"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</a:t>
            </a:r>
            <a:r>
              <a:rPr lang="hu-HU" b="1"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horgony </a:t>
            </a:r>
            <a:r>
              <a:rPr lang="hu-HU"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 remény </a:t>
            </a:r>
            <a:br>
              <a:rPr lang="hu-HU"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hu-HU"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és a </a:t>
            </a:r>
            <a:r>
              <a:rPr lang="hu-HU" b="1"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szív </a:t>
            </a:r>
            <a:r>
              <a:rPr lang="hu-HU"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 szeretet </a:t>
            </a:r>
            <a:br>
              <a:rPr lang="hu-HU"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hu-HU"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jelével ábrázolják!</a:t>
            </a:r>
          </a:p>
          <a:p>
            <a:r>
              <a:rPr lang="hu-HU" u="sng" dirty="0" err="1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Tk</a:t>
            </a:r>
            <a:r>
              <a:rPr lang="hu-HU"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86.o. / 6. feladat</a:t>
            </a:r>
          </a:p>
        </p:txBody>
      </p:sp>
      <p:pic>
        <p:nvPicPr>
          <p:cNvPr id="4098" name="Picture 2" descr="Marika oldala - Vallás - Hit *** Imák - Versek **">
            <a:extLst>
              <a:ext uri="{FF2B5EF4-FFF2-40B4-BE49-F238E27FC236}">
                <a16:creationId xmlns:a16="http://schemas.microsoft.com/office/drawing/2014/main" id="{B427728A-F9AC-4358-B19C-B4C57472C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4663" y="176980"/>
            <a:ext cx="5131144" cy="358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ektor Hit - remény - szeretet, szimbólumok, a kereszt, a szív, a ...">
            <a:extLst>
              <a:ext uri="{FF2B5EF4-FFF2-40B4-BE49-F238E27FC236}">
                <a16:creationId xmlns:a16="http://schemas.microsoft.com/office/drawing/2014/main" id="{326F8FB6-BA11-435F-BA8F-C6C8BC39B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29861" y="3918564"/>
            <a:ext cx="3097088" cy="260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51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8FFBEEC-E1D5-4133-8566-2A59DDB17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39060" y="0"/>
            <a:ext cx="75529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139D7847-A023-41A3-8EC0-C12092031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529" y="262393"/>
            <a:ext cx="6265084" cy="10271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spc="800" dirty="0">
                <a:solidFill>
                  <a:srgbClr val="2A1A00"/>
                </a:solidFill>
              </a:rPr>
              <a:t>A </a:t>
            </a:r>
            <a:r>
              <a:rPr lang="en-US" sz="3600" spc="800" dirty="0" err="1">
                <a:solidFill>
                  <a:srgbClr val="2A1A00"/>
                </a:solidFill>
              </a:rPr>
              <a:t>második</a:t>
            </a:r>
            <a:r>
              <a:rPr lang="hu-HU" sz="3600" spc="800" dirty="0">
                <a:solidFill>
                  <a:srgbClr val="2A1A00"/>
                </a:solidFill>
              </a:rPr>
              <a:t> </a:t>
            </a:r>
            <a:r>
              <a:rPr lang="en-US" sz="3600" spc="800" dirty="0" err="1">
                <a:solidFill>
                  <a:srgbClr val="2A1A00"/>
                </a:solidFill>
              </a:rPr>
              <a:t>szentünk</a:t>
            </a:r>
            <a:endParaRPr lang="en-US" sz="3600" spc="800" dirty="0">
              <a:solidFill>
                <a:srgbClr val="2A1A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2915F69-84F2-4929-B942-F45875588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1910" y="1375576"/>
            <a:ext cx="5875692" cy="504351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800" b="1" cap="all" spc="400" dirty="0" err="1">
                <a:solidFill>
                  <a:srgbClr val="F3F3F2"/>
                </a:solidFill>
              </a:rPr>
              <a:t>Szent</a:t>
            </a:r>
            <a:r>
              <a:rPr lang="en-US" sz="2800" b="1" cap="all" spc="400" dirty="0">
                <a:solidFill>
                  <a:srgbClr val="F3F3F2"/>
                </a:solidFill>
              </a:rPr>
              <a:t> </a:t>
            </a:r>
            <a:r>
              <a:rPr lang="en-US" sz="2800" b="1" cap="all" spc="400" dirty="0" err="1">
                <a:solidFill>
                  <a:srgbClr val="F3F3F2"/>
                </a:solidFill>
              </a:rPr>
              <a:t>Benedek</a:t>
            </a:r>
            <a:endParaRPr lang="hu-HU" sz="2800" b="1" cap="all" spc="400" dirty="0">
              <a:solidFill>
                <a:srgbClr val="F3F3F2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hu-HU" sz="2400" cap="all" spc="400" dirty="0">
                <a:solidFill>
                  <a:srgbClr val="F3F3F2"/>
                </a:solidFill>
              </a:rPr>
              <a:t>aki</a:t>
            </a:r>
            <a:br>
              <a:rPr lang="hu-HU" sz="2800" b="1" cap="all" spc="400" dirty="0">
                <a:solidFill>
                  <a:srgbClr val="F3F3F2"/>
                </a:solidFill>
              </a:rPr>
            </a:br>
            <a:endParaRPr lang="hu-HU" sz="2800" b="1" cap="all" spc="400" dirty="0">
              <a:solidFill>
                <a:srgbClr val="F3F3F2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hu-HU" b="1" cap="all" spc="400" dirty="0">
                <a:solidFill>
                  <a:srgbClr val="F3F3F2"/>
                </a:solidFill>
              </a:rPr>
              <a:t>A nyugati szerzetesség atyja,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hu-HU" b="1" cap="all" spc="400" dirty="0">
                <a:solidFill>
                  <a:srgbClr val="F3F3F2"/>
                </a:solidFill>
              </a:rPr>
              <a:t>Európa fő védőszentje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hu-HU" b="1" cap="all" spc="400" dirty="0">
                <a:solidFill>
                  <a:srgbClr val="F3F3F2"/>
                </a:solidFill>
              </a:rPr>
              <a:t>Nevének jelentése: áldott</a:t>
            </a:r>
            <a:br>
              <a:rPr lang="hu-HU" b="1" cap="all" spc="400" dirty="0">
                <a:solidFill>
                  <a:srgbClr val="F3F3F2"/>
                </a:solidFill>
              </a:rPr>
            </a:br>
            <a:endParaRPr lang="hu-HU" b="1" cap="all" spc="400" dirty="0">
              <a:solidFill>
                <a:srgbClr val="F3F3F2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hu-HU" b="1" cap="all" spc="400" dirty="0">
                <a:solidFill>
                  <a:srgbClr val="F3F3F2"/>
                </a:solidFill>
              </a:rPr>
              <a:t>Közösségének </a:t>
            </a:r>
            <a:r>
              <a:rPr lang="hu-HU" sz="2400" b="1" cap="all" spc="400" dirty="0">
                <a:solidFill>
                  <a:srgbClr val="F3F3F2"/>
                </a:solidFill>
              </a:rPr>
              <a:t>szabályrendszert  - regulát </a:t>
            </a:r>
            <a:r>
              <a:rPr lang="hu-HU" b="1" cap="all" spc="400" dirty="0">
                <a:solidFill>
                  <a:srgbClr val="F3F3F2"/>
                </a:solidFill>
              </a:rPr>
              <a:t>– írt, mely lehetőséget adott arra, hogy együtt követhessék krisztust</a:t>
            </a:r>
          </a:p>
          <a:p>
            <a:pPr marL="0" indent="0">
              <a:lnSpc>
                <a:spcPct val="100000"/>
              </a:lnSpc>
              <a:buNone/>
            </a:pPr>
            <a:endParaRPr lang="en-US" b="1" cap="all" spc="400" dirty="0">
              <a:solidFill>
                <a:srgbClr val="F3F3F2"/>
              </a:solidFill>
            </a:endParaRPr>
          </a:p>
        </p:txBody>
      </p:sp>
      <p:sp>
        <p:nvSpPr>
          <p:cNvPr id="77" name="Freeform 14">
            <a:extLst>
              <a:ext uri="{FF2B5EF4-FFF2-40B4-BE49-F238E27FC236}">
                <a16:creationId xmlns:a16="http://schemas.microsoft.com/office/drawing/2014/main" id="{E8EFDFFA-99D1-4010-8BB3-F3C338EC0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3074" name="Picture 2" descr="Nursiai Szent Benedek – Wikipédia">
            <a:extLst>
              <a:ext uri="{FF2B5EF4-FFF2-40B4-BE49-F238E27FC236}">
                <a16:creationId xmlns:a16="http://schemas.microsoft.com/office/drawing/2014/main" id="{5194B216-6983-46B6-8458-443F73388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3815" y="993649"/>
            <a:ext cx="3995589" cy="487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77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Freeform 10">
            <a:extLst>
              <a:ext uri="{FF2B5EF4-FFF2-40B4-BE49-F238E27FC236}">
                <a16:creationId xmlns:a16="http://schemas.microsoft.com/office/drawing/2014/main" id="{B2993EF1-19E1-473A-8A3F-1D7B24951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DDD64F3-18DF-4608-9DE9-1FB1B3B21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91" y="176982"/>
            <a:ext cx="6991109" cy="221225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/>
              <a:t>Kérlek olvasd el a tankönyved </a:t>
            </a:r>
            <a:br>
              <a:rPr lang="hu-HU" sz="2800" dirty="0"/>
            </a:br>
            <a:r>
              <a:rPr lang="hu-HU" sz="2800" dirty="0"/>
              <a:t>87. oldalán található </a:t>
            </a:r>
            <a:br>
              <a:rPr lang="hu-HU" sz="2800" dirty="0"/>
            </a:br>
            <a:r>
              <a:rPr lang="hu-HU" sz="2800" dirty="0"/>
              <a:t>„Isten szeretete ellen semmit ne tégy!”</a:t>
            </a:r>
            <a:br>
              <a:rPr lang="hu-HU" sz="2800" dirty="0"/>
            </a:br>
            <a:r>
              <a:rPr lang="hu-HU" sz="2800" dirty="0"/>
              <a:t>Című képregényt!!!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F50C5101-CD9E-4E96-A827-ACA768C31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D4C4A47-2FCE-4D86-AB9A-B77ADFA7A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713703"/>
            <a:ext cx="5527033" cy="383458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u-HU" sz="1900" dirty="0">
                <a:solidFill>
                  <a:schemeClr val="tx1"/>
                </a:solidFill>
              </a:rPr>
              <a:t>A Benedek által megalapított közösséget </a:t>
            </a:r>
            <a:br>
              <a:rPr lang="hu-HU" sz="1900" dirty="0">
                <a:solidFill>
                  <a:schemeClr val="tx1"/>
                </a:solidFill>
              </a:rPr>
            </a:br>
            <a:r>
              <a:rPr lang="hu-HU" sz="1900" b="1" dirty="0">
                <a:solidFill>
                  <a:schemeClr val="tx1"/>
                </a:solidFill>
              </a:rPr>
              <a:t>Bencés szerzetesrendnek </a:t>
            </a:r>
            <a:r>
              <a:rPr lang="hu-HU" sz="1900" dirty="0">
                <a:solidFill>
                  <a:schemeClr val="tx1"/>
                </a:solidFill>
              </a:rPr>
              <a:t>nevezik.</a:t>
            </a:r>
            <a:br>
              <a:rPr lang="hu-HU" sz="1900" dirty="0">
                <a:solidFill>
                  <a:schemeClr val="tx1"/>
                </a:solidFill>
              </a:rPr>
            </a:br>
            <a:endParaRPr lang="hu-HU" sz="19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hu-HU" sz="1900" spc="-1" dirty="0">
                <a:solidFill>
                  <a:schemeClr val="tx1"/>
                </a:solidFill>
                <a:latin typeface="Ubuntu"/>
              </a:rPr>
              <a:t>Magyarországon 996-ban Szent Márton hegyén telepedtek le, vagyis </a:t>
            </a:r>
            <a:r>
              <a:rPr lang="hu-HU" sz="1900" b="1" spc="-1" dirty="0">
                <a:solidFill>
                  <a:schemeClr val="tx1"/>
                </a:solidFill>
                <a:latin typeface="Ubuntu"/>
              </a:rPr>
              <a:t>Pannonhalmán</a:t>
            </a:r>
            <a:r>
              <a:rPr lang="hu-HU" sz="1900" spc="-1" dirty="0">
                <a:solidFill>
                  <a:schemeClr val="tx1"/>
                </a:solidFill>
                <a:latin typeface="Ubuntu"/>
              </a:rPr>
              <a:t>, de a közösség futótűzként terjedt el egész Európában.</a:t>
            </a:r>
          </a:p>
          <a:p>
            <a:pPr>
              <a:lnSpc>
                <a:spcPct val="100000"/>
              </a:lnSpc>
            </a:pPr>
            <a:r>
              <a:rPr lang="hu-HU" sz="1900" spc="-1" dirty="0">
                <a:solidFill>
                  <a:schemeClr val="tx1"/>
                </a:solidFill>
                <a:latin typeface="Ubuntu"/>
              </a:rPr>
              <a:t>Pannonhalma napjainkban is a legfontosabb központja a magyarországi bencéseknek, iskolájuk méltán híres.</a:t>
            </a:r>
            <a:br>
              <a:rPr lang="hu-HU" sz="1900" spc="-1" dirty="0">
                <a:solidFill>
                  <a:schemeClr val="tx1"/>
                </a:solidFill>
                <a:latin typeface="Ubuntu"/>
              </a:rPr>
            </a:br>
            <a:endParaRPr lang="hu-HU" sz="1900" spc="-1" dirty="0">
              <a:solidFill>
                <a:schemeClr val="tx1"/>
              </a:solidFill>
              <a:latin typeface="Ubuntu"/>
            </a:endParaRPr>
          </a:p>
          <a:p>
            <a:pPr>
              <a:lnSpc>
                <a:spcPct val="100000"/>
              </a:lnSpc>
            </a:pPr>
            <a:r>
              <a:rPr lang="hu-HU" sz="1900" spc="-1" dirty="0">
                <a:solidFill>
                  <a:schemeClr val="tx1"/>
                </a:solidFill>
                <a:latin typeface="Arial"/>
              </a:rPr>
              <a:t>A képen bencés szerzeteseket látsz.</a:t>
            </a:r>
          </a:p>
          <a:p>
            <a:pPr>
              <a:lnSpc>
                <a:spcPct val="100000"/>
              </a:lnSpc>
            </a:pPr>
            <a:endParaRPr lang="hu-HU" sz="1900" spc="-1" dirty="0">
              <a:solidFill>
                <a:schemeClr val="tx1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hu-HU" sz="1900" dirty="0">
              <a:solidFill>
                <a:schemeClr val="tx1"/>
              </a:solidFill>
            </a:endParaRPr>
          </a:p>
        </p:txBody>
      </p:sp>
      <p:sp>
        <p:nvSpPr>
          <p:cNvPr id="194" name="Freeform 22">
            <a:extLst>
              <a:ext uri="{FF2B5EF4-FFF2-40B4-BE49-F238E27FC236}">
                <a16:creationId xmlns:a16="http://schemas.microsoft.com/office/drawing/2014/main" id="{588FC0EF-FB5A-4AF3-A7C1-57F4582BF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flipH="1">
            <a:off x="6909478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95" name="Freeform: Shape 194">
            <a:extLst>
              <a:ext uri="{FF2B5EF4-FFF2-40B4-BE49-F238E27FC236}">
                <a16:creationId xmlns:a16="http://schemas.microsoft.com/office/drawing/2014/main" id="{FDB19D2F-9F08-47D1-A104-0BE7E3011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46365" y="2"/>
            <a:ext cx="5149751" cy="3402351"/>
          </a:xfrm>
          <a:custGeom>
            <a:avLst/>
            <a:gdLst>
              <a:gd name="connsiteX0" fmla="*/ 189795 w 5149751"/>
              <a:gd name="connsiteY0" fmla="*/ 0 h 3402351"/>
              <a:gd name="connsiteX1" fmla="*/ 5149751 w 5149751"/>
              <a:gd name="connsiteY1" fmla="*/ 0 h 3402351"/>
              <a:gd name="connsiteX2" fmla="*/ 5149751 w 5149751"/>
              <a:gd name="connsiteY2" fmla="*/ 3402351 h 3402351"/>
              <a:gd name="connsiteX3" fmla="*/ 1262 w 5149751"/>
              <a:gd name="connsiteY3" fmla="*/ 3402351 h 3402351"/>
              <a:gd name="connsiteX4" fmla="*/ 3359 w 5149751"/>
              <a:gd name="connsiteY4" fmla="*/ 3360737 h 3402351"/>
              <a:gd name="connsiteX5" fmla="*/ 11757 w 5149751"/>
              <a:gd name="connsiteY5" fmla="*/ 3300412 h 3402351"/>
              <a:gd name="connsiteX6" fmla="*/ 23514 w 5149751"/>
              <a:gd name="connsiteY6" fmla="*/ 3248025 h 3402351"/>
              <a:gd name="connsiteX7" fmla="*/ 38631 w 5149751"/>
              <a:gd name="connsiteY7" fmla="*/ 3201987 h 3402351"/>
              <a:gd name="connsiteX8" fmla="*/ 55427 w 5149751"/>
              <a:gd name="connsiteY8" fmla="*/ 3160712 h 3402351"/>
              <a:gd name="connsiteX9" fmla="*/ 75582 w 5149751"/>
              <a:gd name="connsiteY9" fmla="*/ 3121025 h 3402351"/>
              <a:gd name="connsiteX10" fmla="*/ 95737 w 5149751"/>
              <a:gd name="connsiteY10" fmla="*/ 3084512 h 3402351"/>
              <a:gd name="connsiteX11" fmla="*/ 115892 w 5149751"/>
              <a:gd name="connsiteY11" fmla="*/ 3046412 h 3402351"/>
              <a:gd name="connsiteX12" fmla="*/ 134368 w 5149751"/>
              <a:gd name="connsiteY12" fmla="*/ 3009900 h 3402351"/>
              <a:gd name="connsiteX13" fmla="*/ 152844 w 5149751"/>
              <a:gd name="connsiteY13" fmla="*/ 2967037 h 3402351"/>
              <a:gd name="connsiteX14" fmla="*/ 167959 w 5149751"/>
              <a:gd name="connsiteY14" fmla="*/ 2922587 h 3402351"/>
              <a:gd name="connsiteX15" fmla="*/ 178037 w 5149751"/>
              <a:gd name="connsiteY15" fmla="*/ 2868612 h 3402351"/>
              <a:gd name="connsiteX16" fmla="*/ 188115 w 5149751"/>
              <a:gd name="connsiteY16" fmla="*/ 2809875 h 3402351"/>
              <a:gd name="connsiteX17" fmla="*/ 189795 w 5149751"/>
              <a:gd name="connsiteY17" fmla="*/ 2741612 h 3402351"/>
              <a:gd name="connsiteX18" fmla="*/ 188115 w 5149751"/>
              <a:gd name="connsiteY18" fmla="*/ 2671762 h 3402351"/>
              <a:gd name="connsiteX19" fmla="*/ 178037 w 5149751"/>
              <a:gd name="connsiteY19" fmla="*/ 2613025 h 3402351"/>
              <a:gd name="connsiteX20" fmla="*/ 167959 w 5149751"/>
              <a:gd name="connsiteY20" fmla="*/ 2560637 h 3402351"/>
              <a:gd name="connsiteX21" fmla="*/ 152844 w 5149751"/>
              <a:gd name="connsiteY21" fmla="*/ 2513012 h 3402351"/>
              <a:gd name="connsiteX22" fmla="*/ 134368 w 5149751"/>
              <a:gd name="connsiteY22" fmla="*/ 2471737 h 3402351"/>
              <a:gd name="connsiteX23" fmla="*/ 115892 w 5149751"/>
              <a:gd name="connsiteY23" fmla="*/ 2433637 h 3402351"/>
              <a:gd name="connsiteX24" fmla="*/ 95737 w 5149751"/>
              <a:gd name="connsiteY24" fmla="*/ 2395537 h 3402351"/>
              <a:gd name="connsiteX25" fmla="*/ 75582 w 5149751"/>
              <a:gd name="connsiteY25" fmla="*/ 2359025 h 3402351"/>
              <a:gd name="connsiteX26" fmla="*/ 55427 w 5149751"/>
              <a:gd name="connsiteY26" fmla="*/ 2319337 h 3402351"/>
              <a:gd name="connsiteX27" fmla="*/ 38631 w 5149751"/>
              <a:gd name="connsiteY27" fmla="*/ 2278062 h 3402351"/>
              <a:gd name="connsiteX28" fmla="*/ 23514 w 5149751"/>
              <a:gd name="connsiteY28" fmla="*/ 2232025 h 3402351"/>
              <a:gd name="connsiteX29" fmla="*/ 11757 w 5149751"/>
              <a:gd name="connsiteY29" fmla="*/ 2179637 h 3402351"/>
              <a:gd name="connsiteX30" fmla="*/ 3359 w 5149751"/>
              <a:gd name="connsiteY30" fmla="*/ 2119312 h 3402351"/>
              <a:gd name="connsiteX31" fmla="*/ 0 w 5149751"/>
              <a:gd name="connsiteY31" fmla="*/ 2051050 h 3402351"/>
              <a:gd name="connsiteX32" fmla="*/ 3359 w 5149751"/>
              <a:gd name="connsiteY32" fmla="*/ 1982787 h 3402351"/>
              <a:gd name="connsiteX33" fmla="*/ 11757 w 5149751"/>
              <a:gd name="connsiteY33" fmla="*/ 1922462 h 3402351"/>
              <a:gd name="connsiteX34" fmla="*/ 23514 w 5149751"/>
              <a:gd name="connsiteY34" fmla="*/ 1870075 h 3402351"/>
              <a:gd name="connsiteX35" fmla="*/ 38631 w 5149751"/>
              <a:gd name="connsiteY35" fmla="*/ 1824037 h 3402351"/>
              <a:gd name="connsiteX36" fmla="*/ 55427 w 5149751"/>
              <a:gd name="connsiteY36" fmla="*/ 1782762 h 3402351"/>
              <a:gd name="connsiteX37" fmla="*/ 75582 w 5149751"/>
              <a:gd name="connsiteY37" fmla="*/ 1743075 h 3402351"/>
              <a:gd name="connsiteX38" fmla="*/ 95737 w 5149751"/>
              <a:gd name="connsiteY38" fmla="*/ 1708150 h 3402351"/>
              <a:gd name="connsiteX39" fmla="*/ 115892 w 5149751"/>
              <a:gd name="connsiteY39" fmla="*/ 1671637 h 3402351"/>
              <a:gd name="connsiteX40" fmla="*/ 134368 w 5149751"/>
              <a:gd name="connsiteY40" fmla="*/ 1631950 h 3402351"/>
              <a:gd name="connsiteX41" fmla="*/ 152844 w 5149751"/>
              <a:gd name="connsiteY41" fmla="*/ 1589087 h 3402351"/>
              <a:gd name="connsiteX42" fmla="*/ 167959 w 5149751"/>
              <a:gd name="connsiteY42" fmla="*/ 1544637 h 3402351"/>
              <a:gd name="connsiteX43" fmla="*/ 178037 w 5149751"/>
              <a:gd name="connsiteY43" fmla="*/ 1492250 h 3402351"/>
              <a:gd name="connsiteX44" fmla="*/ 188115 w 5149751"/>
              <a:gd name="connsiteY44" fmla="*/ 1431925 h 3402351"/>
              <a:gd name="connsiteX45" fmla="*/ 189795 w 5149751"/>
              <a:gd name="connsiteY45" fmla="*/ 1363662 h 3402351"/>
              <a:gd name="connsiteX46" fmla="*/ 188115 w 5149751"/>
              <a:gd name="connsiteY46" fmla="*/ 1295400 h 3402351"/>
              <a:gd name="connsiteX47" fmla="*/ 178037 w 5149751"/>
              <a:gd name="connsiteY47" fmla="*/ 1235075 h 3402351"/>
              <a:gd name="connsiteX48" fmla="*/ 167959 w 5149751"/>
              <a:gd name="connsiteY48" fmla="*/ 1182687 h 3402351"/>
              <a:gd name="connsiteX49" fmla="*/ 152844 w 5149751"/>
              <a:gd name="connsiteY49" fmla="*/ 1136650 h 3402351"/>
              <a:gd name="connsiteX50" fmla="*/ 134368 w 5149751"/>
              <a:gd name="connsiteY50" fmla="*/ 1095375 h 3402351"/>
              <a:gd name="connsiteX51" fmla="*/ 115892 w 5149751"/>
              <a:gd name="connsiteY51" fmla="*/ 1055687 h 3402351"/>
              <a:gd name="connsiteX52" fmla="*/ 95737 w 5149751"/>
              <a:gd name="connsiteY52" fmla="*/ 1017587 h 3402351"/>
              <a:gd name="connsiteX53" fmla="*/ 75582 w 5149751"/>
              <a:gd name="connsiteY53" fmla="*/ 981075 h 3402351"/>
              <a:gd name="connsiteX54" fmla="*/ 55427 w 5149751"/>
              <a:gd name="connsiteY54" fmla="*/ 942975 h 3402351"/>
              <a:gd name="connsiteX55" fmla="*/ 38631 w 5149751"/>
              <a:gd name="connsiteY55" fmla="*/ 901700 h 3402351"/>
              <a:gd name="connsiteX56" fmla="*/ 23514 w 5149751"/>
              <a:gd name="connsiteY56" fmla="*/ 854075 h 3402351"/>
              <a:gd name="connsiteX57" fmla="*/ 11757 w 5149751"/>
              <a:gd name="connsiteY57" fmla="*/ 801687 h 3402351"/>
              <a:gd name="connsiteX58" fmla="*/ 3359 w 5149751"/>
              <a:gd name="connsiteY58" fmla="*/ 744537 h 3402351"/>
              <a:gd name="connsiteX59" fmla="*/ 0 w 5149751"/>
              <a:gd name="connsiteY59" fmla="*/ 673100 h 3402351"/>
              <a:gd name="connsiteX60" fmla="*/ 3359 w 5149751"/>
              <a:gd name="connsiteY60" fmla="*/ 606425 h 3402351"/>
              <a:gd name="connsiteX61" fmla="*/ 11757 w 5149751"/>
              <a:gd name="connsiteY61" fmla="*/ 546100 h 3402351"/>
              <a:gd name="connsiteX62" fmla="*/ 23514 w 5149751"/>
              <a:gd name="connsiteY62" fmla="*/ 496887 h 3402351"/>
              <a:gd name="connsiteX63" fmla="*/ 38631 w 5149751"/>
              <a:gd name="connsiteY63" fmla="*/ 450850 h 3402351"/>
              <a:gd name="connsiteX64" fmla="*/ 55427 w 5149751"/>
              <a:gd name="connsiteY64" fmla="*/ 409575 h 3402351"/>
              <a:gd name="connsiteX65" fmla="*/ 73902 w 5149751"/>
              <a:gd name="connsiteY65" fmla="*/ 369887 h 3402351"/>
              <a:gd name="connsiteX66" fmla="*/ 92378 w 5149751"/>
              <a:gd name="connsiteY66" fmla="*/ 334962 h 3402351"/>
              <a:gd name="connsiteX67" fmla="*/ 112533 w 5149751"/>
              <a:gd name="connsiteY67" fmla="*/ 296862 h 3402351"/>
              <a:gd name="connsiteX68" fmla="*/ 132688 w 5149751"/>
              <a:gd name="connsiteY68" fmla="*/ 260350 h 3402351"/>
              <a:gd name="connsiteX69" fmla="*/ 149484 w 5149751"/>
              <a:gd name="connsiteY69" fmla="*/ 217487 h 3402351"/>
              <a:gd name="connsiteX70" fmla="*/ 166280 w 5149751"/>
              <a:gd name="connsiteY70" fmla="*/ 174625 h 3402351"/>
              <a:gd name="connsiteX71" fmla="*/ 176358 w 5149751"/>
              <a:gd name="connsiteY71" fmla="*/ 122237 h 3402351"/>
              <a:gd name="connsiteX72" fmla="*/ 184755 w 5149751"/>
              <a:gd name="connsiteY72" fmla="*/ 66675 h 340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149751" h="3402351">
                <a:moveTo>
                  <a:pt x="189795" y="0"/>
                </a:moveTo>
                <a:lnTo>
                  <a:pt x="5149751" y="0"/>
                </a:lnTo>
                <a:lnTo>
                  <a:pt x="5149751" y="3402351"/>
                </a:lnTo>
                <a:lnTo>
                  <a:pt x="1262" y="3402351"/>
                </a:lnTo>
                <a:lnTo>
                  <a:pt x="3359" y="3360737"/>
                </a:lnTo>
                <a:lnTo>
                  <a:pt x="11757" y="3300412"/>
                </a:lnTo>
                <a:lnTo>
                  <a:pt x="23514" y="3248025"/>
                </a:lnTo>
                <a:lnTo>
                  <a:pt x="38631" y="3201987"/>
                </a:lnTo>
                <a:lnTo>
                  <a:pt x="55427" y="3160712"/>
                </a:lnTo>
                <a:lnTo>
                  <a:pt x="75582" y="3121025"/>
                </a:lnTo>
                <a:lnTo>
                  <a:pt x="95737" y="3084512"/>
                </a:lnTo>
                <a:lnTo>
                  <a:pt x="115892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59" y="2922587"/>
                </a:lnTo>
                <a:lnTo>
                  <a:pt x="178037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7" y="2613025"/>
                </a:lnTo>
                <a:lnTo>
                  <a:pt x="167959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2" y="2433637"/>
                </a:lnTo>
                <a:lnTo>
                  <a:pt x="95737" y="2395537"/>
                </a:lnTo>
                <a:lnTo>
                  <a:pt x="75582" y="2359025"/>
                </a:lnTo>
                <a:lnTo>
                  <a:pt x="55427" y="2319337"/>
                </a:lnTo>
                <a:lnTo>
                  <a:pt x="38631" y="2278062"/>
                </a:lnTo>
                <a:lnTo>
                  <a:pt x="23514" y="2232025"/>
                </a:lnTo>
                <a:lnTo>
                  <a:pt x="11757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7" y="1922462"/>
                </a:lnTo>
                <a:lnTo>
                  <a:pt x="23514" y="1870075"/>
                </a:lnTo>
                <a:lnTo>
                  <a:pt x="38631" y="1824037"/>
                </a:lnTo>
                <a:lnTo>
                  <a:pt x="55427" y="1782762"/>
                </a:lnTo>
                <a:lnTo>
                  <a:pt x="75582" y="1743075"/>
                </a:lnTo>
                <a:lnTo>
                  <a:pt x="95737" y="1708150"/>
                </a:lnTo>
                <a:lnTo>
                  <a:pt x="115892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59" y="1544637"/>
                </a:lnTo>
                <a:lnTo>
                  <a:pt x="178037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7" y="1235075"/>
                </a:lnTo>
                <a:lnTo>
                  <a:pt x="167959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2" y="1055687"/>
                </a:lnTo>
                <a:lnTo>
                  <a:pt x="95737" y="1017587"/>
                </a:lnTo>
                <a:lnTo>
                  <a:pt x="75582" y="981075"/>
                </a:lnTo>
                <a:lnTo>
                  <a:pt x="55427" y="942975"/>
                </a:lnTo>
                <a:lnTo>
                  <a:pt x="38631" y="901700"/>
                </a:lnTo>
                <a:lnTo>
                  <a:pt x="23514" y="854075"/>
                </a:lnTo>
                <a:lnTo>
                  <a:pt x="11757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7" y="546100"/>
                </a:lnTo>
                <a:lnTo>
                  <a:pt x="23514" y="496887"/>
                </a:lnTo>
                <a:lnTo>
                  <a:pt x="38631" y="450850"/>
                </a:lnTo>
                <a:lnTo>
                  <a:pt x="55427" y="409575"/>
                </a:lnTo>
                <a:lnTo>
                  <a:pt x="73902" y="369887"/>
                </a:lnTo>
                <a:lnTo>
                  <a:pt x="92378" y="334962"/>
                </a:lnTo>
                <a:lnTo>
                  <a:pt x="112533" y="296862"/>
                </a:lnTo>
                <a:lnTo>
                  <a:pt x="132688" y="260350"/>
                </a:lnTo>
                <a:lnTo>
                  <a:pt x="149484" y="217487"/>
                </a:lnTo>
                <a:lnTo>
                  <a:pt x="166280" y="174625"/>
                </a:lnTo>
                <a:lnTo>
                  <a:pt x="176358" y="122237"/>
                </a:lnTo>
                <a:lnTo>
                  <a:pt x="184755" y="666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126" name="Picture 6" descr="Pannonhalmi Bencés Főapátság – Wikipédia">
            <a:extLst>
              <a:ext uri="{FF2B5EF4-FFF2-40B4-BE49-F238E27FC236}">
                <a16:creationId xmlns:a16="http://schemas.microsoft.com/office/drawing/2014/main" id="{C681D4AB-7344-4B9F-9BCB-5A176D19D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9827" y="322439"/>
            <a:ext cx="3938170" cy="276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" name="Freeform: Shape 195">
            <a:extLst>
              <a:ext uri="{FF2B5EF4-FFF2-40B4-BE49-F238E27FC236}">
                <a16:creationId xmlns:a16="http://schemas.microsoft.com/office/drawing/2014/main" id="{EDDC619B-7F37-4A93-ADCA-7EAE09EE9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46364" y="3511830"/>
            <a:ext cx="5149751" cy="3346171"/>
          </a:xfrm>
          <a:custGeom>
            <a:avLst/>
            <a:gdLst>
              <a:gd name="connsiteX0" fmla="*/ 5387 w 5149751"/>
              <a:gd name="connsiteY0" fmla="*/ 0 h 3346171"/>
              <a:gd name="connsiteX1" fmla="*/ 5149751 w 5149751"/>
              <a:gd name="connsiteY1" fmla="*/ 0 h 3346171"/>
              <a:gd name="connsiteX2" fmla="*/ 5149751 w 5149751"/>
              <a:gd name="connsiteY2" fmla="*/ 3346171 h 3346171"/>
              <a:gd name="connsiteX3" fmla="*/ 189795 w 5149751"/>
              <a:gd name="connsiteY3" fmla="*/ 3346171 h 3346171"/>
              <a:gd name="connsiteX4" fmla="*/ 184755 w 5149751"/>
              <a:gd name="connsiteY4" fmla="*/ 3279496 h 3346171"/>
              <a:gd name="connsiteX5" fmla="*/ 176358 w 5149751"/>
              <a:gd name="connsiteY5" fmla="*/ 3223933 h 3346171"/>
              <a:gd name="connsiteX6" fmla="*/ 166280 w 5149751"/>
              <a:gd name="connsiteY6" fmla="*/ 3171546 h 3346171"/>
              <a:gd name="connsiteX7" fmla="*/ 149484 w 5149751"/>
              <a:gd name="connsiteY7" fmla="*/ 3128683 h 3346171"/>
              <a:gd name="connsiteX8" fmla="*/ 132688 w 5149751"/>
              <a:gd name="connsiteY8" fmla="*/ 3085821 h 3346171"/>
              <a:gd name="connsiteX9" fmla="*/ 112533 w 5149751"/>
              <a:gd name="connsiteY9" fmla="*/ 3049308 h 3346171"/>
              <a:gd name="connsiteX10" fmla="*/ 92378 w 5149751"/>
              <a:gd name="connsiteY10" fmla="*/ 3011208 h 3346171"/>
              <a:gd name="connsiteX11" fmla="*/ 73902 w 5149751"/>
              <a:gd name="connsiteY11" fmla="*/ 2976283 h 3346171"/>
              <a:gd name="connsiteX12" fmla="*/ 55427 w 5149751"/>
              <a:gd name="connsiteY12" fmla="*/ 2936596 h 3346171"/>
              <a:gd name="connsiteX13" fmla="*/ 38631 w 5149751"/>
              <a:gd name="connsiteY13" fmla="*/ 2895321 h 3346171"/>
              <a:gd name="connsiteX14" fmla="*/ 23514 w 5149751"/>
              <a:gd name="connsiteY14" fmla="*/ 2849283 h 3346171"/>
              <a:gd name="connsiteX15" fmla="*/ 11757 w 5149751"/>
              <a:gd name="connsiteY15" fmla="*/ 2800071 h 3346171"/>
              <a:gd name="connsiteX16" fmla="*/ 3359 w 5149751"/>
              <a:gd name="connsiteY16" fmla="*/ 2739746 h 3346171"/>
              <a:gd name="connsiteX17" fmla="*/ 0 w 5149751"/>
              <a:gd name="connsiteY17" fmla="*/ 2671483 h 3346171"/>
              <a:gd name="connsiteX18" fmla="*/ 3359 w 5149751"/>
              <a:gd name="connsiteY18" fmla="*/ 2601633 h 3346171"/>
              <a:gd name="connsiteX19" fmla="*/ 11757 w 5149751"/>
              <a:gd name="connsiteY19" fmla="*/ 2544483 h 3346171"/>
              <a:gd name="connsiteX20" fmla="*/ 23514 w 5149751"/>
              <a:gd name="connsiteY20" fmla="*/ 2492096 h 3346171"/>
              <a:gd name="connsiteX21" fmla="*/ 38631 w 5149751"/>
              <a:gd name="connsiteY21" fmla="*/ 2444471 h 3346171"/>
              <a:gd name="connsiteX22" fmla="*/ 55427 w 5149751"/>
              <a:gd name="connsiteY22" fmla="*/ 2403196 h 3346171"/>
              <a:gd name="connsiteX23" fmla="*/ 75582 w 5149751"/>
              <a:gd name="connsiteY23" fmla="*/ 2365096 h 3346171"/>
              <a:gd name="connsiteX24" fmla="*/ 95737 w 5149751"/>
              <a:gd name="connsiteY24" fmla="*/ 2328583 h 3346171"/>
              <a:gd name="connsiteX25" fmla="*/ 115892 w 5149751"/>
              <a:gd name="connsiteY25" fmla="*/ 2290483 h 3346171"/>
              <a:gd name="connsiteX26" fmla="*/ 134368 w 5149751"/>
              <a:gd name="connsiteY26" fmla="*/ 2250796 h 3346171"/>
              <a:gd name="connsiteX27" fmla="*/ 152844 w 5149751"/>
              <a:gd name="connsiteY27" fmla="*/ 2209521 h 3346171"/>
              <a:gd name="connsiteX28" fmla="*/ 167959 w 5149751"/>
              <a:gd name="connsiteY28" fmla="*/ 2163483 h 3346171"/>
              <a:gd name="connsiteX29" fmla="*/ 178037 w 5149751"/>
              <a:gd name="connsiteY29" fmla="*/ 2111096 h 3346171"/>
              <a:gd name="connsiteX30" fmla="*/ 188115 w 5149751"/>
              <a:gd name="connsiteY30" fmla="*/ 2050771 h 3346171"/>
              <a:gd name="connsiteX31" fmla="*/ 189795 w 5149751"/>
              <a:gd name="connsiteY31" fmla="*/ 1982508 h 3346171"/>
              <a:gd name="connsiteX32" fmla="*/ 188115 w 5149751"/>
              <a:gd name="connsiteY32" fmla="*/ 1914246 h 3346171"/>
              <a:gd name="connsiteX33" fmla="*/ 178037 w 5149751"/>
              <a:gd name="connsiteY33" fmla="*/ 1853921 h 3346171"/>
              <a:gd name="connsiteX34" fmla="*/ 167959 w 5149751"/>
              <a:gd name="connsiteY34" fmla="*/ 1801533 h 3346171"/>
              <a:gd name="connsiteX35" fmla="*/ 152844 w 5149751"/>
              <a:gd name="connsiteY35" fmla="*/ 1757083 h 3346171"/>
              <a:gd name="connsiteX36" fmla="*/ 134368 w 5149751"/>
              <a:gd name="connsiteY36" fmla="*/ 1714221 h 3346171"/>
              <a:gd name="connsiteX37" fmla="*/ 115892 w 5149751"/>
              <a:gd name="connsiteY37" fmla="*/ 1674533 h 3346171"/>
              <a:gd name="connsiteX38" fmla="*/ 95737 w 5149751"/>
              <a:gd name="connsiteY38" fmla="*/ 1638021 h 3346171"/>
              <a:gd name="connsiteX39" fmla="*/ 75582 w 5149751"/>
              <a:gd name="connsiteY39" fmla="*/ 1603096 h 3346171"/>
              <a:gd name="connsiteX40" fmla="*/ 55427 w 5149751"/>
              <a:gd name="connsiteY40" fmla="*/ 1563408 h 3346171"/>
              <a:gd name="connsiteX41" fmla="*/ 38631 w 5149751"/>
              <a:gd name="connsiteY41" fmla="*/ 1522133 h 3346171"/>
              <a:gd name="connsiteX42" fmla="*/ 23514 w 5149751"/>
              <a:gd name="connsiteY42" fmla="*/ 1476096 h 3346171"/>
              <a:gd name="connsiteX43" fmla="*/ 11757 w 5149751"/>
              <a:gd name="connsiteY43" fmla="*/ 1423708 h 3346171"/>
              <a:gd name="connsiteX44" fmla="*/ 3359 w 5149751"/>
              <a:gd name="connsiteY44" fmla="*/ 1363383 h 3346171"/>
              <a:gd name="connsiteX45" fmla="*/ 0 w 5149751"/>
              <a:gd name="connsiteY45" fmla="*/ 1295121 h 3346171"/>
              <a:gd name="connsiteX46" fmla="*/ 3359 w 5149751"/>
              <a:gd name="connsiteY46" fmla="*/ 1226858 h 3346171"/>
              <a:gd name="connsiteX47" fmla="*/ 11757 w 5149751"/>
              <a:gd name="connsiteY47" fmla="*/ 1166533 h 3346171"/>
              <a:gd name="connsiteX48" fmla="*/ 23514 w 5149751"/>
              <a:gd name="connsiteY48" fmla="*/ 1114146 h 3346171"/>
              <a:gd name="connsiteX49" fmla="*/ 38631 w 5149751"/>
              <a:gd name="connsiteY49" fmla="*/ 1068108 h 3346171"/>
              <a:gd name="connsiteX50" fmla="*/ 55427 w 5149751"/>
              <a:gd name="connsiteY50" fmla="*/ 1025246 h 3346171"/>
              <a:gd name="connsiteX51" fmla="*/ 75582 w 5149751"/>
              <a:gd name="connsiteY51" fmla="*/ 987146 h 3346171"/>
              <a:gd name="connsiteX52" fmla="*/ 115892 w 5149751"/>
              <a:gd name="connsiteY52" fmla="*/ 912533 h 3346171"/>
              <a:gd name="connsiteX53" fmla="*/ 134368 w 5149751"/>
              <a:gd name="connsiteY53" fmla="*/ 874433 h 3346171"/>
              <a:gd name="connsiteX54" fmla="*/ 152844 w 5149751"/>
              <a:gd name="connsiteY54" fmla="*/ 831571 h 3346171"/>
              <a:gd name="connsiteX55" fmla="*/ 167959 w 5149751"/>
              <a:gd name="connsiteY55" fmla="*/ 785533 h 3346171"/>
              <a:gd name="connsiteX56" fmla="*/ 178037 w 5149751"/>
              <a:gd name="connsiteY56" fmla="*/ 733146 h 3346171"/>
              <a:gd name="connsiteX57" fmla="*/ 188115 w 5149751"/>
              <a:gd name="connsiteY57" fmla="*/ 674408 h 3346171"/>
              <a:gd name="connsiteX58" fmla="*/ 189795 w 5149751"/>
              <a:gd name="connsiteY58" fmla="*/ 604558 h 3346171"/>
              <a:gd name="connsiteX59" fmla="*/ 188115 w 5149751"/>
              <a:gd name="connsiteY59" fmla="*/ 536296 h 3346171"/>
              <a:gd name="connsiteX60" fmla="*/ 178037 w 5149751"/>
              <a:gd name="connsiteY60" fmla="*/ 475971 h 3346171"/>
              <a:gd name="connsiteX61" fmla="*/ 167959 w 5149751"/>
              <a:gd name="connsiteY61" fmla="*/ 423583 h 3346171"/>
              <a:gd name="connsiteX62" fmla="*/ 152844 w 5149751"/>
              <a:gd name="connsiteY62" fmla="*/ 379133 h 3346171"/>
              <a:gd name="connsiteX63" fmla="*/ 134368 w 5149751"/>
              <a:gd name="connsiteY63" fmla="*/ 336271 h 3346171"/>
              <a:gd name="connsiteX64" fmla="*/ 115892 w 5149751"/>
              <a:gd name="connsiteY64" fmla="*/ 299758 h 3346171"/>
              <a:gd name="connsiteX65" fmla="*/ 75582 w 5149751"/>
              <a:gd name="connsiteY65" fmla="*/ 225146 h 3346171"/>
              <a:gd name="connsiteX66" fmla="*/ 55427 w 5149751"/>
              <a:gd name="connsiteY66" fmla="*/ 185458 h 3346171"/>
              <a:gd name="connsiteX67" fmla="*/ 38631 w 5149751"/>
              <a:gd name="connsiteY67" fmla="*/ 144183 h 3346171"/>
              <a:gd name="connsiteX68" fmla="*/ 23514 w 5149751"/>
              <a:gd name="connsiteY68" fmla="*/ 98146 h 3346171"/>
              <a:gd name="connsiteX69" fmla="*/ 11757 w 5149751"/>
              <a:gd name="connsiteY69" fmla="*/ 45758 h 3346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5149751" h="3346171">
                <a:moveTo>
                  <a:pt x="5387" y="0"/>
                </a:moveTo>
                <a:lnTo>
                  <a:pt x="5149751" y="0"/>
                </a:lnTo>
                <a:lnTo>
                  <a:pt x="5149751" y="3346171"/>
                </a:lnTo>
                <a:lnTo>
                  <a:pt x="189795" y="3346171"/>
                </a:lnTo>
                <a:lnTo>
                  <a:pt x="184755" y="3279496"/>
                </a:lnTo>
                <a:lnTo>
                  <a:pt x="176358" y="3223933"/>
                </a:lnTo>
                <a:lnTo>
                  <a:pt x="166280" y="3171546"/>
                </a:lnTo>
                <a:lnTo>
                  <a:pt x="149484" y="3128683"/>
                </a:lnTo>
                <a:lnTo>
                  <a:pt x="132688" y="3085821"/>
                </a:lnTo>
                <a:lnTo>
                  <a:pt x="112533" y="3049308"/>
                </a:lnTo>
                <a:lnTo>
                  <a:pt x="92378" y="3011208"/>
                </a:lnTo>
                <a:lnTo>
                  <a:pt x="73902" y="2976283"/>
                </a:lnTo>
                <a:lnTo>
                  <a:pt x="55427" y="2936596"/>
                </a:lnTo>
                <a:lnTo>
                  <a:pt x="38631" y="2895321"/>
                </a:lnTo>
                <a:lnTo>
                  <a:pt x="23514" y="2849283"/>
                </a:lnTo>
                <a:lnTo>
                  <a:pt x="11757" y="2800071"/>
                </a:lnTo>
                <a:lnTo>
                  <a:pt x="3359" y="2739746"/>
                </a:lnTo>
                <a:lnTo>
                  <a:pt x="0" y="2671483"/>
                </a:lnTo>
                <a:lnTo>
                  <a:pt x="3359" y="2601633"/>
                </a:lnTo>
                <a:lnTo>
                  <a:pt x="11757" y="2544483"/>
                </a:lnTo>
                <a:lnTo>
                  <a:pt x="23514" y="2492096"/>
                </a:lnTo>
                <a:lnTo>
                  <a:pt x="38631" y="2444471"/>
                </a:lnTo>
                <a:lnTo>
                  <a:pt x="55427" y="2403196"/>
                </a:lnTo>
                <a:lnTo>
                  <a:pt x="75582" y="2365096"/>
                </a:lnTo>
                <a:lnTo>
                  <a:pt x="95737" y="2328583"/>
                </a:lnTo>
                <a:lnTo>
                  <a:pt x="115892" y="2290483"/>
                </a:lnTo>
                <a:lnTo>
                  <a:pt x="134368" y="2250796"/>
                </a:lnTo>
                <a:lnTo>
                  <a:pt x="152844" y="2209521"/>
                </a:lnTo>
                <a:lnTo>
                  <a:pt x="167959" y="2163483"/>
                </a:lnTo>
                <a:lnTo>
                  <a:pt x="178037" y="2111096"/>
                </a:lnTo>
                <a:lnTo>
                  <a:pt x="188115" y="2050771"/>
                </a:lnTo>
                <a:lnTo>
                  <a:pt x="189795" y="1982508"/>
                </a:lnTo>
                <a:lnTo>
                  <a:pt x="188115" y="1914246"/>
                </a:lnTo>
                <a:lnTo>
                  <a:pt x="178037" y="1853921"/>
                </a:lnTo>
                <a:lnTo>
                  <a:pt x="167959" y="1801533"/>
                </a:lnTo>
                <a:lnTo>
                  <a:pt x="152844" y="1757083"/>
                </a:lnTo>
                <a:lnTo>
                  <a:pt x="134368" y="1714221"/>
                </a:lnTo>
                <a:lnTo>
                  <a:pt x="115892" y="1674533"/>
                </a:lnTo>
                <a:lnTo>
                  <a:pt x="95737" y="1638021"/>
                </a:lnTo>
                <a:lnTo>
                  <a:pt x="75582" y="1603096"/>
                </a:lnTo>
                <a:lnTo>
                  <a:pt x="55427" y="1563408"/>
                </a:lnTo>
                <a:lnTo>
                  <a:pt x="38631" y="1522133"/>
                </a:lnTo>
                <a:lnTo>
                  <a:pt x="23514" y="1476096"/>
                </a:lnTo>
                <a:lnTo>
                  <a:pt x="11757" y="1423708"/>
                </a:lnTo>
                <a:lnTo>
                  <a:pt x="3359" y="1363383"/>
                </a:lnTo>
                <a:lnTo>
                  <a:pt x="0" y="1295121"/>
                </a:lnTo>
                <a:lnTo>
                  <a:pt x="3359" y="1226858"/>
                </a:lnTo>
                <a:lnTo>
                  <a:pt x="11757" y="1166533"/>
                </a:lnTo>
                <a:lnTo>
                  <a:pt x="23514" y="1114146"/>
                </a:lnTo>
                <a:lnTo>
                  <a:pt x="38631" y="1068108"/>
                </a:lnTo>
                <a:lnTo>
                  <a:pt x="55427" y="1025246"/>
                </a:lnTo>
                <a:lnTo>
                  <a:pt x="75582" y="987146"/>
                </a:lnTo>
                <a:lnTo>
                  <a:pt x="115892" y="912533"/>
                </a:lnTo>
                <a:lnTo>
                  <a:pt x="134368" y="874433"/>
                </a:lnTo>
                <a:lnTo>
                  <a:pt x="152844" y="831571"/>
                </a:lnTo>
                <a:lnTo>
                  <a:pt x="167959" y="785533"/>
                </a:lnTo>
                <a:lnTo>
                  <a:pt x="178037" y="733146"/>
                </a:lnTo>
                <a:lnTo>
                  <a:pt x="188115" y="674408"/>
                </a:lnTo>
                <a:lnTo>
                  <a:pt x="189795" y="604558"/>
                </a:lnTo>
                <a:lnTo>
                  <a:pt x="188115" y="536296"/>
                </a:lnTo>
                <a:lnTo>
                  <a:pt x="178037" y="475971"/>
                </a:lnTo>
                <a:lnTo>
                  <a:pt x="167959" y="423583"/>
                </a:lnTo>
                <a:lnTo>
                  <a:pt x="152844" y="379133"/>
                </a:lnTo>
                <a:lnTo>
                  <a:pt x="134368" y="336271"/>
                </a:lnTo>
                <a:lnTo>
                  <a:pt x="115892" y="299758"/>
                </a:lnTo>
                <a:lnTo>
                  <a:pt x="75582" y="225146"/>
                </a:lnTo>
                <a:lnTo>
                  <a:pt x="55427" y="185458"/>
                </a:lnTo>
                <a:lnTo>
                  <a:pt x="38631" y="144183"/>
                </a:lnTo>
                <a:lnTo>
                  <a:pt x="23514" y="98146"/>
                </a:lnTo>
                <a:lnTo>
                  <a:pt x="11757" y="457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124" name="Picture 4" descr="Ülésezett a Magyar Bencés Kongregáció általános káptalanja ...">
            <a:extLst>
              <a:ext uri="{FF2B5EF4-FFF2-40B4-BE49-F238E27FC236}">
                <a16:creationId xmlns:a16="http://schemas.microsoft.com/office/drawing/2014/main" id="{53DEACAF-918E-4C6E-A549-4BABEFA1A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9827" y="3873793"/>
            <a:ext cx="3938170" cy="227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5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2146465-77DE-4882-BB4B-84A2B9F95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850791"/>
            <a:ext cx="10178322" cy="572492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400" dirty="0"/>
              <a:t>A bencés szerzetesek jelmondata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C20AED7-B6EF-484B-9EF2-9C9B748FE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b="1" dirty="0">
                <a:solidFill>
                  <a:schemeClr val="tx1"/>
                </a:solidFill>
              </a:rPr>
              <a:t>„</a:t>
            </a:r>
            <a:r>
              <a:rPr lang="hu-HU" sz="2400" b="1" dirty="0" err="1">
                <a:solidFill>
                  <a:schemeClr val="tx1"/>
                </a:solidFill>
              </a:rPr>
              <a:t>Ora</a:t>
            </a:r>
            <a:r>
              <a:rPr lang="hu-HU" sz="2400" b="1" dirty="0">
                <a:solidFill>
                  <a:schemeClr val="tx1"/>
                </a:solidFill>
              </a:rPr>
              <a:t> </a:t>
            </a:r>
            <a:r>
              <a:rPr lang="hu-HU" sz="2400" b="1" dirty="0" err="1">
                <a:solidFill>
                  <a:schemeClr val="tx1"/>
                </a:solidFill>
              </a:rPr>
              <a:t>et</a:t>
            </a:r>
            <a:r>
              <a:rPr lang="hu-HU" sz="2400" b="1" dirty="0">
                <a:solidFill>
                  <a:schemeClr val="tx1"/>
                </a:solidFill>
              </a:rPr>
              <a:t> </a:t>
            </a:r>
            <a:r>
              <a:rPr lang="hu-HU" sz="2400" b="1" dirty="0" err="1">
                <a:solidFill>
                  <a:schemeClr val="tx1"/>
                </a:solidFill>
              </a:rPr>
              <a:t>labora</a:t>
            </a:r>
            <a:r>
              <a:rPr lang="hu-HU" sz="2400" b="1" dirty="0">
                <a:solidFill>
                  <a:schemeClr val="tx1"/>
                </a:solidFill>
              </a:rPr>
              <a:t>”, </a:t>
            </a:r>
            <a:r>
              <a:rPr lang="hu-HU" dirty="0">
                <a:solidFill>
                  <a:schemeClr val="tx1"/>
                </a:solidFill>
              </a:rPr>
              <a:t>ami magyarul:</a:t>
            </a:r>
            <a:br>
              <a:rPr lang="hu-HU" dirty="0">
                <a:solidFill>
                  <a:schemeClr val="tx1"/>
                </a:solidFill>
              </a:rPr>
            </a:br>
            <a:endParaRPr lang="hu-HU" dirty="0">
              <a:solidFill>
                <a:schemeClr val="tx1"/>
              </a:solidFill>
            </a:endParaRPr>
          </a:p>
          <a:p>
            <a:r>
              <a:rPr lang="pl-PL" sz="2400" b="1" dirty="0">
                <a:solidFill>
                  <a:schemeClr val="tx1"/>
                </a:solidFill>
              </a:rPr>
              <a:t>I M __ D K __ __ __ Á __ ÉS D __ __ G __ Z __ __ L !</a:t>
            </a:r>
          </a:p>
          <a:p>
            <a:endParaRPr lang="pl-PL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</a:rPr>
              <a:t>Tankönyv 88. o. / 1. feladat</a:t>
            </a:r>
          </a:p>
          <a:p>
            <a:endParaRPr lang="pl-PL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</a:rPr>
              <a:t>Sikerült megfejteni?</a:t>
            </a:r>
            <a:r>
              <a:rPr lang="pl-PL" dirty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8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3B3D315-2706-4149-873C-331EDFAFE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4DFCF30-73E8-452A-A576-1AB067193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281756"/>
            <a:ext cx="4882422" cy="606527"/>
          </a:xfrm>
        </p:spPr>
        <p:txBody>
          <a:bodyPr>
            <a:normAutofit fontScale="90000"/>
          </a:bodyPr>
          <a:lstStyle/>
          <a:p>
            <a:r>
              <a:rPr lang="hu-HU" dirty="0"/>
              <a:t>Feladat: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D04E398-086D-467C-B390-9F9079FA7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2DB15A6-9238-4EA1-AE3A-746437B64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03" y="1170039"/>
            <a:ext cx="6293473" cy="540620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hu-H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Kérlek </a:t>
            </a:r>
            <a:r>
              <a:rPr lang="hu-H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válaszd ki az egyik szentet</a:t>
            </a:r>
            <a:r>
              <a:rPr lang="hu-H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vagy Mónikát, vagy Benedeket és </a:t>
            </a:r>
            <a:r>
              <a:rPr lang="hu-HU" sz="24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készíts róla egy kis ismertető „plakátot”, ha lehet egy A4-es lapra</a:t>
            </a:r>
            <a:r>
              <a:rPr lang="hu-HU" sz="24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!</a:t>
            </a:r>
          </a:p>
          <a:p>
            <a:pPr>
              <a:lnSpc>
                <a:spcPct val="100000"/>
              </a:lnSpc>
            </a:pPr>
            <a:r>
              <a:rPr lang="hu-H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tankönyvedet, ezt a </a:t>
            </a:r>
            <a:r>
              <a:rPr lang="hu-H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ppt</a:t>
            </a:r>
            <a:r>
              <a:rPr lang="hu-H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-t, de a világhálót is segítségül hívhatod!</a:t>
            </a:r>
          </a:p>
          <a:p>
            <a:pPr>
              <a:lnSpc>
                <a:spcPct val="100000"/>
              </a:lnSpc>
            </a:pPr>
            <a:r>
              <a:rPr lang="hu-H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plakátra kerüljenek rá a legfontosabb információk a szentről egy-két mondatban!</a:t>
            </a:r>
          </a:p>
          <a:p>
            <a:pPr>
              <a:lnSpc>
                <a:spcPct val="100000"/>
              </a:lnSpc>
            </a:pPr>
            <a:r>
              <a:rPr lang="hu-H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Rajzolj,  díszíts!</a:t>
            </a:r>
          </a:p>
          <a:p>
            <a:pPr>
              <a:lnSpc>
                <a:spcPct val="100000"/>
              </a:lnSpc>
            </a:pPr>
            <a:r>
              <a:rPr lang="hu-H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De!! Ne bonyolítsd túl kérlek, csak egyszerűen!</a:t>
            </a:r>
          </a:p>
          <a:p>
            <a:pPr>
              <a:lnSpc>
                <a:spcPct val="100000"/>
              </a:lnSpc>
            </a:pPr>
            <a:r>
              <a:rPr lang="hu-H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Inkább </a:t>
            </a:r>
            <a:r>
              <a:rPr lang="hu-H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kreatív munkákat várok</a:t>
            </a:r>
            <a:r>
              <a:rPr lang="hu-H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!</a:t>
            </a:r>
            <a:br>
              <a:rPr lang="hu-H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hu-H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hu-H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Ezt csapatmunkában készítettük volna órán, </a:t>
            </a:r>
            <a:r>
              <a:rPr lang="hu-HU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 </a:t>
            </a:r>
            <a:r>
              <a:rPr lang="hu-H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 biztos vagyok benne, hogy egyedül is ügyesen megbirkóztok ezzel a feladattal!</a:t>
            </a:r>
            <a:r>
              <a:rPr lang="hu-HU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</a:t>
            </a:r>
            <a:endParaRPr lang="hu-H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hu-H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többi szentet is így fogjuk feldolgozni!</a:t>
            </a:r>
          </a:p>
          <a:p>
            <a:pPr>
              <a:lnSpc>
                <a:spcPct val="100000"/>
              </a:lnSpc>
            </a:pPr>
            <a:r>
              <a:rPr lang="hu-H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Jó munkát!!!</a:t>
            </a:r>
          </a:p>
        </p:txBody>
      </p:sp>
      <p:sp>
        <p:nvSpPr>
          <p:cNvPr id="75" name="Freeform 6">
            <a:extLst>
              <a:ext uri="{FF2B5EF4-FFF2-40B4-BE49-F238E27FC236}">
                <a16:creationId xmlns:a16="http://schemas.microsoft.com/office/drawing/2014/main" id="{20E344BB-E23E-4198-B2C7-8E752C6A9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90140" y="61344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6146" name="Picture 2" descr="Egészségfejlesztés: Plakátkészítés az egészségnapra (Helyes test ...">
            <a:extLst>
              <a:ext uri="{FF2B5EF4-FFF2-40B4-BE49-F238E27FC236}">
                <a16:creationId xmlns:a16="http://schemas.microsoft.com/office/drawing/2014/main" id="{E29C8330-8959-426E-9C6C-460685BC8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9262" y="2021560"/>
            <a:ext cx="3046628" cy="228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23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Jelvény">
  <a:themeElements>
    <a:clrScheme name="Jelvény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Jelvény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Jelvény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827</Words>
  <Application>Microsoft Office PowerPoint</Application>
  <PresentationFormat>Szélesvásznú</PresentationFormat>
  <Paragraphs>75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6" baseType="lpstr">
      <vt:lpstr>Arial</vt:lpstr>
      <vt:lpstr>Gill Sans MT</vt:lpstr>
      <vt:lpstr>Impact</vt:lpstr>
      <vt:lpstr>Ubuntu</vt:lpstr>
      <vt:lpstr>Jelvény</vt:lpstr>
      <vt:lpstr>Dicsértessék a Jézus Krisztus! Mindörökké! Amen</vt:lpstr>
      <vt:lpstr>Új témakörhöz érkeztünk!</vt:lpstr>
      <vt:lpstr>Az első szentünk:</vt:lpstr>
      <vt:lpstr> Szent Mónika az édesanyák védőszentje</vt:lpstr>
      <vt:lpstr>Mónika remélte, hogy fia ágoston megtér istenhez.</vt:lpstr>
      <vt:lpstr>A második szentünk</vt:lpstr>
      <vt:lpstr>Kérlek olvasd el a tankönyved  87. oldalán található  „Isten szeretete ellen semmit ne tégy!” Című képregényt!!!</vt:lpstr>
      <vt:lpstr>A bencés szerzetesek jelmondata</vt:lpstr>
      <vt:lpstr>Feladat:</vt:lpstr>
      <vt:lpstr>Mivel e hét vasárnapján búzaszentelő szentmisék lesznek, kérjük Isten áldását és imádkozzunk mi is óra végén  földjeink bőséges  terméséért és a kedvező időjárásért ! </vt:lpstr>
      <vt:lpstr>kedves gyerekek!   Továbbra is kívánom, hogy örömmel, szívvel-lélekkel végezzétek feladataitokat.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Dicsértessék a Jézus Krisztus! Mindörökké! Amen</dc:title>
  <dc:creator>Ildikó Timár</dc:creator>
  <cp:lastModifiedBy>Ildikó Timár</cp:lastModifiedBy>
  <cp:revision>20</cp:revision>
  <dcterms:created xsi:type="dcterms:W3CDTF">2020-04-20T10:52:40Z</dcterms:created>
  <dcterms:modified xsi:type="dcterms:W3CDTF">2020-04-20T12:46:57Z</dcterms:modified>
</cp:coreProperties>
</file>