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5" r:id="rId2"/>
    <p:sldId id="277" r:id="rId3"/>
    <p:sldId id="267" r:id="rId4"/>
    <p:sldId id="268" r:id="rId5"/>
    <p:sldId id="269" r:id="rId6"/>
    <p:sldId id="270" r:id="rId7"/>
    <p:sldId id="271" r:id="rId8"/>
    <p:sldId id="266" r:id="rId9"/>
    <p:sldId id="258" r:id="rId10"/>
    <p:sldId id="259" r:id="rId11"/>
    <p:sldId id="260" r:id="rId12"/>
    <p:sldId id="272" r:id="rId13"/>
    <p:sldId id="273" r:id="rId14"/>
    <p:sldId id="275" r:id="rId15"/>
    <p:sldId id="262" r:id="rId16"/>
    <p:sldId id="276" r:id="rId17"/>
    <p:sldId id="261" r:id="rId18"/>
    <p:sldId id="274" r:id="rId19"/>
    <p:sldId id="263" r:id="rId20"/>
  </p:sldIdLst>
  <p:sldSz cx="12192000" cy="6858000"/>
  <p:notesSz cx="6858000" cy="9144000"/>
  <p:defaultTextStyle>
    <a:defPPr>
      <a:defRPr lang="hu-H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3" d="100"/>
          <a:sy n="73" d="100"/>
        </p:scale>
        <p:origin x="618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u-HU" smtClean="0"/>
              <a:t>Kattintson ide az alcím mintájának szerkesztéséhez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FD0FF1-52D0-4D64-9095-B40DB5218A55}" type="datetimeFigureOut">
              <a:rPr lang="hu-HU" smtClean="0"/>
              <a:t>2019. 08. 05.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435913-3DA3-4848-8575-FCDFB0859D41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7890226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FD0FF1-52D0-4D64-9095-B40DB5218A55}" type="datetimeFigureOut">
              <a:rPr lang="hu-HU" smtClean="0"/>
              <a:t>2019. 08. 05.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435913-3DA3-4848-8575-FCDFB0859D41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319798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FD0FF1-52D0-4D64-9095-B40DB5218A55}" type="datetimeFigureOut">
              <a:rPr lang="hu-HU" smtClean="0"/>
              <a:t>2019. 08. 05.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435913-3DA3-4848-8575-FCDFB0859D41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786262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FD0FF1-52D0-4D64-9095-B40DB5218A55}" type="datetimeFigureOut">
              <a:rPr lang="hu-HU" smtClean="0"/>
              <a:t>2019. 08. 05.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435913-3DA3-4848-8575-FCDFB0859D41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3959463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FD0FF1-52D0-4D64-9095-B40DB5218A55}" type="datetimeFigureOut">
              <a:rPr lang="hu-HU" smtClean="0"/>
              <a:t>2019. 08. 05.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435913-3DA3-4848-8575-FCDFB0859D41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317695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FD0FF1-52D0-4D64-9095-B40DB5218A55}" type="datetimeFigureOut">
              <a:rPr lang="hu-HU" smtClean="0"/>
              <a:t>2019. 08. 05.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435913-3DA3-4848-8575-FCDFB0859D41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7934264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Szöveg helye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7" name="Dátum hely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FD0FF1-52D0-4D64-9095-B40DB5218A55}" type="datetimeFigureOut">
              <a:rPr lang="hu-HU" smtClean="0"/>
              <a:t>2019. 08. 05.</a:t>
            </a:fld>
            <a:endParaRPr lang="hu-HU"/>
          </a:p>
        </p:txBody>
      </p:sp>
      <p:sp>
        <p:nvSpPr>
          <p:cNvPr id="8" name="Élőláb hely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9" name="Dia számának hely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435913-3DA3-4848-8575-FCDFB0859D41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5678085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FD0FF1-52D0-4D64-9095-B40DB5218A55}" type="datetimeFigureOut">
              <a:rPr lang="hu-HU" smtClean="0"/>
              <a:t>2019. 08. 05.</a:t>
            </a:fld>
            <a:endParaRPr lang="hu-HU"/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435913-3DA3-4848-8575-FCDFB0859D41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1303076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átum hely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FD0FF1-52D0-4D64-9095-B40DB5218A55}" type="datetimeFigureOut">
              <a:rPr lang="hu-HU" smtClean="0"/>
              <a:t>2019. 08. 05.</a:t>
            </a:fld>
            <a:endParaRPr lang="hu-HU"/>
          </a:p>
        </p:txBody>
      </p:sp>
      <p:sp>
        <p:nvSpPr>
          <p:cNvPr id="3" name="Élőláb hely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435913-3DA3-4848-8575-FCDFB0859D41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9594865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FD0FF1-52D0-4D64-9095-B40DB5218A55}" type="datetimeFigureOut">
              <a:rPr lang="hu-HU" smtClean="0"/>
              <a:t>2019. 08. 05.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435913-3DA3-4848-8575-FCDFB0859D41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4141264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Kép helye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FD0FF1-52D0-4D64-9095-B40DB5218A55}" type="datetimeFigureOut">
              <a:rPr lang="hu-HU" smtClean="0"/>
              <a:t>2019. 08. 05.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435913-3DA3-4848-8575-FCDFB0859D41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6296568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hely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FD0FF1-52D0-4D64-9095-B40DB5218A55}" type="datetimeFigureOut">
              <a:rPr lang="hu-HU" smtClean="0"/>
              <a:t>2019. 08. 05.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9435913-3DA3-4848-8575-FCDFB0859D41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9135840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274320" y="339634"/>
            <a:ext cx="11691258" cy="6035040"/>
          </a:xfrm>
        </p:spPr>
        <p:txBody>
          <a:bodyPr>
            <a:noAutofit/>
          </a:bodyPr>
          <a:lstStyle/>
          <a:p>
            <a:pPr algn="l"/>
            <a:r>
              <a:rPr lang="hu-HU" sz="15000" b="1" dirty="0" smtClean="0">
                <a:latin typeface="Algerian" panose="04020705040A02060702" pitchFamily="82" charset="0"/>
              </a:rPr>
              <a:t/>
            </a:r>
            <a:br>
              <a:rPr lang="hu-HU" sz="15000" b="1" dirty="0" smtClean="0">
                <a:latin typeface="Algerian" panose="04020705040A02060702" pitchFamily="82" charset="0"/>
              </a:rPr>
            </a:br>
            <a:r>
              <a:rPr lang="hu-HU" sz="15000" b="1" dirty="0">
                <a:latin typeface="Algerian" panose="04020705040A02060702" pitchFamily="82" charset="0"/>
              </a:rPr>
              <a:t/>
            </a:r>
            <a:br>
              <a:rPr lang="hu-HU" sz="15000" b="1" dirty="0">
                <a:latin typeface="Algerian" panose="04020705040A02060702" pitchFamily="82" charset="0"/>
              </a:rPr>
            </a:br>
            <a:r>
              <a:rPr lang="hu-HU" sz="15000" b="1" dirty="0" smtClean="0">
                <a:latin typeface="Algerian" panose="04020705040A02060702" pitchFamily="82" charset="0"/>
              </a:rPr>
              <a:t/>
            </a:r>
            <a:br>
              <a:rPr lang="hu-HU" sz="15000" b="1" dirty="0" smtClean="0">
                <a:latin typeface="Algerian" panose="04020705040A02060702" pitchFamily="82" charset="0"/>
              </a:rPr>
            </a:br>
            <a:r>
              <a:rPr lang="hu-HU" sz="15000" b="1" dirty="0">
                <a:latin typeface="Algerian" panose="04020705040A02060702" pitchFamily="82" charset="0"/>
              </a:rPr>
              <a:t/>
            </a:r>
            <a:br>
              <a:rPr lang="hu-HU" sz="15000" b="1" dirty="0">
                <a:latin typeface="Algerian" panose="04020705040A02060702" pitchFamily="82" charset="0"/>
              </a:rPr>
            </a:br>
            <a:r>
              <a:rPr lang="hu-HU" sz="15000" b="1" dirty="0" smtClean="0">
                <a:latin typeface="Algerian" panose="04020705040A02060702" pitchFamily="82" charset="0"/>
              </a:rPr>
              <a:t/>
            </a:r>
            <a:br>
              <a:rPr lang="hu-HU" sz="15000" b="1" dirty="0" smtClean="0">
                <a:latin typeface="Algerian" panose="04020705040A02060702" pitchFamily="82" charset="0"/>
              </a:rPr>
            </a:br>
            <a:r>
              <a:rPr lang="hu-HU" sz="15000" b="1" dirty="0">
                <a:latin typeface="Algerian" panose="04020705040A02060702" pitchFamily="82" charset="0"/>
              </a:rPr>
              <a:t/>
            </a:r>
            <a:br>
              <a:rPr lang="hu-HU" sz="15000" b="1" dirty="0">
                <a:latin typeface="Algerian" panose="04020705040A02060702" pitchFamily="82" charset="0"/>
              </a:rPr>
            </a:br>
            <a:r>
              <a:rPr lang="hu-HU" sz="15000" b="1" dirty="0" smtClean="0">
                <a:latin typeface="Algerian" panose="04020705040A02060702" pitchFamily="82" charset="0"/>
              </a:rPr>
              <a:t/>
            </a:r>
            <a:br>
              <a:rPr lang="hu-HU" sz="15000" b="1" dirty="0" smtClean="0">
                <a:latin typeface="Algerian" panose="04020705040A02060702" pitchFamily="82" charset="0"/>
              </a:rPr>
            </a:br>
            <a:r>
              <a:rPr lang="hu-HU" sz="15000" b="1" dirty="0">
                <a:latin typeface="Algerian" panose="04020705040A02060702" pitchFamily="82" charset="0"/>
              </a:rPr>
              <a:t/>
            </a:r>
            <a:br>
              <a:rPr lang="hu-HU" sz="15000" b="1" dirty="0">
                <a:latin typeface="Algerian" panose="04020705040A02060702" pitchFamily="82" charset="0"/>
              </a:rPr>
            </a:br>
            <a:r>
              <a:rPr lang="hu-HU" sz="15000" b="1" dirty="0" smtClean="0">
                <a:latin typeface="Algerian" panose="04020705040A02060702" pitchFamily="82" charset="0"/>
              </a:rPr>
              <a:t/>
            </a:r>
            <a:br>
              <a:rPr lang="hu-HU" sz="15000" b="1" dirty="0" smtClean="0">
                <a:latin typeface="Algerian" panose="04020705040A02060702" pitchFamily="82" charset="0"/>
              </a:rPr>
            </a:br>
            <a:r>
              <a:rPr lang="hu-HU" sz="15000" b="1" dirty="0">
                <a:latin typeface="Algerian" panose="04020705040A02060702" pitchFamily="82" charset="0"/>
              </a:rPr>
              <a:t/>
            </a:r>
            <a:br>
              <a:rPr lang="hu-HU" sz="15000" b="1" dirty="0">
                <a:latin typeface="Algerian" panose="04020705040A02060702" pitchFamily="82" charset="0"/>
              </a:rPr>
            </a:br>
            <a:r>
              <a:rPr lang="hu-HU" sz="15000" b="1" dirty="0" smtClean="0">
                <a:latin typeface="Algerian" panose="04020705040A02060702" pitchFamily="82" charset="0"/>
              </a:rPr>
              <a:t>	  </a:t>
            </a:r>
            <a:r>
              <a:rPr lang="hu-HU" sz="9600" b="1" dirty="0" smtClean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 SZENTSÉG</a:t>
            </a:r>
            <a:r>
              <a:rPr lang="hu-HU" sz="1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hu-HU" sz="1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hu-HU" sz="6600" b="1" u="sng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Felosztása</a:t>
            </a:r>
            <a:r>
              <a:rPr lang="hu-H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hu-H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hu-HU" sz="40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keresztény beavatás szentségei:</a:t>
            </a:r>
            <a:r>
              <a:rPr lang="hu-HU" sz="40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br>
              <a:rPr lang="hu-HU" sz="40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hu-HU" sz="40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Keresztség</a:t>
            </a:r>
            <a:r>
              <a:rPr lang="hu-HU" sz="4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Bérmálás, Eukarisztia </a:t>
            </a:r>
            <a:r>
              <a:rPr lang="hu-HU" sz="40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vagyis Oltáriszentség</a:t>
            </a:r>
            <a:r>
              <a:rPr lang="hu-HU" sz="4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hu-HU" sz="4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hu-HU" sz="40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</a:t>
            </a:r>
            <a:r>
              <a:rPr lang="hu-HU" sz="4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gyógyulás szentségei:</a:t>
            </a:r>
            <a:r>
              <a:rPr lang="hu-HU" sz="4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sz="40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hu-HU" sz="40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hu-HU" sz="40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Bűnbocsánat </a:t>
            </a:r>
            <a:r>
              <a:rPr lang="hu-HU" sz="4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szentsége, Betegek kenete</a:t>
            </a:r>
            <a:br>
              <a:rPr lang="hu-HU" sz="4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hu-HU" sz="40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</a:t>
            </a:r>
            <a:r>
              <a:rPr lang="hu-HU" sz="4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szeretet-szolgálat, közösségépítés szentségei: </a:t>
            </a:r>
            <a:r>
              <a:rPr lang="hu-HU" sz="4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Egyházi rend, </a:t>
            </a:r>
            <a:r>
              <a:rPr lang="hu-HU" sz="40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Házasság</a:t>
            </a:r>
            <a:endParaRPr lang="hu-HU" sz="4000" b="1" dirty="0">
              <a:solidFill>
                <a:srgbClr val="C00000"/>
              </a:solidFill>
              <a:latin typeface="Algerian" panose="04020705040A02060702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6833597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326571" y="326571"/>
            <a:ext cx="11027229" cy="5850392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hu-H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 fehér ruha </a:t>
            </a:r>
            <a:r>
              <a:rPr lang="hu-H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jelzi, hogy tiszta lettem, és tisztán kell élnem. </a:t>
            </a:r>
          </a:p>
          <a:p>
            <a:pPr marL="0" indent="0" algn="ctr">
              <a:buNone/>
            </a:pPr>
            <a:r>
              <a:rPr lang="hu-H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 Krisztusba öltözés jelképe. Magunkra öltjük az isteni életet, a Szentlélek a szívünket egészen megtisztítja.</a:t>
            </a:r>
            <a:endParaRPr lang="hu-H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Kép 7"/>
          <p:cNvPicPr>
            <a:picLocks noChangeAspect="1"/>
          </p:cNvPicPr>
          <p:nvPr/>
        </p:nvPicPr>
        <p:blipFill rotWithShape="1">
          <a:blip r:embed="rId2"/>
          <a:srcRect t="16659" b="19288"/>
          <a:stretch/>
        </p:blipFill>
        <p:spPr>
          <a:xfrm>
            <a:off x="3278777" y="1887196"/>
            <a:ext cx="5347287" cy="4814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691178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404949" y="143693"/>
            <a:ext cx="6988628" cy="6583678"/>
          </a:xfrm>
        </p:spPr>
        <p:txBody>
          <a:bodyPr>
            <a:normAutofit fontScale="92500" lnSpcReduction="10000"/>
          </a:bodyPr>
          <a:lstStyle/>
          <a:p>
            <a:pPr marL="0" indent="0" algn="just">
              <a:buNone/>
            </a:pPr>
            <a:r>
              <a:rPr lang="hu-HU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CHR</a:t>
            </a:r>
            <a:r>
              <a:rPr lang="hu-HU" sz="2400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KRIZMA </a:t>
            </a:r>
            <a:r>
              <a:rPr lang="hu-HU" sz="2000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(lat. </a:t>
            </a:r>
            <a:r>
              <a:rPr lang="hu-HU" sz="2000" b="1" i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confirmatio</a:t>
            </a:r>
            <a:r>
              <a:rPr lang="hu-HU" sz="2000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'megerősítés')</a:t>
            </a:r>
            <a:r>
              <a:rPr lang="hu-HU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hu-HU" sz="2000" b="1" i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hu-HU" sz="2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 </a:t>
            </a:r>
            <a:r>
              <a:rPr lang="hu-HU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Szentlélek közlésének szentsége, mely a keresztségben kapott újjászületést, a megváltás misztériumába való beavatást elevenné, hatékonnyá teszi. </a:t>
            </a:r>
            <a:endParaRPr lang="hu-H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hu-HU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</a:t>
            </a:r>
            <a:r>
              <a:rPr lang="hu-HU" sz="2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krizma</a:t>
            </a:r>
            <a:r>
              <a:rPr lang="hu-HU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görög szó, </a:t>
            </a:r>
            <a:r>
              <a:rPr lang="hu-HU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azt jelenti</a:t>
            </a:r>
            <a:r>
              <a:rPr lang="hu-HU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hu-HU" sz="2400" b="1" i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„KENET”</a:t>
            </a:r>
            <a:r>
              <a:rPr lang="hu-HU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 marL="0" indent="0" algn="just">
              <a:buNone/>
            </a:pPr>
            <a:r>
              <a:rPr lang="hu-HU" sz="20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Az </a:t>
            </a:r>
            <a:r>
              <a:rPr lang="hu-HU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ószövetségben a királyok felkenéséhez </a:t>
            </a:r>
            <a:r>
              <a:rPr lang="hu-HU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használták, a békét és az üdvösséget jelképezte. </a:t>
            </a:r>
            <a:endParaRPr lang="hu-HU" sz="2000" i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hu-HU" sz="2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Ebből </a:t>
            </a:r>
            <a:r>
              <a:rPr lang="hu-HU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szóból származik </a:t>
            </a:r>
            <a:r>
              <a:rPr lang="hu-HU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Messiás görög elnevezése is</a:t>
            </a:r>
            <a:r>
              <a:rPr lang="hu-HU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hu-HU" sz="2000" b="1" i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KHRISZTOSZ,</a:t>
            </a:r>
            <a:r>
              <a:rPr lang="hu-HU" sz="2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mely </a:t>
            </a:r>
            <a:r>
              <a:rPr lang="hu-HU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„fölkent” uralkodót jelent</a:t>
            </a:r>
            <a:r>
              <a:rPr lang="hu-HU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hu-HU" sz="2000" i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hu-HU" sz="20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 </a:t>
            </a:r>
            <a:r>
              <a:rPr lang="hu-HU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különböző illatszerek jelképezik a szentlélek adományainak bőségét és „jó illatát”.</a:t>
            </a:r>
            <a:endParaRPr lang="hu-HU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hu-HU" sz="20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ANYAGA BALZSAMMAL KEVERT OLAJ</a:t>
            </a:r>
            <a:r>
              <a:rPr lang="hu-HU" sz="20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hu-HU" sz="20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0" indent="0" algn="just">
              <a:buNone/>
            </a:pPr>
            <a:r>
              <a:rPr lang="hu-H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kereszteléskor</a:t>
            </a:r>
            <a:r>
              <a:rPr 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hu-H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bérmáláskor</a:t>
            </a:r>
            <a:r>
              <a:rPr 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hu-H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papszenteléskor</a:t>
            </a:r>
            <a:r>
              <a:rPr 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és </a:t>
            </a:r>
            <a:r>
              <a:rPr lang="hu-H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templomszentelésko</a:t>
            </a:r>
            <a:r>
              <a:rPr 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 használják</a:t>
            </a:r>
            <a:r>
              <a:rPr lang="hu-H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 algn="just">
              <a:buNone/>
            </a:pPr>
            <a:r>
              <a:rPr lang="hu-H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 faolaj régen gyógyszer volt. </a:t>
            </a:r>
            <a:r>
              <a:rPr lang="hu-H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Régen sebre kenetként </a:t>
            </a:r>
            <a:r>
              <a:rPr lang="hu-H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alkalmazták.</a:t>
            </a:r>
          </a:p>
          <a:p>
            <a:pPr marL="0" indent="0" algn="just">
              <a:buNone/>
            </a:pPr>
            <a:r>
              <a:rPr lang="hu-H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Jelzi, hogy a keresztség a </a:t>
            </a:r>
            <a:r>
              <a:rPr lang="hu-H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gyógyítja a lélek sebeit</a:t>
            </a:r>
            <a:r>
              <a:rPr lang="hu-H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 algn="just">
              <a:buNone/>
            </a:pPr>
            <a:r>
              <a:rPr 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hu-H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birkózókat</a:t>
            </a:r>
            <a:r>
              <a:rPr lang="hu-H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is </a:t>
            </a:r>
            <a:r>
              <a:rPr lang="hu-H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ezzel kenték be</a:t>
            </a:r>
            <a:r>
              <a:rPr lang="hu-H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hogy </a:t>
            </a:r>
            <a:r>
              <a:rPr lang="hu-H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nehezebb legyen legyőzni </a:t>
            </a:r>
            <a:r>
              <a:rPr lang="hu-H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őket.</a:t>
            </a:r>
          </a:p>
          <a:p>
            <a:pPr marL="0" indent="0" algn="just">
              <a:buNone/>
            </a:pPr>
            <a:r>
              <a:rPr lang="hu-H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Azt jelzi, hogy </a:t>
            </a:r>
            <a:r>
              <a:rPr lang="hu-H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Isten segít minket, hogy kicsússzunk a gonoszság kezéből.</a:t>
            </a:r>
          </a:p>
          <a:p>
            <a:pPr marL="0" indent="0" algn="just">
              <a:buNone/>
            </a:pPr>
            <a:endParaRPr lang="hu-H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endParaRPr lang="hu-HU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endParaRPr lang="hu-H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endParaRPr lang="hu-HU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endParaRPr lang="hu-H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endParaRPr lang="hu-HU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endParaRPr lang="hu-H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endParaRPr lang="hu-HU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endParaRPr lang="hu-H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endParaRPr lang="hu-HU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endParaRPr lang="hu-H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endParaRPr lang="hu-HU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endParaRPr lang="hu-H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Kép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19" t="27582" r="68551" b="26488"/>
          <a:stretch/>
        </p:blipFill>
        <p:spPr>
          <a:xfrm>
            <a:off x="7654834" y="3190681"/>
            <a:ext cx="1779721" cy="3240000"/>
          </a:xfrm>
          <a:prstGeom prst="rect">
            <a:avLst/>
          </a:prstGeom>
        </p:spPr>
      </p:pic>
      <p:pic>
        <p:nvPicPr>
          <p:cNvPr id="6" name="Kép 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356" t="28023" r="4728" b="27780"/>
          <a:stretch/>
        </p:blipFill>
        <p:spPr>
          <a:xfrm>
            <a:off x="9614156" y="3298681"/>
            <a:ext cx="1836490" cy="3132000"/>
          </a:xfrm>
          <a:prstGeom prst="rect">
            <a:avLst/>
          </a:prstGeom>
        </p:spPr>
      </p:pic>
      <p:sp>
        <p:nvSpPr>
          <p:cNvPr id="7" name="Téglalap 6"/>
          <p:cNvSpPr/>
          <p:nvPr/>
        </p:nvSpPr>
        <p:spPr>
          <a:xfrm>
            <a:off x="7654834" y="143693"/>
            <a:ext cx="4271555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sz="2400" b="1" dirty="0" smtClean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CAT</a:t>
            </a:r>
            <a:r>
              <a:rPr lang="hu-HU" sz="2400" dirty="0" smtClean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  </a:t>
            </a:r>
            <a:r>
              <a:rPr lang="hu-HU" sz="2200" b="1" dirty="0" smtClean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KATEKUMENÁTUS</a:t>
            </a:r>
            <a:r>
              <a:rPr lang="hu-HU" sz="2200" dirty="0" smtClean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</a:p>
          <a:p>
            <a:r>
              <a:rPr lang="hu-H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(latin: </a:t>
            </a:r>
            <a:r>
              <a:rPr lang="hu-H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oleum</a:t>
            </a:r>
            <a:r>
              <a:rPr lang="hu-H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cathecumenorum</a:t>
            </a:r>
            <a:r>
              <a:rPr lang="hu-H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r>
              <a:rPr lang="hu-H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a </a:t>
            </a:r>
            <a:r>
              <a:rPr lang="hu-H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gör</a:t>
            </a:r>
            <a:r>
              <a:rPr lang="hu-H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hu-H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katechumen</a:t>
            </a:r>
            <a:r>
              <a:rPr lang="hu-H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hu-HU" sz="24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'hitújonc</a:t>
            </a:r>
            <a:endParaRPr lang="hu-HU" sz="24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hu-H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 pogányságból </a:t>
            </a:r>
            <a:r>
              <a:rPr lang="hu-H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vagy a zsidóságból megtérő felnőttek </a:t>
            </a:r>
            <a:r>
              <a:rPr lang="hu-H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keresztségre való felkészülése. </a:t>
            </a:r>
            <a:endParaRPr lang="hu-H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hu-H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 </a:t>
            </a:r>
            <a:r>
              <a:rPr lang="hu-H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keresztelendők </a:t>
            </a:r>
            <a:r>
              <a:rPr lang="hu-H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szent olaja</a:t>
            </a:r>
            <a:r>
              <a:rPr lang="hu-H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19933395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287384" y="209007"/>
            <a:ext cx="11612880" cy="992776"/>
          </a:xfrm>
        </p:spPr>
        <p:txBody>
          <a:bodyPr>
            <a:normAutofit fontScale="90000"/>
          </a:bodyPr>
          <a:lstStyle/>
          <a:p>
            <a:pPr algn="ctr"/>
            <a:r>
              <a:rPr lang="hu-HU" sz="6600" b="1" dirty="0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Nagycsütörtök - olajszentelés</a:t>
            </a:r>
            <a:endParaRPr lang="hu-HU" sz="6600" b="1" dirty="0">
              <a:solidFill>
                <a:schemeClr val="accent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Tartalom helye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84763" y="1332411"/>
            <a:ext cx="7818121" cy="5212080"/>
          </a:xfrm>
        </p:spPr>
      </p:pic>
    </p:spTree>
    <p:extLst>
      <p:ext uri="{BB962C8B-B14F-4D97-AF65-F5344CB8AC3E}">
        <p14:creationId xmlns:p14="http://schemas.microsoft.com/office/powerpoint/2010/main" val="357499406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222069" y="91440"/>
            <a:ext cx="11821885" cy="6635931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hu-HU" sz="2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Az olajok megszentelése ősi hagyomány, már a 3. század elején tanúskodik róla </a:t>
            </a:r>
            <a:r>
              <a:rPr lang="hu-HU" sz="2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Hippolytus</a:t>
            </a:r>
            <a:r>
              <a:rPr lang="hu-HU" sz="2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s nyugaton már rég beépült a nagycsütörtöki liturgiába. </a:t>
            </a:r>
            <a:endParaRPr lang="hu-HU" sz="29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hu-HU" sz="2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Az </a:t>
            </a:r>
            <a:r>
              <a:rPr lang="hu-HU" sz="2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olajokat a felajánlási körmenetben hozzák, a püspök átveszi azokat, a segédkezők pedig az odakészített asztalra helyezik az edényeket</a:t>
            </a:r>
            <a:r>
              <a:rPr lang="hu-HU" sz="2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 algn="just">
              <a:buNone/>
            </a:pPr>
            <a:r>
              <a:rPr lang="hu-HU" sz="2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sz="2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betegek olaját áldja meg először, az </a:t>
            </a:r>
            <a:r>
              <a:rPr lang="hu-HU" sz="2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eukarisztikus</a:t>
            </a:r>
            <a:r>
              <a:rPr lang="hu-HU" sz="2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imát záró </a:t>
            </a:r>
            <a:r>
              <a:rPr lang="hu-HU" sz="2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doxológia</a:t>
            </a:r>
            <a:r>
              <a:rPr lang="hu-HU" sz="2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előtt, a másik kettőt az áldozási könyörgés befejeztével. </a:t>
            </a:r>
            <a:endParaRPr lang="hu-HU" sz="29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hu-HU" sz="2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 </a:t>
            </a:r>
            <a:r>
              <a:rPr lang="hu-HU" sz="2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krizma</a:t>
            </a:r>
            <a:r>
              <a:rPr lang="hu-HU" sz="2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megszentelésénél a </a:t>
            </a:r>
            <a:r>
              <a:rPr lang="hu-HU" sz="2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koncelebráló</a:t>
            </a:r>
            <a:r>
              <a:rPr lang="hu-HU" sz="2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papok a püspökkel együtt kiterjesztik kezüket a </a:t>
            </a:r>
            <a:r>
              <a:rPr lang="hu-HU" sz="2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krizma</a:t>
            </a:r>
            <a:r>
              <a:rPr lang="hu-HU" sz="2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irányába s úgy tartják az imádság végéig. </a:t>
            </a:r>
            <a:endParaRPr lang="hu-HU" sz="29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hu-HU" sz="2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 </a:t>
            </a:r>
            <a:r>
              <a:rPr lang="hu-HU" sz="2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mise után elosztják a szent olajokat s az egyházmegye templomaiba viszik, ahol a következő évben azokkal szolgáltatják ki a szentségeket, ezzel is kifejezve a papok püspökkel való egységét. </a:t>
            </a:r>
            <a:endParaRPr lang="hu-HU" sz="29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hu-HU" sz="2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Az </a:t>
            </a:r>
            <a:r>
              <a:rPr lang="hu-HU" sz="2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olaj latinul: „</a:t>
            </a:r>
            <a:r>
              <a:rPr lang="hu-HU" sz="2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oleum</a:t>
            </a:r>
            <a:r>
              <a:rPr lang="hu-HU" sz="2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”, görögül: „</a:t>
            </a:r>
            <a:r>
              <a:rPr lang="hu-HU" sz="2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müron</a:t>
            </a:r>
            <a:r>
              <a:rPr lang="hu-HU" sz="2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”. Az olaj, mint gyógyszer, s az ókorban a világítás elengedhetetlen alapanyaga jelképezi Isten áldását, kegyelmét és gyógyító erejét. Elsősorban olajbogyóból sajtolják, de mindenképpen növényi eredetűnek kell lennie.</a:t>
            </a:r>
          </a:p>
        </p:txBody>
      </p:sp>
    </p:spTree>
    <p:extLst>
      <p:ext uri="{BB962C8B-B14F-4D97-AF65-F5344CB8AC3E}">
        <p14:creationId xmlns:p14="http://schemas.microsoft.com/office/powerpoint/2010/main" val="382242436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110343" y="235131"/>
            <a:ext cx="5172891" cy="1029577"/>
          </a:xfrm>
        </p:spPr>
        <p:txBody>
          <a:bodyPr>
            <a:normAutofit fontScale="90000"/>
          </a:bodyPr>
          <a:lstStyle/>
          <a:p>
            <a:r>
              <a:rPr lang="hu-HU" sz="7200" b="1" dirty="0" smtClean="0">
                <a:solidFill>
                  <a:srgbClr val="FF0000"/>
                </a:solidFill>
                <a:latin typeface="Algerian" panose="04020705040A02060702" pitchFamily="82" charset="0"/>
              </a:rPr>
              <a:t>BÉRMÁLÁS</a:t>
            </a:r>
            <a:endParaRPr lang="hu-HU" sz="7200" b="1" dirty="0">
              <a:solidFill>
                <a:srgbClr val="FF0000"/>
              </a:solidFill>
              <a:latin typeface="Algerian" panose="04020705040A02060702" pitchFamily="82" charset="0"/>
            </a:endParaRPr>
          </a:p>
        </p:txBody>
      </p:sp>
      <p:pic>
        <p:nvPicPr>
          <p:cNvPr id="4" name="Tartalom helye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5595" y="1264708"/>
            <a:ext cx="8069444" cy="5371223"/>
          </a:xfrm>
        </p:spPr>
      </p:pic>
    </p:spTree>
    <p:extLst>
      <p:ext uri="{BB962C8B-B14F-4D97-AF65-F5344CB8AC3E}">
        <p14:creationId xmlns:p14="http://schemas.microsoft.com/office/powerpoint/2010/main" val="234878371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248195" y="235132"/>
            <a:ext cx="5277394" cy="6426926"/>
          </a:xfrm>
        </p:spPr>
        <p:txBody>
          <a:bodyPr>
            <a:noAutofit/>
          </a:bodyPr>
          <a:lstStyle/>
          <a:p>
            <a:r>
              <a:rPr lang="hu-HU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bérmálás </a:t>
            </a:r>
            <a:r>
              <a:rPr lang="hu-HU" sz="4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szentségében kiárad ránk a Szentlélek, ahogy pünkösdkor az apostolokra.</a:t>
            </a:r>
            <a:br>
              <a:rPr lang="hu-HU" sz="4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hu-H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Megerősít minket, hogy egyre jobban és tökéletesebben tudjunk tanúságot tenni hitünkről. </a:t>
            </a:r>
            <a:br>
              <a:rPr lang="hu-H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hu-H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Az Egyház nagykorú tagjává válik a bérmálkozó.</a:t>
            </a:r>
            <a:endParaRPr lang="hu-HU" sz="3600" dirty="0"/>
          </a:p>
        </p:txBody>
      </p:sp>
      <p:pic>
        <p:nvPicPr>
          <p:cNvPr id="4" name="Tartalom helye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29646" y="457201"/>
            <a:ext cx="6565392" cy="4689566"/>
          </a:xfrm>
        </p:spPr>
      </p:pic>
    </p:spTree>
    <p:extLst>
      <p:ext uri="{BB962C8B-B14F-4D97-AF65-F5344CB8AC3E}">
        <p14:creationId xmlns:p14="http://schemas.microsoft.com/office/powerpoint/2010/main" val="227307433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248194" y="391251"/>
            <a:ext cx="11704319" cy="2456452"/>
          </a:xfrm>
        </p:spPr>
        <p:txBody>
          <a:bodyPr>
            <a:normAutofit fontScale="90000"/>
          </a:bodyPr>
          <a:lstStyle/>
          <a:p>
            <a:pPr algn="just"/>
            <a:r>
              <a:rPr lang="hu-HU" dirty="0" smtClean="0">
                <a:solidFill>
                  <a:srgbClr val="FF0000"/>
                </a:solidFill>
              </a:rPr>
              <a:t>A bérmálás az a szentség, amelyben a megkeresztelt megkapja a Szentlélek ajándékát, erőt és küldetést kap, hogy Krisztus élő tanúja legyen az Egyházban és a világban. </a:t>
            </a:r>
            <a:endParaRPr lang="hu-HU" dirty="0">
              <a:solidFill>
                <a:srgbClr val="FF0000"/>
              </a:solidFill>
            </a:endParaRPr>
          </a:p>
        </p:txBody>
      </p:sp>
      <p:pic>
        <p:nvPicPr>
          <p:cNvPr id="4" name="Tartalom helye 3" descr="C:\Users\80qq004chv\AppData\Local\Microsoft\Windows\INetCache\Content.MSO\D4C52C56.tmp"/>
          <p:cNvPicPr>
            <a:picLocks noGrp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975"/>
          <a:stretch/>
        </p:blipFill>
        <p:spPr bwMode="auto">
          <a:xfrm>
            <a:off x="3122023" y="2286000"/>
            <a:ext cx="5564777" cy="421930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30728476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3159308" y="169817"/>
            <a:ext cx="8767081" cy="6479177"/>
          </a:xfrm>
        </p:spPr>
        <p:txBody>
          <a:bodyPr>
            <a:normAutofit fontScale="90000"/>
          </a:bodyPr>
          <a:lstStyle/>
          <a:p>
            <a:r>
              <a:rPr lang="hu-HU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Formája:</a:t>
            </a:r>
            <a:r>
              <a:rPr lang="hu-H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</a:t>
            </a:r>
            <a:r>
              <a:rPr lang="hu-HU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bérmálás szentségének kiszolgáltatásakor</a:t>
            </a:r>
            <a:r>
              <a:rPr lang="hu-H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 püspök megkeni </a:t>
            </a:r>
            <a:r>
              <a:rPr lang="hu-H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bérmálkozó homlokát </a:t>
            </a:r>
            <a:r>
              <a:rPr lang="hu-HU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krizmával</a:t>
            </a:r>
            <a:r>
              <a:rPr lang="hu-H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br>
              <a:rPr lang="hu-H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hu-H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 </a:t>
            </a:r>
            <a:r>
              <a:rPr lang="hu-HU" dirty="0">
                <a:latin typeface="Times New Roman" panose="02020603050405020304" pitchFamily="18" charset="0"/>
                <a:cs typeface="Times New Roman" panose="02020603050405020304" pitchFamily="18" charset="0"/>
              </a:rPr>
              <a:t>szavak </a:t>
            </a:r>
            <a:r>
              <a:rPr lang="hu-H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kíséretében: </a:t>
            </a:r>
            <a:br>
              <a:rPr lang="hu-H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hu-HU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„Vedd </a:t>
            </a:r>
            <a:r>
              <a:rPr lang="hu-HU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Szentlélek ajándékának </a:t>
            </a:r>
            <a:r>
              <a:rPr lang="hu-HU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jelét!”</a:t>
            </a:r>
            <a:r>
              <a:rPr lang="hu-H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br>
              <a:rPr lang="hu-H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hu-H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 </a:t>
            </a:r>
            <a:r>
              <a:rPr lang="hu-HU" dirty="0">
                <a:latin typeface="Times New Roman" panose="02020603050405020304" pitchFamily="18" charset="0"/>
                <a:cs typeface="Times New Roman" panose="02020603050405020304" pitchFamily="18" charset="0"/>
              </a:rPr>
              <a:t>Szentlelket az Atya küldi Krisztus nevében: a bérmáló (püspök) jelképezi az Atyát és Krisztust, de egyúttal az </a:t>
            </a:r>
            <a:r>
              <a:rPr lang="hu-H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egyházat is</a:t>
            </a:r>
            <a:r>
              <a:rPr lang="hu-H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amely a bérmálkozót befogadja. </a:t>
            </a:r>
            <a:endParaRPr lang="hu-HU" dirty="0"/>
          </a:p>
        </p:txBody>
      </p:sp>
      <p:pic>
        <p:nvPicPr>
          <p:cNvPr id="4" name="Tartalom helye 3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19" t="27582" r="68551" b="26488"/>
          <a:stretch/>
        </p:blipFill>
        <p:spPr>
          <a:xfrm>
            <a:off x="535577" y="692332"/>
            <a:ext cx="2623731" cy="43638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332001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574766" y="130629"/>
            <a:ext cx="10998926" cy="1358537"/>
          </a:xfrm>
        </p:spPr>
        <p:txBody>
          <a:bodyPr>
            <a:normAutofit/>
          </a:bodyPr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hu-HU" sz="36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UTOLSÓ VACSORA </a:t>
            </a:r>
            <a:br>
              <a:rPr lang="hu-HU" sz="36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hu-HU" sz="3600" b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AZ </a:t>
            </a:r>
            <a:r>
              <a:rPr lang="hu-HU" sz="36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OLTÁRISZENTSÉG </a:t>
            </a:r>
            <a:r>
              <a:rPr lang="hu-HU" sz="3600" b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ALAPÍTÁSA</a:t>
            </a:r>
            <a:endParaRPr lang="hu-HU" sz="3600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404950" y="1489166"/>
            <a:ext cx="4689564" cy="3918857"/>
          </a:xfrm>
        </p:spPr>
        <p:txBody>
          <a:bodyPr/>
          <a:lstStyle/>
          <a:p>
            <a:pPr marL="0" indent="0" algn="just">
              <a:lnSpc>
                <a:spcPct val="115000"/>
              </a:lnSpc>
              <a:spcAft>
                <a:spcPts val="0"/>
              </a:spcAft>
              <a:buNone/>
            </a:pPr>
            <a:r>
              <a:rPr lang="hu-HU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Jézus „Vacsora közben kezébe vette a kenyeret, megáldotta, megtörte és ezekkel a szavakkal adta nekik: „Vegyétek, ez az én testem.” Majd fogta a kelyhet, hálát adott, odanyújtotta nekik. Mindnyájan ittak belőle. Ő pedig így szólt: „Ez az én vérem, a szövetségé, amely sokakért </a:t>
            </a:r>
            <a:r>
              <a:rPr lang="hu-HU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kiontatik</a:t>
            </a:r>
            <a:r>
              <a:rPr lang="hu-HU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.” </a:t>
            </a:r>
            <a:endParaRPr lang="hu-HU" sz="2000" dirty="0" smtClean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lnSpc>
                <a:spcPct val="115000"/>
              </a:lnSpc>
              <a:spcAft>
                <a:spcPts val="0"/>
              </a:spcAft>
              <a:buNone/>
            </a:pPr>
            <a:r>
              <a:rPr lang="hu-HU" sz="20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hu-HU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Mk </a:t>
            </a:r>
            <a:r>
              <a:rPr lang="hu-HU" sz="20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14,22-24</a:t>
            </a:r>
            <a:r>
              <a:rPr lang="hu-HU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hu-HU" sz="20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4" name="Tartalom helye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50" t="5657" r="1631" b="5326"/>
          <a:stretch/>
        </p:blipFill>
        <p:spPr>
          <a:xfrm>
            <a:off x="5316583" y="1667978"/>
            <a:ext cx="6528803" cy="43278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05780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326572" y="209006"/>
            <a:ext cx="4140925" cy="5773783"/>
          </a:xfrm>
        </p:spPr>
        <p:txBody>
          <a:bodyPr/>
          <a:lstStyle/>
          <a:p>
            <a:pPr marL="0" indent="0" algn="ctr">
              <a:lnSpc>
                <a:spcPct val="115000"/>
              </a:lnSpc>
              <a:spcAft>
                <a:spcPts val="0"/>
              </a:spcAft>
              <a:buNone/>
            </a:pPr>
            <a:r>
              <a:rPr lang="hu-HU" sz="32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MI AZ OLTÁRISZENTSÉG?</a:t>
            </a:r>
            <a:endParaRPr lang="hu-HU" sz="32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 algn="ctr">
              <a:lnSpc>
                <a:spcPct val="115000"/>
              </a:lnSpc>
              <a:spcAft>
                <a:spcPts val="0"/>
              </a:spcAft>
              <a:buNone/>
            </a:pPr>
            <a:r>
              <a:rPr lang="hu-HU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JÉZUS KRISZTUS VALÓSÁGOS TESTE ÉS VÉRE </a:t>
            </a:r>
          </a:p>
          <a:p>
            <a:pPr marL="0" indent="0" algn="ctr">
              <a:lnSpc>
                <a:spcPct val="115000"/>
              </a:lnSpc>
              <a:spcAft>
                <a:spcPts val="0"/>
              </a:spcAft>
              <a:buNone/>
            </a:pPr>
            <a:r>
              <a:rPr lang="hu-HU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AZ ÁTVÁLTOZTATOTT KENYÉR ÉS BOR SZÍNE ALATT.</a:t>
            </a:r>
          </a:p>
          <a:p>
            <a:endParaRPr lang="hu-HU" dirty="0"/>
          </a:p>
        </p:txBody>
      </p:sp>
      <p:pic>
        <p:nvPicPr>
          <p:cNvPr id="4" name="Kép 3" descr="http://www.angelico.hu/ee4_00.jpg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536" t="5722" r="20987" b="6250"/>
          <a:stretch/>
        </p:blipFill>
        <p:spPr bwMode="auto">
          <a:xfrm>
            <a:off x="5017083" y="1175658"/>
            <a:ext cx="3917911" cy="404948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" name="Kép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377583" y="705393"/>
            <a:ext cx="2395785" cy="52773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721599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u-HU"/>
          </a:p>
        </p:txBody>
      </p:sp>
      <p:pic>
        <p:nvPicPr>
          <p:cNvPr id="4" name="Tartalom helye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5573" y="1867988"/>
            <a:ext cx="11625512" cy="37751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396677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91440" y="222069"/>
            <a:ext cx="11874137" cy="6492240"/>
          </a:xfrm>
        </p:spPr>
        <p:txBody>
          <a:bodyPr>
            <a:noAutofit/>
          </a:bodyPr>
          <a:lstStyle/>
          <a:p>
            <a:pPr algn="ctr"/>
            <a:r>
              <a:rPr lang="hu-HU" sz="8000" b="1" u="sng" dirty="0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 </a:t>
            </a:r>
            <a:r>
              <a:rPr lang="hu-HU" sz="8000" b="1" u="sng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keresztény </a:t>
            </a:r>
            <a:r>
              <a:rPr lang="hu-HU" sz="8000" b="1" u="sng" dirty="0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beavatás szentségei:</a:t>
            </a:r>
            <a:r>
              <a:rPr lang="hu-HU" sz="8000" u="sng" dirty="0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br>
              <a:rPr lang="hu-HU" sz="8000" u="sng" dirty="0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hu-HU" sz="80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Keresztség </a:t>
            </a:r>
            <a:r>
              <a:rPr lang="hu-HU" sz="8000" dirty="0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hu-HU" sz="8000" dirty="0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hu-HU" sz="8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Bérmálás</a:t>
            </a:r>
            <a:r>
              <a:rPr lang="hu-HU" sz="8000" dirty="0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hu-HU" sz="8000" dirty="0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hu-HU" sz="80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Eukarisztia (Oltáriszentség)</a:t>
            </a:r>
            <a:endParaRPr lang="hu-HU" sz="80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657812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04948" y="313509"/>
            <a:ext cx="11416937" cy="1776548"/>
          </a:xfrm>
        </p:spPr>
        <p:txBody>
          <a:bodyPr>
            <a:noAutofit/>
          </a:bodyPr>
          <a:lstStyle/>
          <a:p>
            <a:pPr algn="ctr"/>
            <a:r>
              <a:rPr lang="hu-HU" sz="6000" b="1" dirty="0" smtClean="0">
                <a:solidFill>
                  <a:srgbClr val="0070C0"/>
                </a:solidFill>
                <a:latin typeface="Algerian" panose="04020705040A02060702" pitchFamily="82" charset="0"/>
              </a:rPr>
              <a:t>KERESZTSÉG</a:t>
            </a:r>
            <a:r>
              <a:rPr lang="hu-HU" sz="2400" b="1" dirty="0" smtClean="0">
                <a:solidFill>
                  <a:srgbClr val="0070C0"/>
                </a:solidFill>
                <a:latin typeface="Algerian" panose="04020705040A02060702" pitchFamily="82" charset="0"/>
              </a:rPr>
              <a:t/>
            </a:r>
            <a:br>
              <a:rPr lang="hu-HU" sz="2400" b="1" dirty="0" smtClean="0">
                <a:solidFill>
                  <a:srgbClr val="0070C0"/>
                </a:solidFill>
                <a:latin typeface="Algerian" panose="04020705040A02060702" pitchFamily="82" charset="0"/>
              </a:rPr>
            </a:br>
            <a:r>
              <a:rPr lang="hu-HU" sz="36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Az </a:t>
            </a:r>
            <a:r>
              <a:rPr lang="hu-HU" sz="36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első szentség, amely által Isten gyermekei </a:t>
            </a:r>
            <a:r>
              <a:rPr lang="hu-HU" sz="36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hu-HU" sz="36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hu-HU" sz="36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és </a:t>
            </a:r>
            <a:r>
              <a:rPr lang="hu-HU" sz="36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az Egyház tagjai leszünk</a:t>
            </a:r>
            <a:r>
              <a:rPr lang="hu-HU" sz="36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hu-HU" sz="3600" b="1" dirty="0">
              <a:solidFill>
                <a:srgbClr val="0070C0"/>
              </a:solidFill>
              <a:latin typeface="Algerian" panose="04020705040A02060702" pitchFamily="82" charset="0"/>
            </a:endParaRPr>
          </a:p>
        </p:txBody>
      </p:sp>
      <p:pic>
        <p:nvPicPr>
          <p:cNvPr id="5" name="Tartalom helye 4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11789" r="11126"/>
          <a:stretch/>
        </p:blipFill>
        <p:spPr>
          <a:xfrm>
            <a:off x="2745087" y="2090057"/>
            <a:ext cx="6383964" cy="46503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882925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313509" y="326571"/>
            <a:ext cx="5224705" cy="6191795"/>
          </a:xfrm>
        </p:spPr>
        <p:txBody>
          <a:bodyPr>
            <a:noAutofit/>
          </a:bodyPr>
          <a:lstStyle/>
          <a:p>
            <a:r>
              <a:rPr lang="hu-HU" sz="3200" b="1" dirty="0"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Ősszüleink, az első emberek, Ádám és Éva </a:t>
            </a:r>
            <a:r>
              <a:rPr lang="hu-HU" sz="3200" dirty="0"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az édenkertben éltek, ahol mindent megkaptak Istentől, amire szükségük volt</a:t>
            </a:r>
            <a:r>
              <a:rPr lang="hu-HU" sz="3200" dirty="0" smtClean="0"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.</a:t>
            </a:r>
            <a:r>
              <a:rPr lang="hu-HU" sz="3200" dirty="0"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Mégis megszegték Isten </a:t>
            </a:r>
            <a:r>
              <a:rPr lang="hu-HU" sz="3200" dirty="0" smtClean="0"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parancsát, ettek </a:t>
            </a:r>
            <a:r>
              <a:rPr lang="hu-HU" sz="3200" dirty="0"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a tiltott fa gyümölcséből, </a:t>
            </a:r>
            <a:r>
              <a:rPr lang="hu-HU" sz="3200" dirty="0" smtClean="0"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ezzel </a:t>
            </a:r>
            <a:r>
              <a:rPr lang="hu-HU" sz="3200" b="1" dirty="0" smtClean="0"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elkövették </a:t>
            </a:r>
            <a:r>
              <a:rPr lang="hu-HU" sz="3200" b="1" dirty="0"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az első bűnt, az </a:t>
            </a:r>
            <a:r>
              <a:rPr lang="hu-HU" sz="3200" b="1" dirty="0" smtClean="0"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ősbűnt.</a:t>
            </a:r>
            <a:r>
              <a:rPr lang="hu-H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Azóta </a:t>
            </a:r>
            <a:r>
              <a:rPr lang="hu-H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minden ember ezzel az áteredő bűnnel a lelkén </a:t>
            </a:r>
            <a:r>
              <a:rPr lang="hu-H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születik.</a:t>
            </a:r>
            <a:r>
              <a:rPr lang="hu-H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hu-H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hu-HU" sz="3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Az </a:t>
            </a:r>
            <a:r>
              <a:rPr lang="hu-HU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áteredő bűnt eltörli a keresztség </a:t>
            </a:r>
            <a:r>
              <a:rPr lang="hu-HU" sz="3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szentsége, </a:t>
            </a:r>
            <a:br>
              <a:rPr lang="hu-HU" sz="3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hu-HU" sz="3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és Isten gyermekei leszünk.</a:t>
            </a:r>
            <a:endParaRPr lang="hu-H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Kép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38214" y="829491"/>
            <a:ext cx="6464808" cy="46177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943263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300446" y="248193"/>
            <a:ext cx="5551714" cy="6244047"/>
          </a:xfrm>
        </p:spPr>
        <p:txBody>
          <a:bodyPr>
            <a:noAutofit/>
          </a:bodyPr>
          <a:lstStyle/>
          <a:p>
            <a:pPr marL="0" indent="0">
              <a:lnSpc>
                <a:spcPct val="115000"/>
              </a:lnSpc>
              <a:spcAft>
                <a:spcPts val="0"/>
              </a:spcAft>
              <a:buNone/>
            </a:pPr>
            <a:r>
              <a:rPr lang="hu-HU" sz="30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Jézus </a:t>
            </a:r>
            <a:r>
              <a:rPr lang="hu-HU" sz="3000" b="1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így búcsúzott tanítványaitól, amikor a Mennybe ment: </a:t>
            </a:r>
            <a:endParaRPr lang="hu-HU" sz="3000" b="1" dirty="0" smtClean="0">
              <a:solidFill>
                <a:srgbClr val="00206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15000"/>
              </a:lnSpc>
              <a:spcAft>
                <a:spcPts val="0"/>
              </a:spcAft>
              <a:buNone/>
            </a:pPr>
            <a:r>
              <a:rPr lang="hu-HU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„</a:t>
            </a:r>
            <a:r>
              <a:rPr lang="hu-HU" sz="30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Menjetek tehát, tegyétek tanítványommá mind a </a:t>
            </a:r>
            <a:endParaRPr lang="hu-HU" sz="3000" b="1" dirty="0" smtClean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15000"/>
              </a:lnSpc>
              <a:spcAft>
                <a:spcPts val="0"/>
              </a:spcAft>
              <a:buNone/>
            </a:pPr>
            <a:r>
              <a:rPr lang="hu-HU" sz="30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népeket</a:t>
            </a:r>
            <a:r>
              <a:rPr lang="hu-HU" sz="30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! Kereszteljétek meg őket az Atya </a:t>
            </a:r>
            <a:r>
              <a:rPr lang="hu-HU" sz="30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és </a:t>
            </a:r>
            <a:r>
              <a:rPr lang="hu-HU" sz="30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 Fiú és a Szentlélek nevére, </a:t>
            </a:r>
            <a:endParaRPr lang="hu-HU" sz="3000" b="1" dirty="0" smtClean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15000"/>
              </a:lnSpc>
              <a:spcAft>
                <a:spcPts val="0"/>
              </a:spcAft>
              <a:buNone/>
            </a:pPr>
            <a:r>
              <a:rPr lang="hu-HU" sz="30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és </a:t>
            </a:r>
            <a:r>
              <a:rPr lang="hu-HU" sz="30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tanítsátok meg őket mindannak a megtartására, amit parancsoltam nektek. </a:t>
            </a:r>
            <a:r>
              <a:rPr lang="hu-HU" sz="30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” </a:t>
            </a:r>
            <a:r>
              <a:rPr lang="hu-HU" sz="24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</a:t>
            </a:r>
            <a:r>
              <a:rPr lang="hu-HU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Mt </a:t>
            </a:r>
            <a:r>
              <a:rPr lang="hu-HU" sz="24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28,19)</a:t>
            </a:r>
            <a:endParaRPr lang="hu-HU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5" name="Tartalom hely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01631" y="248193"/>
            <a:ext cx="6675122" cy="47679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646536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35131"/>
            <a:ext cx="11547566" cy="2142309"/>
          </a:xfrm>
        </p:spPr>
        <p:txBody>
          <a:bodyPr>
            <a:noAutofit/>
          </a:bodyPr>
          <a:lstStyle/>
          <a:p>
            <a:pPr marL="0" indent="0" algn="just">
              <a:lnSpc>
                <a:spcPct val="115000"/>
              </a:lnSpc>
              <a:spcAft>
                <a:spcPts val="0"/>
              </a:spcAft>
            </a:pPr>
            <a:r>
              <a:rPr lang="hu-HU" sz="28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Pünkösd:</a:t>
            </a:r>
            <a:r>
              <a:rPr lang="hu-HU" sz="28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hu-HU" sz="2800" dirty="0" smtClean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Az </a:t>
            </a:r>
            <a:r>
              <a:rPr lang="hu-HU" sz="2800" dirty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Egyház születésnapja. </a:t>
            </a:r>
            <a:r>
              <a:rPr lang="hu-HU" sz="28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 </a:t>
            </a:r>
            <a:r>
              <a:rPr lang="hu-HU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Szentlélek leszállt az apostolokra. </a:t>
            </a:r>
            <a:r>
              <a:rPr lang="hu-HU" sz="28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hu-HU" sz="28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hu-HU" sz="28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Erő </a:t>
            </a:r>
            <a:r>
              <a:rPr lang="hu-HU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és bátorság töltötte </a:t>
            </a:r>
            <a:r>
              <a:rPr lang="hu-HU" sz="28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el</a:t>
            </a:r>
            <a:r>
              <a:rPr lang="hu-HU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hu-HU" sz="28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őket</a:t>
            </a:r>
            <a:r>
              <a:rPr lang="hu-HU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és hirdetni kezdték az evangéliumot.  </a:t>
            </a:r>
            <a:r>
              <a:rPr lang="hu-HU" sz="28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Háromezer ember megkeresztelkedett Szent </a:t>
            </a:r>
            <a:r>
              <a:rPr lang="hu-HU" sz="28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Péter tanítására</a:t>
            </a:r>
            <a:r>
              <a:rPr lang="hu-HU" sz="28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br>
              <a:rPr lang="hu-HU" sz="28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hu-HU" sz="28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 keresztség által az Egyház tagjai leszünk.</a:t>
            </a:r>
            <a:endParaRPr lang="hu-HU" sz="2800" b="1" dirty="0">
              <a:solidFill>
                <a:srgbClr val="00206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4" name="Tartalom helye 3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41" t="3195" r="2663" b="5769"/>
          <a:stretch/>
        </p:blipFill>
        <p:spPr>
          <a:xfrm>
            <a:off x="2942633" y="2377440"/>
            <a:ext cx="6202605" cy="423236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41070930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6492239" y="222069"/>
            <a:ext cx="5473337" cy="6516538"/>
          </a:xfrm>
        </p:spPr>
        <p:txBody>
          <a:bodyPr>
            <a:normAutofit fontScale="90000"/>
          </a:bodyPr>
          <a:lstStyle/>
          <a:p>
            <a:pPr algn="ctr"/>
            <a:r>
              <a:rPr lang="hu-HU" sz="48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FORMÁJA:</a:t>
            </a:r>
            <a:r>
              <a:rPr lang="hu-HU" sz="48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sz="4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hu-HU" sz="4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hu-HU" sz="4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 </a:t>
            </a:r>
            <a:r>
              <a:rPr lang="hu-HU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keresztelő a háromszori leöntés közben mondja a szavakat: </a:t>
            </a:r>
            <a:r>
              <a:rPr lang="hu-HU" sz="4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hu-HU" sz="4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hu-HU" sz="4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„N” </a:t>
            </a:r>
            <a:r>
              <a:rPr lang="hu-HU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én megkeresztellek téged </a:t>
            </a:r>
            <a:r>
              <a:rPr lang="hu-HU" sz="4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hu-HU" sz="4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hu-HU" sz="4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az </a:t>
            </a:r>
            <a:r>
              <a:rPr lang="hu-HU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Atya és a Fiú </a:t>
            </a:r>
            <a:r>
              <a:rPr lang="hu-HU" sz="4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hu-HU" sz="4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hu-HU" sz="4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és </a:t>
            </a:r>
            <a:r>
              <a:rPr lang="hu-HU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Szentlélek nevében</a:t>
            </a:r>
            <a:r>
              <a:rPr lang="hu-HU" sz="4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hu-HU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hu-HU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hu-HU" dirty="0" smtClean="0"/>
              <a:t> </a:t>
            </a:r>
            <a:endParaRPr lang="hu-HU" dirty="0"/>
          </a:p>
        </p:txBody>
      </p:sp>
      <p:pic>
        <p:nvPicPr>
          <p:cNvPr id="4" name="Tartalom helye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03394" y="222069"/>
            <a:ext cx="5801784" cy="4351338"/>
          </a:xfrm>
          <a:prstGeom prst="rect">
            <a:avLst/>
          </a:prstGeom>
        </p:spPr>
      </p:pic>
      <p:sp>
        <p:nvSpPr>
          <p:cNvPr id="5" name="Téglalap 4"/>
          <p:cNvSpPr/>
          <p:nvPr/>
        </p:nvSpPr>
        <p:spPr>
          <a:xfrm>
            <a:off x="303394" y="4676504"/>
            <a:ext cx="6659108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sz="32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ANYAGA: VÍZ</a:t>
            </a:r>
            <a:r>
              <a:rPr lang="hu-HU" sz="32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hu-HU" sz="32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hu-H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víz tisztít a szennytől, megszabadít az áteredő bűntől, és megszabadít minden más bűntől</a:t>
            </a:r>
            <a:r>
              <a:rPr lang="hu-H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hu-HU" sz="3200" dirty="0"/>
          </a:p>
        </p:txBody>
      </p:sp>
    </p:spTree>
    <p:extLst>
      <p:ext uri="{BB962C8B-B14F-4D97-AF65-F5344CB8AC3E}">
        <p14:creationId xmlns:p14="http://schemas.microsoft.com/office/powerpoint/2010/main" val="293793285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04503" y="182880"/>
            <a:ext cx="4997335" cy="6531429"/>
          </a:xfrm>
        </p:spPr>
        <p:txBody>
          <a:bodyPr>
            <a:normAutofit fontScale="90000"/>
          </a:bodyPr>
          <a:lstStyle/>
          <a:p>
            <a:r>
              <a:rPr lang="hu-HU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Keresztelési gyertya:</a:t>
            </a:r>
            <a:br>
              <a:rPr lang="hu-HU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hu-H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Hitünk fényére emlékeztet és arra, hogy Jézus a világ világossága.</a:t>
            </a:r>
            <a:r>
              <a:rPr lang="hu-HU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br>
              <a:rPr lang="hu-HU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hu-HU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Jelzi, hogy Krisztus világossága gyúlt a lelkemben, </a:t>
            </a:r>
            <a:br>
              <a:rPr lang="hu-HU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hu-HU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és  Krisztus világosságát kell árasztanom a világban jó példával.</a:t>
            </a:r>
            <a:br>
              <a:rPr lang="hu-HU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hu-HU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Kép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1838" y="326571"/>
            <a:ext cx="6879771" cy="51598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818893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408</TotalTime>
  <Words>627</Words>
  <Application>Microsoft Office PowerPoint</Application>
  <PresentationFormat>Szélesvásznú</PresentationFormat>
  <Paragraphs>59</Paragraphs>
  <Slides>19</Slides>
  <Notes>0</Notes>
  <HiddenSlides>0</HiddenSlides>
  <MMClips>0</MMClips>
  <ScaleCrop>false</ScaleCrop>
  <HeadingPairs>
    <vt:vector size="6" baseType="variant">
      <vt:variant>
        <vt:lpstr>Használt betűtípusok</vt:lpstr>
      </vt:variant>
      <vt:variant>
        <vt:i4>6</vt:i4>
      </vt:variant>
      <vt:variant>
        <vt:lpstr>Téma</vt:lpstr>
      </vt:variant>
      <vt:variant>
        <vt:i4>1</vt:i4>
      </vt:variant>
      <vt:variant>
        <vt:lpstr>Diacímek</vt:lpstr>
      </vt:variant>
      <vt:variant>
        <vt:i4>19</vt:i4>
      </vt:variant>
    </vt:vector>
  </HeadingPairs>
  <TitlesOfParts>
    <vt:vector size="26" baseType="lpstr">
      <vt:lpstr>Algerian</vt:lpstr>
      <vt:lpstr>Arial</vt:lpstr>
      <vt:lpstr>Calibri</vt:lpstr>
      <vt:lpstr>Calibri Light</vt:lpstr>
      <vt:lpstr>Tahoma</vt:lpstr>
      <vt:lpstr>Times New Roman</vt:lpstr>
      <vt:lpstr>Office-téma</vt:lpstr>
      <vt:lpstr>             7 SZENTSÉG Felosztása A keresztény beavatás szentségei:  Keresztség, Bérmálás, Eukarisztia vagyis Oltáriszentség A gyógyulás szentségei:  Bűnbocsánat szentsége, Betegek kenete A szeretet-szolgálat, közösségépítés szentségei: Egyházi rend, Házasság</vt:lpstr>
      <vt:lpstr>PowerPoint-bemutató</vt:lpstr>
      <vt:lpstr> A keresztény beavatás szentségei:  Keresztség  Bérmálás Eukarisztia (Oltáriszentség)</vt:lpstr>
      <vt:lpstr>KERESZTSÉG Az első szentség, amely által Isten gyermekei  és az Egyház tagjai leszünk.</vt:lpstr>
      <vt:lpstr>Ősszüleink, az első emberek, Ádám és Éva az édenkertben éltek, ahol mindent megkaptak Istentől, amire szükségük volt. Mégis megszegték Isten parancsát, ettek a tiltott fa gyümölcséből, ezzel elkövették az első bűnt, az ősbűnt. Azóta minden ember ezzel az áteredő bűnnel a lelkén születik. Az áteredő bűnt eltörli a keresztség szentsége,  és Isten gyermekei leszünk.</vt:lpstr>
      <vt:lpstr>PowerPoint-bemutató</vt:lpstr>
      <vt:lpstr>Pünkösd: Az Egyház születésnapja. A Szentlélek leszállt az apostolokra.  Erő és bátorság töltötte el őket, és hirdetni kezdték az evangéliumot.  Háromezer ember megkeresztelkedett Szent Péter tanítására. A keresztség által az Egyház tagjai leszünk.</vt:lpstr>
      <vt:lpstr>FORMÁJA:  A keresztelő a háromszori leöntés közben mondja a szavakat:  „N” én megkeresztellek téged  az Atya és a Fiú  és a Szentlélek nevében.  </vt:lpstr>
      <vt:lpstr>Keresztelési gyertya: Hitünk fényére emlékeztet és arra, hogy Jézus a világ világossága.  Jelzi, hogy Krisztus világossága gyúlt a lelkemben,  és  Krisztus világosságát kell árasztanom a világban jó példával. </vt:lpstr>
      <vt:lpstr>PowerPoint-bemutató</vt:lpstr>
      <vt:lpstr>PowerPoint-bemutató</vt:lpstr>
      <vt:lpstr>Nagycsütörtök - olajszentelés</vt:lpstr>
      <vt:lpstr>PowerPoint-bemutató</vt:lpstr>
      <vt:lpstr>BÉRMÁLÁS</vt:lpstr>
      <vt:lpstr>A bérmálás szentségében kiárad ránk a Szentlélek, ahogy pünkösdkor az apostolokra. Megerősít minket, hogy egyre jobban és tökéletesebben tudjunk tanúságot tenni hitünkről.  Az Egyház nagykorú tagjává válik a bérmálkozó.</vt:lpstr>
      <vt:lpstr>A bérmálás az a szentség, amelyben a megkeresztelt megkapja a Szentlélek ajándékát, erőt és küldetést kap, hogy Krisztus élő tanúja legyen az Egyházban és a világban. </vt:lpstr>
      <vt:lpstr>Formája: A bérmálás szentségének kiszolgáltatásakor a püspök megkeni a bérmálkozó homlokát krizmával  e szavak kíséretében:  „Vedd a Szentlélek ajándékának jelét!”  A Szentlelket az Atya küldi Krisztus nevében: a bérmáló (püspök) jelképezi az Atyát és Krisztust, de egyúttal az egyházat is, amely a bérmálkozót befogadja. </vt:lpstr>
      <vt:lpstr>UTOLSÓ VACSORA  AZ OLTÁRISZENTSÉG ALAPÍTÁSA</vt:lpstr>
      <vt:lpstr>PowerPoint-bemutató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FORMÁJA:  A keresztelő a háromszori leöntés közben mondja a szavakat:  „N” én megkeresztellek téged  az Atya és a Fiú  és a Szentlélek nevében.</dc:title>
  <dc:creator>80qq004chv</dc:creator>
  <cp:lastModifiedBy>80qq004chv</cp:lastModifiedBy>
  <cp:revision>11</cp:revision>
  <dcterms:created xsi:type="dcterms:W3CDTF">2019-06-19T16:05:14Z</dcterms:created>
  <dcterms:modified xsi:type="dcterms:W3CDTF">2019-08-05T16:43:28Z</dcterms:modified>
</cp:coreProperties>
</file>