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0155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7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5767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2111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6380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6090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6154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4914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11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568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8480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240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867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6906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1951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124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990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06E8B74-73EB-4F11-A1C5-F3867A29C031}" type="datetimeFigureOut">
              <a:rPr lang="hu-HU" smtClean="0"/>
              <a:t>2015.11.02.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B85B3E6-FD28-46FD-80A3-503B36C8DE6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726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80304" y="695460"/>
            <a:ext cx="6941713" cy="24856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hu-HU" sz="7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Szent Imre herceg</a:t>
            </a:r>
            <a:endParaRPr lang="hu-HU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030" name="Picture 6" descr="http://www.szaboferi.hu/imre/SzentIm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81082"/>
            <a:ext cx="4205345" cy="34844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2" name="Picture 8" descr="https://upload.wikimedia.org/wikipedia/commons/thumb/5/53/SztImreM%C3%A1riaremete.JPG/200px-SztImreM%C3%A1riareme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394" y="547673"/>
            <a:ext cx="2983606" cy="63103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343" y="2118171"/>
            <a:ext cx="5051063" cy="3355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Mint szarvas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1560" y="1508571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5056103"/>
      </p:ext>
    </p:extLst>
  </p:cSld>
  <p:clrMapOvr>
    <a:masterClrMapping/>
  </p:clrMapOvr>
  <p:transition spd="slow" advTm="1156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385740" y="1104962"/>
            <a:ext cx="10363826" cy="3424107"/>
          </a:xfrm>
        </p:spPr>
        <p:txBody>
          <a:bodyPr/>
          <a:lstStyle/>
          <a:p>
            <a:r>
              <a:rPr lang="hu-HU" cap="none" dirty="0" smtClean="0">
                <a:latin typeface="Elephant" panose="02020904090505020303" pitchFamily="18" charset="0"/>
              </a:rPr>
              <a:t>Születése: </a:t>
            </a:r>
            <a:r>
              <a:rPr lang="hu-HU" dirty="0" smtClean="0">
                <a:latin typeface="Agency FB" panose="020B0503020202020204" pitchFamily="34" charset="0"/>
              </a:rPr>
              <a:t>1000</a:t>
            </a:r>
            <a:r>
              <a:rPr lang="hu-HU" dirty="0">
                <a:latin typeface="Agency FB" panose="020B0503020202020204" pitchFamily="34" charset="0"/>
              </a:rPr>
              <a:t>. és 1007. </a:t>
            </a:r>
            <a:r>
              <a:rPr lang="hu-HU" dirty="0" smtClean="0">
                <a:latin typeface="Agency FB" panose="020B0503020202020204" pitchFamily="34" charset="0"/>
              </a:rPr>
              <a:t>között Székesfehérvár</a:t>
            </a:r>
            <a:endParaRPr lang="hu-HU" cap="none" dirty="0" smtClean="0">
              <a:latin typeface="Agency FB" panose="020B0503020202020204" pitchFamily="34" charset="0"/>
            </a:endParaRPr>
          </a:p>
          <a:p>
            <a:r>
              <a:rPr lang="hu-HU" cap="none" dirty="0" smtClean="0">
                <a:latin typeface="Elephant" panose="02020904090505020303" pitchFamily="18" charset="0"/>
              </a:rPr>
              <a:t>Halála: </a:t>
            </a:r>
            <a:r>
              <a:rPr lang="hu-HU" dirty="0" smtClean="0">
                <a:latin typeface="Agency FB" panose="020B0503020202020204" pitchFamily="34" charset="0"/>
              </a:rPr>
              <a:t>1031</a:t>
            </a:r>
            <a:r>
              <a:rPr lang="hu-HU" dirty="0">
                <a:latin typeface="Agency FB" panose="020B0503020202020204" pitchFamily="34" charset="0"/>
              </a:rPr>
              <a:t>. szeptember </a:t>
            </a:r>
            <a:r>
              <a:rPr lang="hu-HU" dirty="0" smtClean="0">
                <a:latin typeface="Agency FB" panose="020B0503020202020204" pitchFamily="34" charset="0"/>
              </a:rPr>
              <a:t>2. Igfon </a:t>
            </a:r>
            <a:r>
              <a:rPr lang="hu-HU" dirty="0">
                <a:latin typeface="Agency FB" panose="020B0503020202020204" pitchFamily="34" charset="0"/>
              </a:rPr>
              <a:t>erdő, Bihar vármegye</a:t>
            </a:r>
            <a:endParaRPr lang="hu-HU" cap="none" dirty="0" smtClean="0">
              <a:latin typeface="Agency FB" panose="020B0503020202020204" pitchFamily="34" charset="0"/>
            </a:endParaRPr>
          </a:p>
          <a:p>
            <a:r>
              <a:rPr lang="hu-HU" cap="none" dirty="0" smtClean="0">
                <a:latin typeface="Elephant" panose="02020904090505020303" pitchFamily="18" charset="0"/>
              </a:rPr>
              <a:t>Szentté </a:t>
            </a:r>
            <a:r>
              <a:rPr lang="hu-HU" sz="1800" cap="none" dirty="0" smtClean="0">
                <a:latin typeface="Elephant" panose="02020904090505020303" pitchFamily="18" charset="0"/>
              </a:rPr>
              <a:t>avatása</a:t>
            </a:r>
            <a:r>
              <a:rPr lang="hu-HU" sz="1800" cap="none" dirty="0" smtClean="0">
                <a:latin typeface="Agency FB" panose="020B0503020202020204" pitchFamily="34" charset="0"/>
              </a:rPr>
              <a:t>:</a:t>
            </a:r>
            <a:r>
              <a:rPr lang="hu-HU" sz="1800" dirty="0">
                <a:latin typeface="Agency FB" panose="020B0503020202020204" pitchFamily="34" charset="0"/>
              </a:rPr>
              <a:t> </a:t>
            </a:r>
            <a:r>
              <a:rPr lang="hu-HU" sz="1800" cap="none" dirty="0">
                <a:latin typeface="Agency FB" panose="020B0503020202020204" pitchFamily="34" charset="0"/>
              </a:rPr>
              <a:t>1083. november 4. ,</a:t>
            </a:r>
            <a:r>
              <a:rPr lang="hu-HU" sz="1800" cap="none" dirty="0" smtClean="0">
                <a:latin typeface="Agency FB" panose="020B0503020202020204" pitchFamily="34" charset="0"/>
              </a:rPr>
              <a:t>Székesfehérvár</a:t>
            </a:r>
          </a:p>
          <a:p>
            <a:r>
              <a:rPr lang="hu-HU" sz="1800" cap="none" dirty="0" smtClean="0">
                <a:latin typeface="Elephant" panose="02020904090505020303" pitchFamily="18" charset="0"/>
              </a:rPr>
              <a:t>Szentté avatta: </a:t>
            </a:r>
            <a:r>
              <a:rPr lang="hu-HU" sz="1800" dirty="0">
                <a:latin typeface="Agency FB" panose="020B0503020202020204" pitchFamily="34" charset="0"/>
              </a:rPr>
              <a:t>VII. Gergely </a:t>
            </a:r>
            <a:r>
              <a:rPr lang="hu-HU" sz="1800" dirty="0" smtClean="0">
                <a:latin typeface="Agency FB" panose="020B0503020202020204" pitchFamily="34" charset="0"/>
              </a:rPr>
              <a:t>pápa</a:t>
            </a:r>
            <a:endParaRPr lang="hu-HU" sz="1800" cap="none" dirty="0" smtClean="0">
              <a:latin typeface="Agency FB" panose="020B0503020202020204" pitchFamily="34" charset="0"/>
            </a:endParaRPr>
          </a:p>
        </p:txBody>
      </p:sp>
      <p:pic>
        <p:nvPicPr>
          <p:cNvPr id="2051" name="Picture 3" descr="Képtalálat a következőre: „szent imre herceg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40" y="4529068"/>
            <a:ext cx="4140319" cy="23289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www.kozterkep.hu/artpiece_photos/42/365cb68ef2f20c13d2d056fa0ee8c340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945" y="1104962"/>
            <a:ext cx="3424106" cy="3424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059" y="2817015"/>
            <a:ext cx="3570906" cy="3570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298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2168">
        <p15:prstTrans prst="crush"/>
      </p:transition>
    </mc:Choice>
    <mc:Fallback>
      <p:transition spd="slow" advTm="221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363" y="50235"/>
            <a:ext cx="5043085" cy="32124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Édes Apja</a:t>
            </a:r>
            <a:r>
              <a:rPr lang="hu-HU" cap="none" dirty="0" smtClean="0">
                <a:latin typeface="Agency FB" panose="020B0503020202020204" pitchFamily="34" charset="0"/>
              </a:rPr>
              <a:t>: I.(Szent) </a:t>
            </a:r>
            <a:r>
              <a:rPr lang="hu-HU" cap="none" dirty="0">
                <a:latin typeface="Agency FB" panose="020B0503020202020204" pitchFamily="34" charset="0"/>
              </a:rPr>
              <a:t>I</a:t>
            </a:r>
            <a:r>
              <a:rPr lang="hu-HU" cap="none" dirty="0" smtClean="0">
                <a:latin typeface="Agency FB" panose="020B0503020202020204" pitchFamily="34" charset="0"/>
              </a:rPr>
              <a:t>stván király</a:t>
            </a:r>
            <a:endParaRPr lang="hu-HU" cap="none" dirty="0">
              <a:latin typeface="Agency FB" panose="020B0503020202020204" pitchFamily="34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413084" y="3051175"/>
            <a:ext cx="4108031" cy="2740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smtClean="0"/>
              <a:t>Édes Anyja</a:t>
            </a:r>
            <a:r>
              <a:rPr lang="hu-HU" dirty="0" smtClean="0"/>
              <a:t>: </a:t>
            </a:r>
            <a:r>
              <a:rPr lang="hu-HU" cap="none" dirty="0" smtClean="0">
                <a:latin typeface="Agency FB" panose="020B0503020202020204" pitchFamily="34" charset="0"/>
              </a:rPr>
              <a:t>Gizella királyné</a:t>
            </a:r>
            <a:endParaRPr lang="hu-HU" cap="none" dirty="0">
              <a:latin typeface="Agency FB" panose="020B0503020202020204" pitchFamily="34" charset="0"/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6516711" y="3051175"/>
            <a:ext cx="3069808" cy="4881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églalap 5"/>
          <p:cNvSpPr/>
          <p:nvPr/>
        </p:nvSpPr>
        <p:spPr>
          <a:xfrm>
            <a:off x="4665560" y="1194819"/>
            <a:ext cx="1904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bliqueBottomLeft"/>
              <a:lightRig rig="soft" dir="t">
                <a:rot lat="0" lon="0" rev="15600000"/>
              </a:lightRig>
            </a:scene3d>
            <a:sp3d extrusionH="57150" prstMaterial="softEdge">
              <a:bevelT w="25400" h="38100" prst="softRound"/>
            </a:sp3d>
          </a:bodyPr>
          <a:lstStyle/>
          <a:p>
            <a:pPr algn="ctr"/>
            <a:r>
              <a:rPr lang="hu-HU" sz="5400" b="1" cap="none" spc="0" dirty="0" smtClean="0">
                <a:ln>
                  <a:solidFill>
                    <a:schemeClr val="tx2"/>
                  </a:solidFill>
                </a:ln>
                <a:solidFill>
                  <a:schemeClr val="accent4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50" endPos="85000" dist="60007" dir="5400000" sy="-100000" algn="bl" rotWithShape="0"/>
                </a:effectLst>
              </a:rPr>
              <a:t>Szülei</a:t>
            </a:r>
            <a:endParaRPr lang="hu-HU" sz="5400" b="1" cap="none" spc="0" dirty="0">
              <a:ln>
                <a:solidFill>
                  <a:schemeClr val="tx2"/>
                </a:solidFill>
              </a:ln>
              <a:solidFill>
                <a:schemeClr val="accent4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reflection blurRad="6350" stA="55000" endA="50" endPos="85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488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6095">
        <p14:vortex dir="r"/>
      </p:transition>
    </mc:Choice>
    <mc:Fallback>
      <p:transition spd="slow" advTm="26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033" y="4445924"/>
            <a:ext cx="2208861" cy="24120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904" y="1"/>
            <a:ext cx="3872248" cy="41278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0" y="1568603"/>
            <a:ext cx="10363826" cy="4896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hu-HU" dirty="0" smtClean="0"/>
          </a:p>
          <a:p>
            <a:r>
              <a:rPr lang="pt-BR" dirty="0" smtClean="0">
                <a:latin typeface="Agency FB" panose="020B0503020202020204" pitchFamily="34" charset="0"/>
              </a:rPr>
              <a:t>Halálának </a:t>
            </a:r>
            <a:r>
              <a:rPr lang="pt-BR" dirty="0">
                <a:latin typeface="Agency FB" panose="020B0503020202020204" pitchFamily="34" charset="0"/>
              </a:rPr>
              <a:t>pontos helye sem </a:t>
            </a:r>
            <a:r>
              <a:rPr lang="pt-BR" dirty="0" smtClean="0">
                <a:latin typeface="Agency FB" panose="020B0503020202020204" pitchFamily="34" charset="0"/>
              </a:rPr>
              <a:t>ismert</a:t>
            </a:r>
            <a:endParaRPr lang="hu-HU" dirty="0" smtClean="0">
              <a:latin typeface="Agency FB" panose="020B0503020202020204" pitchFamily="34" charset="0"/>
            </a:endParaRPr>
          </a:p>
          <a:p>
            <a:endParaRPr lang="hu-HU" dirty="0" smtClean="0">
              <a:latin typeface="Agency FB" panose="020B0503020202020204" pitchFamily="34" charset="0"/>
            </a:endParaRPr>
          </a:p>
          <a:p>
            <a:r>
              <a:rPr lang="hu-HU" dirty="0" smtClean="0">
                <a:latin typeface="Agency FB" panose="020B0503020202020204" pitchFamily="34" charset="0"/>
              </a:rPr>
              <a:t>Ő </a:t>
            </a:r>
            <a:r>
              <a:rPr lang="hu-HU" dirty="0">
                <a:latin typeface="Agency FB" panose="020B0503020202020204" pitchFamily="34" charset="0"/>
              </a:rPr>
              <a:t>volt az első személy, akit az akkor még csak épülő fehérvári bazilikában temettek el</a:t>
            </a:r>
            <a:r>
              <a:rPr lang="hu-HU" dirty="0" smtClean="0">
                <a:latin typeface="Agency FB" panose="020B0503020202020204" pitchFamily="34" charset="0"/>
              </a:rPr>
              <a:t>.</a:t>
            </a:r>
            <a:endParaRPr lang="hu-HU" dirty="0">
              <a:latin typeface="Agency FB" panose="020B0503020202020204" pitchFamily="34" charset="0"/>
            </a:endParaRPr>
          </a:p>
          <a:p>
            <a:endParaRPr lang="hu-HU" dirty="0" smtClean="0">
              <a:latin typeface="Agency FB" panose="020B0503020202020204" pitchFamily="34" charset="0"/>
            </a:endParaRPr>
          </a:p>
          <a:p>
            <a:r>
              <a:rPr lang="hu-HU" dirty="0" smtClean="0">
                <a:latin typeface="Agency FB" panose="020B0503020202020204" pitchFamily="34" charset="0"/>
              </a:rPr>
              <a:t>VII</a:t>
            </a:r>
            <a:r>
              <a:rPr lang="hu-HU" dirty="0">
                <a:latin typeface="Agency FB" panose="020B0503020202020204" pitchFamily="34" charset="0"/>
              </a:rPr>
              <a:t>. Gergely pápa 1083. november 4-én I. Istvánnal és Gellért püspökkel együtt szentté avatta</a:t>
            </a:r>
            <a:r>
              <a:rPr lang="hu-HU" dirty="0" smtClean="0">
                <a:latin typeface="Agency FB" panose="020B0503020202020204" pitchFamily="34" charset="0"/>
              </a:rPr>
              <a:t>.</a:t>
            </a:r>
            <a:r>
              <a:rPr lang="hu-HU" dirty="0">
                <a:latin typeface="Agency FB" panose="020B0503020202020204" pitchFamily="34" charset="0"/>
              </a:rPr>
              <a:t> </a:t>
            </a:r>
            <a:endParaRPr lang="hu-HU" dirty="0">
              <a:latin typeface="Agency FB" panose="020B0503020202020204" pitchFamily="34" charset="0"/>
            </a:endParaRPr>
          </a:p>
          <a:p>
            <a:endParaRPr lang="hu-HU" dirty="0" smtClean="0">
              <a:latin typeface="Agency FB" panose="020B0503020202020204" pitchFamily="34" charset="0"/>
            </a:endParaRPr>
          </a:p>
          <a:p>
            <a:r>
              <a:rPr lang="hu-HU" dirty="0">
                <a:latin typeface="Agency FB" panose="020B0503020202020204" pitchFamily="34" charset="0"/>
              </a:rPr>
              <a:t> Ünnepe: november 5.</a:t>
            </a:r>
            <a:endParaRPr lang="hu-HU" dirty="0">
              <a:latin typeface="Agency FB" panose="020B0503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670671" y="327166"/>
            <a:ext cx="2052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hu-HU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Halála</a:t>
            </a:r>
            <a:endParaRPr lang="hu-HU" sz="6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895" y="3390726"/>
            <a:ext cx="1639373" cy="3467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728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0738">
        <p14:honeycomb/>
      </p:transition>
    </mc:Choice>
    <mc:Fallback>
      <p:transition spd="slow" advTm="30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572315" y="275650"/>
            <a:ext cx="340798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obliqueBottomLef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hu-HU" sz="5400" b="1" cap="none" spc="0" dirty="0" smtClean="0">
                <a:ln w="13462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Emlékezete</a:t>
            </a:r>
            <a:endParaRPr lang="hu-HU" sz="5400" b="1" cap="none" spc="0" dirty="0">
              <a:ln w="13462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00132" y="2369712"/>
            <a:ext cx="112174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Agency FB" panose="020B0503020202020204" pitchFamily="34" charset="0"/>
              </a:rPr>
              <a:t>Több település őrzi nevét: </a:t>
            </a:r>
            <a:r>
              <a:rPr lang="hu-HU" dirty="0" smtClean="0">
                <a:latin typeface="Agency FB" panose="020B0503020202020204" pitchFamily="34" charset="0"/>
              </a:rPr>
              <a:t>Tiszaszentimre, </a:t>
            </a:r>
            <a:r>
              <a:rPr lang="hu-HU" dirty="0">
                <a:latin typeface="Agency FB" panose="020B0503020202020204" pitchFamily="34" charset="0"/>
              </a:rPr>
              <a:t> </a:t>
            </a:r>
            <a:r>
              <a:rPr lang="hu-HU" dirty="0" smtClean="0">
                <a:latin typeface="Agency FB" panose="020B0503020202020204" pitchFamily="34" charset="0"/>
              </a:rPr>
              <a:t>Szentimrefalva, Mátraszentimre,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>
              <a:latin typeface="Agency FB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gency FB" panose="020B0503020202020204" pitchFamily="34" charset="0"/>
              </a:rPr>
              <a:t> Imre</a:t>
            </a:r>
            <a:r>
              <a:rPr lang="hu-HU" dirty="0">
                <a:latin typeface="Agency FB" panose="020B0503020202020204" pitchFamily="34" charset="0"/>
              </a:rPr>
              <a:t> </a:t>
            </a:r>
            <a:r>
              <a:rPr lang="hu-HU" dirty="0" smtClean="0">
                <a:latin typeface="Agency FB" panose="020B0503020202020204" pitchFamily="34" charset="0"/>
              </a:rPr>
              <a:t>Árpád-házi</a:t>
            </a:r>
            <a:r>
              <a:rPr lang="hu-HU" dirty="0">
                <a:latin typeface="Agency FB" panose="020B0503020202020204" pitchFamily="34" charset="0"/>
              </a:rPr>
              <a:t> magyar király róla kapta </a:t>
            </a:r>
            <a:r>
              <a:rPr lang="hu-HU" dirty="0" smtClean="0">
                <a:latin typeface="Agency FB" panose="020B0503020202020204" pitchFamily="34" charset="0"/>
              </a:rPr>
              <a:t>nevét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>
              <a:latin typeface="Agency FB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gency FB" panose="020B0503020202020204" pitchFamily="34" charset="0"/>
              </a:rPr>
              <a:t>A </a:t>
            </a:r>
            <a:r>
              <a:rPr lang="hu-HU" dirty="0">
                <a:latin typeface="Agency FB" panose="020B0503020202020204" pitchFamily="34" charset="0"/>
              </a:rPr>
              <a:t>székesfehérvári Szent Imre templom mellett áll híres </a:t>
            </a:r>
            <a:r>
              <a:rPr lang="hu-HU" dirty="0" smtClean="0">
                <a:latin typeface="Agency FB" panose="020B0503020202020204" pitchFamily="34" charset="0"/>
              </a:rPr>
              <a:t>mészkőszobra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Agency FB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>
              <a:latin typeface="Agency FB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Agency FB" panose="020B0503020202020204" pitchFamily="34" charset="0"/>
              </a:rPr>
              <a:t>Zircen a középkori templom pillérkötegén álló, teljes alakú kőszobra 1749-ben </a:t>
            </a:r>
            <a:r>
              <a:rPr lang="hu-HU" dirty="0" smtClean="0">
                <a:latin typeface="Agency FB" panose="020B0503020202020204" pitchFamily="34" charset="0"/>
              </a:rPr>
              <a:t>készült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Agency FB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Agency FB" panose="020B0503020202020204" pitchFamily="34" charset="0"/>
              </a:rPr>
              <a:t>Szent Imre az ifjúság </a:t>
            </a:r>
            <a:r>
              <a:rPr lang="hu-HU" dirty="0" smtClean="0">
                <a:latin typeface="Agency FB" panose="020B0503020202020204" pitchFamily="34" charset="0"/>
              </a:rPr>
              <a:t>védőszentje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928" y="1738649"/>
            <a:ext cx="3024389" cy="2405764"/>
          </a:xfrm>
          <a:prstGeom prst="rect">
            <a:avLst/>
          </a:prstGeom>
        </p:spPr>
      </p:pic>
      <p:pic>
        <p:nvPicPr>
          <p:cNvPr id="1026" name="Picture 2" descr="http://www.szentmagyarorszagert.eoldal.hu/img/picture/89/Szent-Imre-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0"/>
            <a:ext cx="2133600" cy="525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01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0">
        <p15:prstTrans prst="fractur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558"/>
            <a:ext cx="2321685" cy="51844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685" y="2733675"/>
            <a:ext cx="6191250" cy="4124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684" y="21527"/>
            <a:ext cx="4104873" cy="27121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935" y="529333"/>
            <a:ext cx="3679065" cy="63286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103189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seppecske">
  <a:themeElements>
    <a:clrScheme name="Cseppecske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TM04033925[[fn=Cseppecske]]</Template>
  <TotalTime>109</TotalTime>
  <Words>61</Words>
  <Application>Microsoft Office PowerPoint</Application>
  <PresentationFormat>Szélesvásznú</PresentationFormat>
  <Paragraphs>31</Paragraphs>
  <Slides>6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1" baseType="lpstr">
      <vt:lpstr>Agency FB</vt:lpstr>
      <vt:lpstr>Arial</vt:lpstr>
      <vt:lpstr>Elephant</vt:lpstr>
      <vt:lpstr>Tw Cen MT</vt:lpstr>
      <vt:lpstr>Cseppecske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Czirfusz Mária</dc:creator>
  <cp:lastModifiedBy>Czirfusz Mária</cp:lastModifiedBy>
  <cp:revision>12</cp:revision>
  <dcterms:created xsi:type="dcterms:W3CDTF">2015-10-31T20:56:42Z</dcterms:created>
  <dcterms:modified xsi:type="dcterms:W3CDTF">2015-11-02T19:03:55Z</dcterms:modified>
</cp:coreProperties>
</file>