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7" r:id="rId3"/>
    <p:sldId id="258" r:id="rId4"/>
    <p:sldId id="271" r:id="rId5"/>
    <p:sldId id="259" r:id="rId6"/>
    <p:sldId id="269" r:id="rId7"/>
    <p:sldId id="286" r:id="rId8"/>
    <p:sldId id="291" r:id="rId9"/>
    <p:sldId id="292" r:id="rId10"/>
    <p:sldId id="293" r:id="rId11"/>
    <p:sldId id="294" r:id="rId12"/>
    <p:sldId id="295" r:id="rId13"/>
    <p:sldId id="296" r:id="rId14"/>
    <p:sldId id="287" r:id="rId15"/>
    <p:sldId id="288" r:id="rId16"/>
    <p:sldId id="290" r:id="rId17"/>
    <p:sldId id="262" r:id="rId18"/>
    <p:sldId id="279" r:id="rId19"/>
    <p:sldId id="280" r:id="rId20"/>
    <p:sldId id="274" r:id="rId21"/>
    <p:sldId id="278" r:id="rId22"/>
    <p:sldId id="273" r:id="rId23"/>
    <p:sldId id="281" r:id="rId24"/>
    <p:sldId id="276" r:id="rId25"/>
    <p:sldId id="277" r:id="rId26"/>
    <p:sldId id="282" r:id="rId27"/>
    <p:sldId id="283" r:id="rId28"/>
    <p:sldId id="284" r:id="rId29"/>
    <p:sldId id="289" r:id="rId30"/>
    <p:sldId id="275" r:id="rId31"/>
    <p:sldId id="285" r:id="rId32"/>
    <p:sldId id="265" r:id="rId3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4A7129-147A-4A4A-9F94-9F5DEA7FE410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F702DA-23BD-4DB1-9383-F6099B0B4FA1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hu/resource/2241836/sz%C5%B1z-m%C3%A1ria" TargetMode="External"/><Relationship Id="rId7" Type="http://schemas.openxmlformats.org/officeDocument/2006/relationships/hyperlink" Target="https://wordwall.net/hu/resource/2021455/hittan/sz%c5%b1z-m%c3%a1ria-%c3%a9lete" TargetMode="External"/><Relationship Id="rId2" Type="http://schemas.openxmlformats.org/officeDocument/2006/relationships/hyperlink" Target="https://wordwall.net/hu/resource/2021193/hittan/sz%c5%b1z-m%c3%a1ri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ordwall.net/hu/resource/2447953/katolikus-hittan/sz%c5%b1z-m%c3%a1ria-%c3%a9let%c3%a9nek-esem%c3%a9nyei" TargetMode="External"/><Relationship Id="rId5" Type="http://schemas.openxmlformats.org/officeDocument/2006/relationships/hyperlink" Target="https://wordwall.net/hu/resource/2504095/hittan/sz%c5%b1z-m%c3%a1ria-%c3%a9let%c3%a9nek-fontos-esem%c3%a9nyei" TargetMode="External"/><Relationship Id="rId4" Type="http://schemas.openxmlformats.org/officeDocument/2006/relationships/hyperlink" Target="https://wordwall.net/hu/resource/1050042/hittan/m%c3%a1ria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soundcloud.com/tornay-gabor/mondjunk-dicseretet-szep-szuz-mariana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849543" y="155121"/>
            <a:ext cx="705348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hu-HU" sz="2800" dirty="0" smtClean="0">
                <a:latin typeface="Narkisim" pitchFamily="34" charset="-79"/>
                <a:cs typeface="Narkisim" pitchFamily="34" charset="-79"/>
              </a:rPr>
              <a:t>Dicsértessék a Jézus Krisztus!</a:t>
            </a:r>
            <a:br>
              <a:rPr lang="hu-HU" sz="2800" dirty="0" smtClean="0">
                <a:latin typeface="Narkisim" pitchFamily="34" charset="-79"/>
                <a:cs typeface="Narkisim" pitchFamily="34" charset="-79"/>
              </a:rPr>
            </a:br>
            <a:r>
              <a:rPr lang="hu-HU" sz="2800" dirty="0" smtClean="0">
                <a:latin typeface="Narkisim" pitchFamily="34" charset="-79"/>
                <a:cs typeface="Narkisim" pitchFamily="34" charset="-79"/>
              </a:rPr>
              <a:t>Mindörökké. Ámen.</a:t>
            </a:r>
          </a:p>
          <a:p>
            <a:pPr lvl="0" algn="ctr">
              <a:defRPr/>
            </a:pPr>
            <a:endParaRPr lang="hu-HU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/>
          <a:srcRect l="30364"/>
          <a:stretch/>
        </p:blipFill>
        <p:spPr>
          <a:xfrm>
            <a:off x="3484031" y="4050666"/>
            <a:ext cx="1784508" cy="23603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églalap 1"/>
          <p:cNvSpPr/>
          <p:nvPr/>
        </p:nvSpPr>
        <p:spPr>
          <a:xfrm>
            <a:off x="3298371" y="1165792"/>
            <a:ext cx="490673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/>
              <a:t>Szeretettel köszöntelek</a:t>
            </a:r>
            <a:br>
              <a:rPr lang="hu-HU" sz="2000" b="1" dirty="0"/>
            </a:br>
            <a:r>
              <a:rPr lang="hu-HU" sz="2000" b="1" dirty="0"/>
              <a:t>  benneteket a virtuális hittan órán! </a:t>
            </a:r>
            <a:endParaRPr lang="hu-HU" sz="2000" b="1" dirty="0" smtClean="0"/>
          </a:p>
          <a:p>
            <a:pPr algn="ctr"/>
            <a:endParaRPr lang="hu-HU" sz="2000" b="1" dirty="0"/>
          </a:p>
          <a:p>
            <a:pPr algn="ctr"/>
            <a:r>
              <a:rPr lang="hu-HU" sz="2000" b="1" dirty="0" smtClean="0"/>
              <a:t>Mai órán Szűz Máriáról és a Rózsafüzér imáról beszélgetünk, tanulunk.</a:t>
            </a:r>
          </a:p>
          <a:p>
            <a:pPr algn="ctr"/>
            <a:endParaRPr lang="hu-HU" sz="2000" b="1" dirty="0"/>
          </a:p>
          <a:p>
            <a:pPr algn="ctr"/>
            <a:r>
              <a:rPr lang="hu-HU" sz="2000" b="1" dirty="0" smtClean="0"/>
              <a:t>Jó </a:t>
            </a:r>
            <a:r>
              <a:rPr lang="hu-HU" sz="2000" b="1" dirty="0"/>
              <a:t>munkát kívánok ! </a:t>
            </a:r>
          </a:p>
          <a:p>
            <a:endParaRPr lang="hu-HU" sz="2000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028" y="1020536"/>
            <a:ext cx="4193895" cy="5037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7" y="1193127"/>
            <a:ext cx="2703333" cy="45137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48" y="3539479"/>
            <a:ext cx="2001593" cy="1332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860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3007">
        <p14:vortex dir="r"/>
      </p:transition>
    </mc:Choice>
    <mc:Fallback xmlns="">
      <p:transition spd="slow" advTm="330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52570" y="340404"/>
            <a:ext cx="6359818" cy="6350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b="1" dirty="0">
                <a:solidFill>
                  <a:schemeClr val="accent4">
                    <a:lumMod val="75000"/>
                  </a:schemeClr>
                </a:solidFill>
                <a:latin typeface="Algerian" panose="04020705040A02060702" pitchFamily="82" charset="0"/>
              </a:rPr>
              <a:t>Mária, hajnali szép csillag</a:t>
            </a:r>
            <a:endParaRPr lang="hu-HU" b="1" dirty="0" smtClean="0">
              <a:solidFill>
                <a:schemeClr val="accent4">
                  <a:lumMod val="75000"/>
                </a:schemeClr>
              </a:solidFill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Mária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Jézus édesanyja hitben és szeretetben előttünk járt az Istenhez vezető úton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hu-HU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Mária már testestül-lelkestül a mennyben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él.</a:t>
            </a:r>
          </a:p>
          <a:p>
            <a:pPr marL="0" indent="0" algn="ctr">
              <a:buNone/>
            </a:pP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Különlegesen tiszteljük őt, mert példája és értünk való imádsága közelebb visz minket Jézushoz.</a:t>
            </a:r>
          </a:p>
          <a:p>
            <a:pPr marL="0" indent="0" algn="ctr">
              <a:buNone/>
            </a:pPr>
            <a:endParaRPr lang="hu-H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Istennek minden emberrel terve van, te sem véletlenül vagy a világon.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Olyasmit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bízott rád, amit senki más nem tud beteljesíteni, csak te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/>
          <a:srcRect l="25637" t="8794" r="44846" b="11730"/>
          <a:stretch/>
        </p:blipFill>
        <p:spPr>
          <a:xfrm>
            <a:off x="451140" y="1089212"/>
            <a:ext cx="3813286" cy="491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33829" y="275771"/>
            <a:ext cx="11567885" cy="6299200"/>
          </a:xfrm>
        </p:spPr>
        <p:txBody>
          <a:bodyPr/>
          <a:lstStyle/>
          <a:p>
            <a:pPr marL="514350" indent="-514350" algn="ctr">
              <a:buNone/>
            </a:pP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Emlékszel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még rá, hogy mit </a:t>
            </a: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mondott</a:t>
            </a:r>
          </a:p>
          <a:p>
            <a:pPr marL="514350" indent="-514350" algn="ctr">
              <a:buNone/>
            </a:pP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Szűzanya a szolgáknak a kánai menyegzőn</a:t>
            </a: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514350" indent="-514350" algn="just">
              <a:buNone/>
            </a:pP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hu-HU" dirty="0" smtClean="0"/>
          </a:p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0740" y="1729442"/>
            <a:ext cx="6050429" cy="432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96789" y="766482"/>
            <a:ext cx="100987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Kána városában lakodalmat tartottak. </a:t>
            </a:r>
          </a:p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Meghívták Jézust is Máriával és tanítványaival együtt.</a:t>
            </a:r>
          </a:p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 Az ünneplés közben fogytán volt a bor.</a:t>
            </a:r>
          </a:p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 Édesanyja kérte Jézust, segítsen, de azt mondta, hogy még nem jött el az ideje. </a:t>
            </a:r>
          </a:p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Mária mégis így szólt a szolgákhoz: </a:t>
            </a:r>
          </a:p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„Tegyetek meg mindent, amit mond!” </a:t>
            </a:r>
          </a:p>
          <a:p>
            <a:pPr algn="ctr"/>
            <a:endParaRPr lang="hu-HU" sz="2800" b="1" dirty="0" smtClean="0">
              <a:latin typeface="Batang" pitchFamily="18" charset="-127"/>
              <a:ea typeface="Batang" pitchFamily="18" charset="-127"/>
            </a:endParaRPr>
          </a:p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Megtöltöttek hat nagy kőkorsót vízzel. Jézus a vizet a legkiválóbb borrá változtatta, így segített az ünneplőkön édesanyja kérésére, közbenjárására. </a:t>
            </a:r>
          </a:p>
          <a:p>
            <a:pPr algn="ctr"/>
            <a:r>
              <a:rPr lang="hu-HU" sz="2800" b="1" dirty="0" smtClean="0">
                <a:latin typeface="Batang" pitchFamily="18" charset="-127"/>
                <a:ea typeface="Batang" pitchFamily="18" charset="-127"/>
              </a:rPr>
              <a:t>Ez volt Jézus első csodája.</a:t>
            </a:r>
            <a:endParaRPr lang="hu-HU" sz="2800" b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4171" y="174171"/>
            <a:ext cx="11872686" cy="6415315"/>
          </a:xfrm>
        </p:spPr>
        <p:txBody>
          <a:bodyPr/>
          <a:lstStyle/>
          <a:p>
            <a:pPr marL="0" indent="0" algn="ctr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Ahogy Jézus a kánai menyegzőn jónak látta, hogy meghallgassa Mária kérését, úgy most is meghallgatja az ő értünk mondott imáját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Mária mindig Istennek kedves módon imádkozik értünk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Évszázadok óta sok keresztény tapasztalta Mária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segítségét.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valaki másokért imádkozik, azt közbenjárásnak nevezzük.</a:t>
            </a:r>
          </a:p>
          <a:p>
            <a:pPr marL="0" indent="0" algn="ctr">
              <a:buNone/>
            </a:pPr>
            <a:endParaRPr lang="hu-HU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Melyik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imádsággal köszöntjük leggyakrabban a Szűzanyát</a:t>
            </a: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ctr">
              <a:buNone/>
            </a:pPr>
            <a:r>
              <a:rPr lang="hu-H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Írd be a hiányzó betűket a virágokba!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4" y="3939988"/>
            <a:ext cx="11497120" cy="264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3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4799" y="1021976"/>
            <a:ext cx="531607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u-H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Jézus első csodáját Mária kérése, közbenjárására tette.</a:t>
            </a:r>
          </a:p>
          <a:p>
            <a:pPr lvl="0" algn="ctr">
              <a:spcBef>
                <a:spcPts val="2400"/>
              </a:spcBef>
            </a:pPr>
            <a:r>
              <a:rPr lang="hu-H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 is kérhetjük Mária közbenjárását.</a:t>
            </a:r>
            <a: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ts val="2400"/>
              </a:spcBef>
            </a:pPr>
            <a:r>
              <a:rPr lang="hu-H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Imádkozzuk Máriához: </a:t>
            </a:r>
          </a:p>
          <a:p>
            <a:pPr lvl="0">
              <a:spcBef>
                <a:spcPts val="2400"/>
              </a:spcBef>
            </a:pPr>
            <a:r>
              <a:rPr lang="hu-H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 </a:t>
            </a:r>
            <a:endParaRPr lang="hu-H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F:\A hittanOS FELADATOK,PPT\Digitális Hittan órák tananyagok\anyáknapi órák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481" y="4255513"/>
            <a:ext cx="3018649" cy="20087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Lekerekített téglalap 4"/>
          <p:cNvSpPr/>
          <p:nvPr/>
        </p:nvSpPr>
        <p:spPr>
          <a:xfrm>
            <a:off x="5429249" y="839834"/>
            <a:ext cx="6245679" cy="57324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/>
              <a:t>Most segíts meg, Mária, ó irgalmas Szűzanya. </a:t>
            </a:r>
          </a:p>
          <a:p>
            <a:pPr algn="ctr"/>
            <a:r>
              <a:rPr lang="hu-HU" sz="2800" dirty="0"/>
              <a:t>Keservét a búnak-bajnak eloszlatni van hatalmad. </a:t>
            </a:r>
          </a:p>
          <a:p>
            <a:pPr algn="ctr"/>
            <a:r>
              <a:rPr lang="hu-HU" sz="2800" dirty="0"/>
              <a:t>Hol ember már nem segíthet, a Te erőd nem törik meg. </a:t>
            </a:r>
          </a:p>
          <a:p>
            <a:pPr algn="ctr"/>
            <a:r>
              <a:rPr lang="hu-HU" sz="2800" dirty="0"/>
              <a:t>Hő imáit gyermekidnek, nem, Te soha nem veted meg. </a:t>
            </a:r>
          </a:p>
          <a:p>
            <a:pPr algn="ctr"/>
            <a:r>
              <a:rPr lang="hu-HU" sz="2800" dirty="0"/>
              <a:t>Hol a szükség kínja nagy, mutasd meg, hogy anya vagy. </a:t>
            </a:r>
          </a:p>
          <a:p>
            <a:pPr algn="ctr"/>
            <a:r>
              <a:rPr lang="hu-HU" sz="2800" dirty="0"/>
              <a:t>Most segíts meg, Mária, ó irgalmas Szűzanya.  </a:t>
            </a:r>
          </a:p>
          <a:p>
            <a:pPr algn="ctr"/>
            <a:r>
              <a:rPr lang="hu-HU" sz="2800" dirty="0" err="1"/>
              <a:t>Amen</a:t>
            </a:r>
            <a:endParaRPr lang="hu-H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76" y="719255"/>
            <a:ext cx="4140629" cy="5984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églalap 2"/>
          <p:cNvSpPr/>
          <p:nvPr/>
        </p:nvSpPr>
        <p:spPr>
          <a:xfrm>
            <a:off x="4874079" y="741421"/>
            <a:ext cx="666205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/>
              <a:t>Október 18-án, helyi idő szerint 9 órakor világszerte gyermekek imádkoznak fél órán át a békéért és az egységért. </a:t>
            </a:r>
            <a:endParaRPr lang="hu-HU" sz="2000" b="1" dirty="0" smtClean="0"/>
          </a:p>
          <a:p>
            <a:pPr algn="ctr"/>
            <a:endParaRPr lang="hu-HU" sz="2000" b="1" dirty="0"/>
          </a:p>
          <a:p>
            <a:pPr algn="ctr"/>
            <a:r>
              <a:rPr lang="hu-HU" sz="2000" b="1" dirty="0" smtClean="0"/>
              <a:t>Az </a:t>
            </a:r>
            <a:r>
              <a:rPr lang="hu-HU" sz="2000" b="1" dirty="0"/>
              <a:t>elmúlt esztendőkben hazánkban is számos helyen csatlakoztak az eseményhez</a:t>
            </a:r>
            <a:r>
              <a:rPr lang="hu-HU" sz="2000" b="1" dirty="0" smtClean="0"/>
              <a:t>.</a:t>
            </a:r>
          </a:p>
          <a:p>
            <a:pPr algn="ctr"/>
            <a:endParaRPr lang="hu-HU" sz="2000" b="1" dirty="0"/>
          </a:p>
          <a:p>
            <a:pPr algn="ctr"/>
            <a:r>
              <a:rPr lang="hu-HU" sz="2000" b="1" dirty="0"/>
              <a:t>Maga a kezdeményezés keresztény közösségektől, Venezuelából indult: miközben 2005 nyarán gyermekek együtt imádkozták a rózsafüzért, a mellettük levő asszonyok kézzelfoghatóan érezték a Szűzanya jelenlétét</a:t>
            </a:r>
            <a:r>
              <a:rPr lang="hu-HU" sz="2000" b="1" dirty="0" smtClean="0"/>
              <a:t>.</a:t>
            </a:r>
          </a:p>
          <a:p>
            <a:pPr algn="ctr"/>
            <a:endParaRPr lang="hu-HU" sz="2000" b="1" dirty="0"/>
          </a:p>
          <a:p>
            <a:pPr algn="ctr"/>
            <a:r>
              <a:rPr lang="hu-HU" sz="2000" b="1" dirty="0" smtClean="0"/>
              <a:t> </a:t>
            </a:r>
            <a:r>
              <a:rPr lang="hu-HU" sz="2000" b="1" dirty="0"/>
              <a:t>Napjainkra ez a tömeges áhítat  nemcsak Dél-Amerikában, hanem szerte a világon elterjedt. </a:t>
            </a:r>
            <a:endParaRPr lang="hu-HU" sz="2000" b="1" dirty="0" smtClean="0"/>
          </a:p>
          <a:p>
            <a:pPr algn="ctr"/>
            <a:endParaRPr lang="hu-HU" sz="2000" b="1" dirty="0"/>
          </a:p>
          <a:p>
            <a:pPr algn="ctr"/>
            <a:r>
              <a:rPr lang="hu-HU" sz="2000" b="1" dirty="0" smtClean="0"/>
              <a:t>Kiinduló </a:t>
            </a:r>
            <a:r>
              <a:rPr lang="hu-HU" sz="2000" b="1" dirty="0"/>
              <a:t>gondolata az a Szent </a:t>
            </a:r>
            <a:r>
              <a:rPr lang="hu-HU" sz="2000" b="1" dirty="0" err="1"/>
              <a:t>Piótól</a:t>
            </a:r>
            <a:r>
              <a:rPr lang="hu-HU" sz="2000" b="1" dirty="0"/>
              <a:t> származó idézet volt, miszerint „ha egymillió gyermek imádkozza a rózsafüzért, akkor a világ meg fog változni”.</a:t>
            </a:r>
          </a:p>
        </p:txBody>
      </p:sp>
    </p:spTree>
    <p:extLst>
      <p:ext uri="{BB962C8B-B14F-4D97-AF65-F5344CB8AC3E}">
        <p14:creationId xmlns:p14="http://schemas.microsoft.com/office/powerpoint/2010/main" val="418419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04107" y="587829"/>
            <a:ext cx="769075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/>
              <a:t>A Magyar Katolikus Püspöki Konferencia megbízásából az Országos Lelkipásztori Intézet hívja a gyermekeket – kérve a tanítókat, hitoktatókat, nevelőket, szülőket, nagyszülőket is, hogy csatlakozzanak a szervezéshez –, hogy mint az előző években, kapcsolódjanak be idén is a közös rózsafüzér imádságba, lélekben egyesülve gyermekek csoportjainak ezreivel szerte a világon.</a:t>
            </a:r>
          </a:p>
          <a:p>
            <a:pPr algn="ctr"/>
            <a:endParaRPr lang="hu-HU" sz="2400" dirty="0"/>
          </a:p>
          <a:p>
            <a:pPr algn="ctr"/>
            <a:r>
              <a:rPr lang="hu-HU" sz="2400" dirty="0"/>
              <a:t>Mivel ebben az esztendőben október 18-a vasárnapra esik, azt javasolják az iskoláknak, hogy a következő napon, október 19-én, hétfőn tartsák meg a közös imádságot a gyerekekkel</a:t>
            </a:r>
            <a:r>
              <a:rPr lang="hu-HU" dirty="0" smtClean="0"/>
              <a:t>.</a:t>
            </a:r>
          </a:p>
          <a:p>
            <a:pPr algn="ctr"/>
            <a:r>
              <a:rPr lang="hu-HU" dirty="0" smtClean="0"/>
              <a:t> </a:t>
            </a:r>
          </a:p>
          <a:p>
            <a:pPr algn="ctr"/>
            <a:r>
              <a:rPr lang="hu-HU" b="1" dirty="0" smtClean="0"/>
              <a:t>A </a:t>
            </a:r>
            <a:r>
              <a:rPr lang="hu-HU" b="1" dirty="0"/>
              <a:t>járványhelyzet miatt elrendelt szabályok betartása mellett is reméljük, hogy a közösségek megtalálják a módját az imádságba való bekapcsolódásnak.</a:t>
            </a:r>
          </a:p>
          <a:p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" r="50000"/>
          <a:stretch/>
        </p:blipFill>
        <p:spPr>
          <a:xfrm>
            <a:off x="7463413" y="326571"/>
            <a:ext cx="4312208" cy="60905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970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63286" y="171449"/>
            <a:ext cx="117810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dirty="0" smtClean="0"/>
              <a:t>Egymillió </a:t>
            </a:r>
            <a:r>
              <a:rPr lang="hu-HU" dirty="0"/>
              <a:t>gyermek imádkozza a rózsafüzért“</a:t>
            </a:r>
          </a:p>
          <a:p>
            <a:pPr algn="ctr"/>
            <a:r>
              <a:rPr lang="hu-HU" dirty="0"/>
              <a:t>2020. október 18</a:t>
            </a:r>
            <a:r>
              <a:rPr lang="hu-HU" dirty="0" smtClean="0"/>
              <a:t>.</a:t>
            </a:r>
            <a:endParaRPr lang="hu-HU" dirty="0"/>
          </a:p>
          <a:p>
            <a:pPr algn="ctr"/>
            <a:r>
              <a:rPr lang="hu-HU" sz="3600" b="1" dirty="0">
                <a:solidFill>
                  <a:srgbClr val="FFC000"/>
                </a:solidFill>
              </a:rPr>
              <a:t>Levél a gyermekeknek</a:t>
            </a:r>
          </a:p>
          <a:p>
            <a:pPr algn="ctr"/>
            <a:r>
              <a:rPr lang="hu-HU" sz="3600" b="1" dirty="0">
                <a:solidFill>
                  <a:srgbClr val="FFC000"/>
                </a:solidFill>
              </a:rPr>
              <a:t>Szervusz, Kedves Barátom</a:t>
            </a:r>
            <a:r>
              <a:rPr lang="hu-HU" dirty="0"/>
              <a:t>,</a:t>
            </a:r>
          </a:p>
          <a:p>
            <a:pPr algn="ctr"/>
            <a:r>
              <a:rPr lang="hu-HU" dirty="0"/>
              <a:t>biztosan könnyen vissza tudsz még emlékezni a szokatlan időkre, amikor nem mehettél iskolába. Még csak a</a:t>
            </a:r>
          </a:p>
          <a:p>
            <a:pPr algn="ctr"/>
            <a:r>
              <a:rPr lang="hu-HU" dirty="0"/>
              <a:t>barátaidat sem látogathattad meg, és nem játszhattál velük. Az egész világon egy vírus terjedt el, amely csúnya</a:t>
            </a:r>
          </a:p>
          <a:p>
            <a:pPr algn="ctr"/>
            <a:r>
              <a:rPr lang="hu-HU" dirty="0"/>
              <a:t>betegséget okozott. Emberek milliói fertőződtek és betegedtek meg. Ezrek haltak meg a vírus következtében.</a:t>
            </a:r>
          </a:p>
          <a:p>
            <a:pPr algn="ctr"/>
            <a:r>
              <a:rPr lang="hu-HU" dirty="0"/>
              <a:t>A fertőzés elkerülése végett sok óvintézkedést vezettek be: távolságot kellett tartani másoktól, szájmaszkot</a:t>
            </a:r>
          </a:p>
          <a:p>
            <a:pPr algn="ctr"/>
            <a:r>
              <a:rPr lang="hu-HU" dirty="0"/>
              <a:t>hordani, nem mehettünk kirándulásra és nem utazhattunk, sok üzletet bezártak. A vírushelyzet miatt sok ember a</a:t>
            </a:r>
          </a:p>
          <a:p>
            <a:pPr algn="ctr"/>
            <a:r>
              <a:rPr lang="hu-HU" dirty="0"/>
              <a:t>munkáját is elvesztette, és szenvednek emiatt, mert nem tudják megfelelően ellátni családjukat.</a:t>
            </a:r>
          </a:p>
          <a:p>
            <a:pPr algn="ctr"/>
            <a:r>
              <a:rPr lang="hu-HU" dirty="0"/>
              <a:t>Az ilyen nehéz helyzetben különösen is fontos, hogy mindnyájan szoros összeköttetésben maradjunk,</a:t>
            </a:r>
          </a:p>
          <a:p>
            <a:pPr algn="ctr"/>
            <a:r>
              <a:rPr lang="hu-HU" dirty="0"/>
              <a:t> és kölcsönösen segítsük egymást. Nem szabad azonban elfelejtenünk, hogy</a:t>
            </a:r>
          </a:p>
          <a:p>
            <a:pPr algn="ctr"/>
            <a:r>
              <a:rPr lang="hu-HU" dirty="0"/>
              <a:t>a legnagyobb segítség Istentől jön. Ő szeretne megóvni bennünket minden betegségtől, és ha valaki megbetegszik</a:t>
            </a:r>
          </a:p>
          <a:p>
            <a:pPr algn="ctr"/>
            <a:r>
              <a:rPr lang="hu-HU" dirty="0"/>
              <a:t>vagy szenved, akkor Isten tud neki erőt és vigaszt adni. Isten a mi segítségünkkel le akar győzni minden rosszat,</a:t>
            </a:r>
          </a:p>
          <a:p>
            <a:pPr algn="ctr"/>
            <a:r>
              <a:rPr lang="hu-HU" dirty="0"/>
              <a:t>betegséget és szenvedést, és nekünk az Édent ajándékozni. Ezért meg kell tanulnunk teljesen bízni Benne,</a:t>
            </a:r>
          </a:p>
          <a:p>
            <a:pPr algn="ctr"/>
            <a:r>
              <a:rPr lang="hu-HU" dirty="0"/>
              <a:t>Őt és egymást nagyon szeretni, és segítségével minden bűnt elkerülni. A legrosszabb fertőzés a bűn. Hogy</a:t>
            </a:r>
          </a:p>
          <a:p>
            <a:pPr algn="ctr"/>
            <a:r>
              <a:rPr lang="hu-HU" dirty="0"/>
              <a:t>sikerüljön elkerülni, Isten egy kiváló tanító nénit adott nekünk: saját Édesanyját. Ő szeretne kézen fogni minket,</a:t>
            </a:r>
          </a:p>
          <a:p>
            <a:pPr algn="ctr"/>
            <a:r>
              <a:rPr lang="hu-HU" dirty="0"/>
              <a:t>megóvni a gonosztól, és minden nap segíteni nekünk, hogy úgy éljünk, mint Jézus. Egészen sajátosan érezzük</a:t>
            </a:r>
          </a:p>
          <a:p>
            <a:pPr algn="ctr"/>
            <a:r>
              <a:rPr lang="hu-HU" dirty="0"/>
              <a:t>közelségét, amikor rózsafüzért imádkozunk. A rózsafüzér olyan, mint valami „oltás“ a gonosz ellen.</a:t>
            </a:r>
          </a:p>
          <a:p>
            <a:pPr algn="ctr"/>
            <a:r>
              <a:rPr lang="hu-HU" dirty="0"/>
              <a:t>A Szűzanya az imánk által szeretne segíteni az </a:t>
            </a:r>
            <a:r>
              <a:rPr lang="hu-HU" dirty="0" err="1"/>
              <a:t>emberek-nek</a:t>
            </a:r>
            <a:r>
              <a:rPr lang="hu-HU" dirty="0"/>
              <a:t> az egész világon, főként a szenvedőknek és a</a:t>
            </a:r>
          </a:p>
          <a:p>
            <a:pPr algn="ctr"/>
            <a:r>
              <a:rPr lang="hu-HU" dirty="0"/>
              <a:t>szegényeknek. Isten közvetlen hozzánk küldi az Édesanyját. Ő a világ sok részén megjelenik,</a:t>
            </a:r>
          </a:p>
          <a:p>
            <a:pPr algn="ctr"/>
            <a:r>
              <a:rPr lang="hu-HU" dirty="0"/>
              <a:t>és megmondja, mit kell tennünk. </a:t>
            </a:r>
          </a:p>
        </p:txBody>
      </p:sp>
    </p:spTree>
    <p:extLst>
      <p:ext uri="{BB962C8B-B14F-4D97-AF65-F5344CB8AC3E}">
        <p14:creationId xmlns:p14="http://schemas.microsoft.com/office/powerpoint/2010/main" val="9925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7779" y="195942"/>
            <a:ext cx="1191169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dirty="0"/>
          </a:p>
          <a:p>
            <a:pPr algn="ctr"/>
            <a:r>
              <a:rPr lang="hu-HU" dirty="0" smtClean="0"/>
              <a:t>Így </a:t>
            </a:r>
            <a:r>
              <a:rPr lang="hu-HU" dirty="0"/>
              <a:t>1830-ban Párizsban is megjelent egy fiatal szerzetesnővérnek, </a:t>
            </a:r>
            <a:r>
              <a:rPr lang="hu-HU" dirty="0" err="1"/>
              <a:t>Labouré</a:t>
            </a:r>
            <a:r>
              <a:rPr lang="hu-HU" dirty="0"/>
              <a:t> Katalinnak.</a:t>
            </a:r>
          </a:p>
          <a:p>
            <a:pPr algn="ctr"/>
            <a:r>
              <a:rPr lang="hu-HU" dirty="0"/>
              <a:t>Amikor Katalin kilenc éves volt, meghalt az édesanyja. Egyedül maradt tíz testvérével. Nagyon szomorú volt.</a:t>
            </a:r>
          </a:p>
          <a:p>
            <a:pPr algn="ctr"/>
            <a:r>
              <a:rPr lang="hu-HU" dirty="0"/>
              <a:t>Egyszer a szülei hálószobájában fellépett egy székre, hogy elérje a Szűzanya-szobrot, amely a szekrény tetején</a:t>
            </a:r>
          </a:p>
          <a:p>
            <a:pPr algn="ctr"/>
            <a:r>
              <a:rPr lang="hu-HU" dirty="0"/>
              <a:t>állt. Átölelte a szobrot, és hangosan mondta: „Kedves Szűzanya, mostantól te légy az Édesanyám.“ Katalinnak</a:t>
            </a:r>
          </a:p>
          <a:p>
            <a:pPr algn="ctr"/>
            <a:r>
              <a:rPr lang="hu-HU" dirty="0"/>
              <a:t>már gyermekkorában sokat kellett dolgoznia, hogy segítsen édesapjának és kistestvéreinek. Gyakran imádkozott</a:t>
            </a:r>
          </a:p>
          <a:p>
            <a:pPr algn="ctr"/>
            <a:r>
              <a:rPr lang="hu-HU" dirty="0"/>
              <a:t>a Szűzanyához, aki mindig segített neki. Katalin nagyon vágyott arra, hogy legalább egyszer láthassa a Szűzanyát.</a:t>
            </a:r>
          </a:p>
          <a:p>
            <a:pPr algn="ctr"/>
            <a:r>
              <a:rPr lang="hu-HU" dirty="0"/>
              <a:t>24-évesen az Irgalmas Nővérek </a:t>
            </a:r>
            <a:r>
              <a:rPr lang="hu-HU" dirty="0" err="1"/>
              <a:t>Rue</a:t>
            </a:r>
            <a:r>
              <a:rPr lang="hu-HU" dirty="0"/>
              <a:t> du </a:t>
            </a:r>
            <a:r>
              <a:rPr lang="hu-HU" dirty="0" err="1"/>
              <a:t>Bac</a:t>
            </a:r>
            <a:r>
              <a:rPr lang="hu-HU" dirty="0"/>
              <a:t> utcai kolostorába lépett Párizsban. Szerzetesnővérként főként</a:t>
            </a:r>
          </a:p>
          <a:p>
            <a:pPr algn="ctr"/>
            <a:r>
              <a:rPr lang="hu-HU" dirty="0"/>
              <a:t>az idősekkel és a betegekkel akart törődni, őket ápolni. Novíciaként a fogadalmára és leendő feladatára készült.</a:t>
            </a:r>
          </a:p>
          <a:p>
            <a:pPr algn="ctr"/>
            <a:r>
              <a:rPr lang="hu-HU" dirty="0"/>
              <a:t>1830. július 18-ról 19-re virradó éjszaka valami rendkívüli dolog történt. Katalin így mesélte el:</a:t>
            </a:r>
          </a:p>
          <a:p>
            <a:pPr algn="ctr"/>
            <a:r>
              <a:rPr lang="hu-HU" dirty="0"/>
              <a:t>„Fél tizenkettőkor hallottam, hogy valaki a nevemen szólít: “Nővér!” </a:t>
            </a:r>
            <a:r>
              <a:rPr lang="hu-HU" dirty="0" err="1"/>
              <a:t>Nővér</a:t>
            </a:r>
            <a:r>
              <a:rPr lang="hu-HU" dirty="0"/>
              <a:t>!” Felébredtem,</a:t>
            </a:r>
          </a:p>
          <a:p>
            <a:pPr algn="ctr"/>
            <a:r>
              <a:rPr lang="hu-HU" dirty="0"/>
              <a:t>és egy szép kisgyermeket láttam, amint fehér ruhában előttem áll és fényességet áraszt.</a:t>
            </a:r>
          </a:p>
          <a:p>
            <a:pPr algn="ctr"/>
            <a:r>
              <a:rPr lang="hu-HU" dirty="0"/>
              <a:t>Ez a négy-ötéves gyermek így szólt hozzám: „Keljen fel gyorsan, és jöjjön a kápolnába,</a:t>
            </a:r>
          </a:p>
          <a:p>
            <a:pPr algn="ctr"/>
            <a:r>
              <a:rPr lang="hu-HU" dirty="0"/>
              <a:t>a Szűzanya várja!” Rögtön eszembe jutott: “De meghallanak a többiek.” Ám a gyermek válaszolt:</a:t>
            </a:r>
          </a:p>
          <a:p>
            <a:pPr algn="ctr"/>
            <a:r>
              <a:rPr lang="hu-HU" dirty="0"/>
              <a:t> “Semmi aggodalom, fél tizenkettő van, mindenki alszik. Jöjjön, elkísérem.”</a:t>
            </a:r>
          </a:p>
          <a:p>
            <a:pPr algn="ctr"/>
            <a:r>
              <a:rPr lang="hu-HU" dirty="0"/>
              <a:t>Azt hiszem, ez a gyermek az őrangyalom volt, aki láthatóvá válhatott számomra, hogy megmutassa nekem a</a:t>
            </a:r>
          </a:p>
          <a:p>
            <a:pPr algn="ctr"/>
            <a:r>
              <a:rPr lang="hu-HU" dirty="0"/>
              <a:t>Szűzanyát. Gyorsan felöltöztem, és követtem a gyermeket. Elcsodálkoztam, hogy mindenütt, amerre elhaladtunk,</a:t>
            </a:r>
          </a:p>
          <a:p>
            <a:pPr algn="ctr"/>
            <a:r>
              <a:rPr lang="hu-HU" dirty="0"/>
              <a:t>égtek a fények. Még nagyobb volt a csodálatom, amikor a kápolnához értünk, és az ajtó magától kinyílt.</a:t>
            </a:r>
          </a:p>
          <a:p>
            <a:pPr algn="ctr"/>
            <a:r>
              <a:rPr lang="hu-HU" dirty="0"/>
              <a:t> A leginkább mégis azon lepődtem meg, hogy a kápolnában minden gyertyát és lámpát meggyújtottak.</a:t>
            </a:r>
          </a:p>
          <a:p>
            <a:pPr algn="ctr"/>
            <a:r>
              <a:rPr lang="hu-HU" dirty="0"/>
              <a:t>Ez Karácsonyra emlékeztetett. A Boldogságos Szűzanyát azonban nem láttam. A gyermek</a:t>
            </a:r>
          </a:p>
          <a:p>
            <a:pPr algn="ctr"/>
            <a:r>
              <a:rPr lang="hu-HU" dirty="0"/>
              <a:t>az oltárhoz vezetett. Ott letérdeltem a pap karosszéke mellé és vártam. Éjfél tájban olyasmit hallottam, mint a</a:t>
            </a:r>
          </a:p>
          <a:p>
            <a:pPr algn="ctr"/>
            <a:r>
              <a:rPr lang="hu-HU" dirty="0"/>
              <a:t>selyemruha suhogása. Kicsi vezetőm abban a pillanatban felhívta figyelmemet: “Íme, a Boldogságos Szűzanya!”</a:t>
            </a:r>
          </a:p>
          <a:p>
            <a:pPr algn="ctr"/>
            <a:r>
              <a:rPr lang="hu-HU" dirty="0"/>
              <a:t>A Szűzanya a karosszékbe ült, én mégis vonakodtam elhinni, hogy valóban Szűz Mária az</a:t>
            </a:r>
          </a:p>
        </p:txBody>
      </p:sp>
    </p:spTree>
    <p:extLst>
      <p:ext uri="{BB962C8B-B14F-4D97-AF65-F5344CB8AC3E}">
        <p14:creationId xmlns:p14="http://schemas.microsoft.com/office/powerpoint/2010/main" val="131833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7585" y="1305342"/>
            <a:ext cx="108993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/>
              <a:t> Ekkor megismételte a kísérőm, de már nem mint egy kisgyermek, hanem mint egy férfi, hangosan és nyomatékosan: “Íme, a Szűzanya!” A Szűzanyára pillantottam és </a:t>
            </a:r>
            <a:r>
              <a:rPr lang="hu-HU" sz="2400" dirty="0" err="1"/>
              <a:t>és</a:t>
            </a:r>
            <a:r>
              <a:rPr lang="hu-HU" sz="2400" dirty="0"/>
              <a:t> egy nagy lépéssel már mellette is voltam.</a:t>
            </a:r>
          </a:p>
          <a:p>
            <a:pPr algn="ctr"/>
            <a:r>
              <a:rPr lang="hu-HU" sz="2400" dirty="0"/>
              <a:t>Térdre hulltam a Szűzanya előtt, és összekulcsolt kezemet egészen bizalmasan az ölébe tettem. Ezek voltak</a:t>
            </a:r>
          </a:p>
          <a:p>
            <a:pPr algn="ctr"/>
            <a:r>
              <a:rPr lang="hu-HU" sz="2400" dirty="0"/>
              <a:t>életem legszebb percei. Nem tudnám leírni, mit éltem át akkor.“</a:t>
            </a:r>
          </a:p>
          <a:p>
            <a:pPr algn="ctr"/>
            <a:r>
              <a:rPr lang="hu-HU" sz="2400" dirty="0"/>
              <a:t>Szűz Mária egy küldetésről beszélt Katalinnak, amelyet majd később kell imádságban felismernie.</a:t>
            </a:r>
          </a:p>
          <a:p>
            <a:pPr algn="ctr"/>
            <a:r>
              <a:rPr lang="hu-HU" sz="2400" dirty="0"/>
              <a:t> Sok fájdalmas helyzetet mutatott meg Katalinnak – háborúkat, éhezést, betegségeket, amelyek az egész világra</a:t>
            </a:r>
          </a:p>
          <a:p>
            <a:pPr algn="ctr"/>
            <a:r>
              <a:rPr lang="hu-HU" sz="2400" dirty="0"/>
              <a:t>várnak. Megígérte azonban, hogy megóvja a világot, ha bízunk Istenben,</a:t>
            </a:r>
          </a:p>
          <a:p>
            <a:pPr algn="ctr"/>
            <a:r>
              <a:rPr lang="hu-HU" sz="2400" dirty="0"/>
              <a:t>sokat imádkozunk és jók leszünk egymáshoz</a:t>
            </a:r>
          </a:p>
        </p:txBody>
      </p:sp>
    </p:spTree>
    <p:extLst>
      <p:ext uri="{BB962C8B-B14F-4D97-AF65-F5344CB8AC3E}">
        <p14:creationId xmlns:p14="http://schemas.microsoft.com/office/powerpoint/2010/main" val="308342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42898" y="769727"/>
            <a:ext cx="1106260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1900" dirty="0"/>
              <a:t>Katalin néhány hónappal később imádság közben ismét látta a Szűzanyát. Mária kitárt kézzel állt a földgolyón.</a:t>
            </a:r>
          </a:p>
          <a:p>
            <a:pPr algn="ctr"/>
            <a:r>
              <a:rPr lang="hu-HU" sz="1900" dirty="0"/>
              <a:t>Lába alatt egy kígyó volt. Ujjain drágaköves gyűrűket viselt, amelyekből ragyogó sugarak törtek elő.</a:t>
            </a:r>
          </a:p>
          <a:p>
            <a:pPr algn="ctr"/>
            <a:r>
              <a:rPr lang="hu-HU" sz="1900" dirty="0"/>
              <a:t>Katalin hallotta, amint egy hang ezt mondta: „A sugarak azok a kegyelmek, amelyeket Mária kiesd az</a:t>
            </a:r>
          </a:p>
          <a:p>
            <a:pPr algn="ctr"/>
            <a:r>
              <a:rPr lang="hu-HU" sz="1900" dirty="0"/>
              <a:t>embereknek.“ Néhány drágakő mégsem ragyogott. Katalin megkérdezte: “Miért nem ragyog ez a néhány?”</a:t>
            </a:r>
          </a:p>
          <a:p>
            <a:pPr algn="ctr"/>
            <a:r>
              <a:rPr lang="hu-HU" sz="1900" dirty="0"/>
              <a:t> A Szűzanya így válaszolt neki: “Ezek azok a kegyelmek, amelyeket elfelejtetek kérni tőlem.” A Szűzanya feje</a:t>
            </a:r>
          </a:p>
          <a:p>
            <a:pPr algn="ctr"/>
            <a:r>
              <a:rPr lang="hu-HU" sz="1900" dirty="0"/>
              <a:t>felett arany betűkkel írt imádságot látott: “Ó, bűn nélkül fogantatott Szűz Mária, könyörögj érettünk, kik hozzád</a:t>
            </a:r>
          </a:p>
          <a:p>
            <a:pPr algn="ctr"/>
            <a:r>
              <a:rPr lang="hu-HU" sz="1900" dirty="0"/>
              <a:t>menekszünk!” Majd megfordult a kép. A hátlapján tizenkét csillag volt és egy “M” betű elválaszthatatlanul</a:t>
            </a:r>
          </a:p>
          <a:p>
            <a:pPr algn="ctr"/>
            <a:r>
              <a:rPr lang="hu-HU" sz="1900" dirty="0"/>
              <a:t>összefonódva a kereszttel. Alatta két megsebzett szív, amelyekből lángnyelvek törtek elő.</a:t>
            </a:r>
          </a:p>
          <a:p>
            <a:pPr algn="ctr"/>
            <a:r>
              <a:rPr lang="hu-HU" sz="1900" dirty="0"/>
              <a:t> Az egyik szívet töviskoszorú sebezte körbe, a másikat lándzsa döfte át. Ezek Jézus és Mária szívei voltak,</a:t>
            </a:r>
          </a:p>
          <a:p>
            <a:pPr algn="ctr"/>
            <a:r>
              <a:rPr lang="hu-HU" sz="1900" dirty="0"/>
              <a:t>amelyek egyesültek az emberek iránti egyforma szeretetben. Majd ezeket a szavakat hallotta Katalin:</a:t>
            </a:r>
          </a:p>
          <a:p>
            <a:pPr algn="ctr"/>
            <a:r>
              <a:rPr lang="hu-HU" sz="1900" dirty="0"/>
              <a:t>“E kép alapján </a:t>
            </a:r>
            <a:r>
              <a:rPr lang="hu-HU" sz="1900" dirty="0" err="1"/>
              <a:t>veress</a:t>
            </a:r>
            <a:r>
              <a:rPr lang="hu-HU" sz="1900" dirty="0"/>
              <a:t> érmeket! Akik ezt állandóan maguknál hordják, és áhítattal elmondják ezt a rövid</a:t>
            </a:r>
          </a:p>
          <a:p>
            <a:pPr algn="ctr"/>
            <a:r>
              <a:rPr lang="hu-HU" sz="1900" dirty="0"/>
              <a:t>imádságot, egészen különlegesen megtapasztalják a Szűzanya oltalmát, és nagy kegyelmeket kapnak.</a:t>
            </a:r>
          </a:p>
          <a:p>
            <a:pPr algn="ctr"/>
            <a:r>
              <a:rPr lang="hu-HU" sz="1900" dirty="0"/>
              <a:t>Túlcsorduló mértékben kapnak kegyelmet azok, akik bizalommal viselik az érmet.”</a:t>
            </a:r>
          </a:p>
        </p:txBody>
      </p:sp>
    </p:spTree>
    <p:extLst>
      <p:ext uri="{BB962C8B-B14F-4D97-AF65-F5344CB8AC3E}">
        <p14:creationId xmlns:p14="http://schemas.microsoft.com/office/powerpoint/2010/main" val="210562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7779" y="146957"/>
            <a:ext cx="1174024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2000" dirty="0" smtClean="0"/>
          </a:p>
          <a:p>
            <a:pPr algn="ctr"/>
            <a:r>
              <a:rPr lang="hu-HU" sz="2000" dirty="0" smtClean="0"/>
              <a:t>1832-ben verték az első 2000 érmét, éppen azokban a hónapokban, amikor Franciaországban egy halálos</a:t>
            </a:r>
          </a:p>
          <a:p>
            <a:pPr algn="ctr"/>
            <a:r>
              <a:rPr lang="hu-HU" sz="2000" dirty="0" smtClean="0"/>
              <a:t>vírus – a kolera – tombolt. Csak Párizsban 20 000 ember halt meg kolerában. Az Irgalmas Nővérek</a:t>
            </a:r>
          </a:p>
          <a:p>
            <a:pPr algn="ctr"/>
            <a:r>
              <a:rPr lang="hu-HU" sz="2000" dirty="0" smtClean="0"/>
              <a:t> kórházaikban minden betegnek adták a Szűzanya érméjét. Számtalan csodás gyógyulás és megtérés történt</a:t>
            </a:r>
          </a:p>
          <a:p>
            <a:pPr algn="ctr"/>
            <a:r>
              <a:rPr lang="hu-HU" sz="2000" dirty="0" smtClean="0"/>
              <a:t>- olyan sok, hogy az érmét „csodatevő/csodás érmének“ nevezték el. Három évvel később egy millió érmét</a:t>
            </a:r>
          </a:p>
          <a:p>
            <a:pPr algn="ctr"/>
            <a:r>
              <a:rPr lang="hu-HU" sz="2000" dirty="0" smtClean="0"/>
              <a:t>osztottak szét. Amikor </a:t>
            </a:r>
            <a:r>
              <a:rPr lang="hu-HU" sz="2000" dirty="0" err="1" smtClean="0"/>
              <a:t>Labouré</a:t>
            </a:r>
            <a:r>
              <a:rPr lang="hu-HU" sz="2000" dirty="0" smtClean="0"/>
              <a:t> Katalin 1876-ban meghalt, addigra már egy millió érmét osztottak szét az</a:t>
            </a:r>
          </a:p>
          <a:p>
            <a:pPr algn="ctr"/>
            <a:r>
              <a:rPr lang="hu-HU" sz="2000" dirty="0" smtClean="0"/>
              <a:t>egész világon. Te is mindig magadnál hordhatod ezt az érmét: nyakláncon, karkötőn, a kulcstartódon vagy az</a:t>
            </a:r>
          </a:p>
          <a:p>
            <a:pPr algn="ctr"/>
            <a:r>
              <a:rPr lang="hu-HU" sz="2000" dirty="0" smtClean="0"/>
              <a:t>iskolatáskádon. Kérd meg a szüleidet, vagy egy papot, szerzetesnővért, vagy a </a:t>
            </a:r>
            <a:r>
              <a:rPr lang="hu-HU" sz="2000" dirty="0" err="1" smtClean="0"/>
              <a:t>hitoktató-dat</a:t>
            </a:r>
            <a:r>
              <a:rPr lang="hu-HU" sz="2000" dirty="0" smtClean="0"/>
              <a:t>, hogy ajándékozzon</a:t>
            </a:r>
          </a:p>
          <a:p>
            <a:pPr algn="ctr"/>
            <a:r>
              <a:rPr lang="hu-HU" sz="2000" dirty="0" smtClean="0"/>
              <a:t>meg a Szűzanya csodás érméjével. Az érem mindig eszedbe juttatja majd, hogy a Szűzanya mindig veled van,</a:t>
            </a:r>
          </a:p>
          <a:p>
            <a:pPr algn="ctr"/>
            <a:r>
              <a:rPr lang="hu-HU" sz="2000" dirty="0" smtClean="0"/>
              <a:t>és mindig oltalmaz téged. Beszélgess vele, mondj el hozzá gyakran egy-egy </a:t>
            </a:r>
            <a:r>
              <a:rPr lang="hu-HU" sz="2000" dirty="0" err="1" smtClean="0"/>
              <a:t>röpimát</a:t>
            </a:r>
            <a:r>
              <a:rPr lang="hu-HU" sz="2000" dirty="0" smtClean="0"/>
              <a:t>, mint például azt, amelyik</a:t>
            </a:r>
          </a:p>
          <a:p>
            <a:pPr algn="ctr"/>
            <a:r>
              <a:rPr lang="hu-HU" sz="2000" dirty="0" smtClean="0"/>
              <a:t>az érmén olvasható, és kérd őt, hogy megóvjon a gonosztól téged, a családodat és a világot, és ajándékozza</a:t>
            </a:r>
          </a:p>
          <a:p>
            <a:pPr algn="ctr"/>
            <a:r>
              <a:rPr lang="hu-HU" sz="2000" dirty="0" smtClean="0"/>
              <a:t>minden embernek a </a:t>
            </a:r>
            <a:r>
              <a:rPr lang="hu-HU" sz="2000" dirty="0" err="1" smtClean="0"/>
              <a:t>a</a:t>
            </a:r>
            <a:r>
              <a:rPr lang="hu-HU" sz="2000" dirty="0" smtClean="0"/>
              <a:t> szeretetet és a békét. Ezért a szeretetben való egységért és a világ békéjéért szeretnénk</a:t>
            </a:r>
          </a:p>
          <a:p>
            <a:pPr algn="ctr"/>
            <a:r>
              <a:rPr lang="hu-HU" sz="2000" dirty="0" smtClean="0"/>
              <a:t>világszerte egy millió gyermekkel imádkozni a rózsafüzért október 18-án vagy 19-én (amikor iskolában vagy).</a:t>
            </a:r>
          </a:p>
          <a:p>
            <a:pPr algn="ctr"/>
            <a:r>
              <a:rPr lang="hu-HU" sz="2000" dirty="0" smtClean="0"/>
              <a:t>Ezáltal az imádság által sok kegyelmet le tudunk esdeni az egész világnak. 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76019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800" dirty="0"/>
              <a:t>Idén is lehet csatlakozni az „Egymillió gyermek imádkozza a rózsafüzért” kezdeményezéshez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hu-HU" sz="1600" b="1" dirty="0" smtClean="0"/>
              <a:t>2019/2020 tanévben mi így imádkoztunk közösen : Iskolások és óvodások  együtt az udvaron .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 smtClean="0"/>
              <a:t>Már előre készültünk a hittan órákon az imára és az óvodásoknak is kedveskedtünk egy kis </a:t>
            </a:r>
            <a:r>
              <a:rPr lang="hu-HU" sz="1600" b="1" dirty="0" err="1" smtClean="0"/>
              <a:t>meglepivel</a:t>
            </a:r>
            <a:endParaRPr lang="hu-HU" sz="1600" b="1" dirty="0" smtClean="0"/>
          </a:p>
          <a:p>
            <a:pPr algn="ctr"/>
            <a:r>
              <a:rPr lang="hu-HU" sz="1600" b="1" dirty="0" smtClean="0">
                <a:sym typeface="Wingdings" panose="05000000000000000000" pitchFamily="2" charset="2"/>
              </a:rPr>
              <a:t>  </a:t>
            </a:r>
            <a:endParaRPr lang="hu-HU" sz="1600" b="1" dirty="0"/>
          </a:p>
        </p:txBody>
      </p:sp>
      <p:pic>
        <p:nvPicPr>
          <p:cNvPr id="5" name="Kép helye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2" r="113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929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9" y="3266399"/>
            <a:ext cx="5437413" cy="33716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369" y="169172"/>
            <a:ext cx="4416982" cy="29262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2857" r="-6664" b="10595"/>
          <a:stretch/>
        </p:blipFill>
        <p:spPr>
          <a:xfrm>
            <a:off x="555067" y="271604"/>
            <a:ext cx="3597684" cy="2721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3" t="14335"/>
          <a:stretch/>
        </p:blipFill>
        <p:spPr>
          <a:xfrm>
            <a:off x="6846927" y="3624877"/>
            <a:ext cx="4721866" cy="30131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6190" r="-5945" b="11666"/>
          <a:stretch/>
        </p:blipFill>
        <p:spPr>
          <a:xfrm>
            <a:off x="3499609" y="271605"/>
            <a:ext cx="2705248" cy="27213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665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670" y="270627"/>
            <a:ext cx="1615848" cy="326934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761" y="3624942"/>
            <a:ext cx="1731339" cy="307793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854" y="3624942"/>
            <a:ext cx="1763486" cy="313508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928" y="221642"/>
            <a:ext cx="1839006" cy="326934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39" y="3758233"/>
            <a:ext cx="4243552" cy="281135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291" y="104257"/>
            <a:ext cx="5289224" cy="3504111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9" y="3661680"/>
            <a:ext cx="1690007" cy="3004457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03" y="221641"/>
            <a:ext cx="2051957" cy="326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7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8417378" y="2677886"/>
            <a:ext cx="1853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dirty="0" smtClean="0">
                <a:solidFill>
                  <a:schemeClr val="tx2"/>
                </a:solidFill>
              </a:rPr>
              <a:t> </a:t>
            </a:r>
            <a:endParaRPr lang="hu-HU" sz="3200" dirty="0">
              <a:solidFill>
                <a:schemeClr val="tx2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65364" y="138109"/>
            <a:ext cx="5208815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b="1" u="sng" dirty="0" smtClean="0">
                <a:solidFill>
                  <a:srgbClr val="C00000"/>
                </a:solidFill>
              </a:rPr>
              <a:t>A   rózsafüzér </a:t>
            </a:r>
          </a:p>
          <a:p>
            <a:pPr algn="ctr"/>
            <a:r>
              <a:rPr lang="hu-HU" sz="2800" b="1" dirty="0" smtClean="0">
                <a:solidFill>
                  <a:srgbClr val="0070C0"/>
                </a:solidFill>
              </a:rPr>
              <a:t>(latinul </a:t>
            </a:r>
            <a:r>
              <a:rPr lang="hu-HU" sz="2800" b="1" u="sng" dirty="0" err="1" smtClean="0">
                <a:solidFill>
                  <a:srgbClr val="0070C0"/>
                </a:solidFill>
              </a:rPr>
              <a:t>rosarium</a:t>
            </a:r>
            <a:r>
              <a:rPr lang="hu-HU" sz="2800" b="1" dirty="0" smtClean="0">
                <a:solidFill>
                  <a:srgbClr val="0070C0"/>
                </a:solidFill>
              </a:rPr>
              <a:t>, </a:t>
            </a:r>
          </a:p>
          <a:p>
            <a:pPr algn="ctr"/>
            <a:r>
              <a:rPr lang="hu-HU" sz="2800" b="1" dirty="0" smtClean="0">
                <a:solidFill>
                  <a:srgbClr val="0070C0"/>
                </a:solidFill>
              </a:rPr>
              <a:t>más szóval </a:t>
            </a:r>
            <a:r>
              <a:rPr lang="hu-HU" sz="2800" b="1" u="sng" dirty="0" smtClean="0">
                <a:solidFill>
                  <a:srgbClr val="0070C0"/>
                </a:solidFill>
              </a:rPr>
              <a:t>szentolvasó</a:t>
            </a:r>
            <a:r>
              <a:rPr lang="hu-HU" sz="2800" b="1" dirty="0" smtClean="0">
                <a:solidFill>
                  <a:srgbClr val="0070C0"/>
                </a:solidFill>
              </a:rPr>
              <a:t>) </a:t>
            </a:r>
            <a:br>
              <a:rPr lang="hu-HU" sz="2800" b="1" dirty="0" smtClean="0">
                <a:solidFill>
                  <a:srgbClr val="0070C0"/>
                </a:solidFill>
              </a:rPr>
            </a:br>
            <a:r>
              <a:rPr lang="hu-HU" sz="2800" b="1" dirty="0" smtClean="0">
                <a:solidFill>
                  <a:srgbClr val="0070C0"/>
                </a:solidFill>
              </a:rPr>
              <a:t>a katolikus egyházban az imádság egyik közkedvelt formája, illetve az ehhez használt eszköz. </a:t>
            </a:r>
          </a:p>
          <a:p>
            <a:pPr algn="ctr"/>
            <a:r>
              <a:rPr lang="hu-HU" sz="2800" b="1" dirty="0" smtClean="0">
                <a:solidFill>
                  <a:srgbClr val="0070C0"/>
                </a:solidFill>
              </a:rPr>
              <a:t/>
            </a:r>
            <a:br>
              <a:rPr lang="hu-HU" sz="2800" b="1" dirty="0" smtClean="0">
                <a:solidFill>
                  <a:srgbClr val="0070C0"/>
                </a:solidFill>
              </a:rPr>
            </a:br>
            <a:r>
              <a:rPr lang="hu-HU" sz="2800" b="1" u="sng" dirty="0" smtClean="0">
                <a:solidFill>
                  <a:srgbClr val="0070C0"/>
                </a:solidFill>
              </a:rPr>
              <a:t>Formáját tekintve lényege, </a:t>
            </a:r>
          </a:p>
          <a:p>
            <a:pPr algn="ctr"/>
            <a:r>
              <a:rPr lang="hu-HU" sz="2800" b="1" u="sng" dirty="0" smtClean="0">
                <a:solidFill>
                  <a:srgbClr val="0070C0"/>
                </a:solidFill>
              </a:rPr>
              <a:t>hogy bizonyos imákat meghatározott számban </a:t>
            </a:r>
          </a:p>
          <a:p>
            <a:pPr algn="ctr"/>
            <a:r>
              <a:rPr lang="hu-HU" sz="2800" b="1" u="sng" dirty="0" smtClean="0">
                <a:solidFill>
                  <a:srgbClr val="0070C0"/>
                </a:solidFill>
              </a:rPr>
              <a:t>és </a:t>
            </a:r>
          </a:p>
          <a:p>
            <a:pPr algn="ctr"/>
            <a:r>
              <a:rPr lang="hu-HU" sz="2800" b="1" u="sng" dirty="0" smtClean="0">
                <a:solidFill>
                  <a:srgbClr val="0070C0"/>
                </a:solidFill>
              </a:rPr>
              <a:t>Sorrendben</a:t>
            </a:r>
          </a:p>
          <a:p>
            <a:pPr algn="ctr"/>
            <a:r>
              <a:rPr lang="hu-HU" sz="2800" b="1" u="sng" dirty="0" smtClean="0">
                <a:solidFill>
                  <a:srgbClr val="0070C0"/>
                </a:solidFill>
              </a:rPr>
              <a:t> kell mondani.</a:t>
            </a:r>
            <a:r>
              <a:rPr lang="hu-HU" sz="2800" b="1" u="sng" dirty="0">
                <a:solidFill>
                  <a:srgbClr val="0070C0"/>
                </a:solidFill>
              </a:rPr>
              <a:t/>
            </a:r>
            <a:br>
              <a:rPr lang="hu-HU" sz="2800" b="1" u="sng" dirty="0">
                <a:solidFill>
                  <a:srgbClr val="0070C0"/>
                </a:solidFill>
              </a:rPr>
            </a:br>
            <a:r>
              <a:rPr lang="hu-HU" sz="2800" b="1" u="sng" dirty="0">
                <a:solidFill>
                  <a:srgbClr val="0070C0"/>
                </a:solidFill>
              </a:rPr>
              <a:t/>
            </a:r>
            <a:br>
              <a:rPr lang="hu-HU" sz="2800" b="1" u="sng" dirty="0">
                <a:solidFill>
                  <a:srgbClr val="0070C0"/>
                </a:solidFill>
              </a:rPr>
            </a:br>
            <a:endParaRPr lang="hu-HU" sz="2800" b="1" u="sng" dirty="0">
              <a:solidFill>
                <a:srgbClr val="0070C0"/>
              </a:solidFill>
            </a:endParaRPr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42" y="261841"/>
            <a:ext cx="5421085" cy="62130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099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065" y="297602"/>
            <a:ext cx="9103178" cy="645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2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26" y="204107"/>
            <a:ext cx="8054763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1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69421"/>
            <a:ext cx="11074400" cy="6384471"/>
          </a:xfrm>
        </p:spPr>
        <p:txBody>
          <a:bodyPr>
            <a:normAutofit/>
          </a:bodyPr>
          <a:lstStyle/>
          <a:p>
            <a:pPr algn="ctr"/>
            <a:r>
              <a:rPr lang="hu-HU" sz="1600" dirty="0"/>
              <a:t/>
            </a:r>
            <a:br>
              <a:rPr lang="hu-HU" sz="1600" dirty="0"/>
            </a:br>
            <a:r>
              <a:rPr lang="hu-HU" sz="2200" b="1" dirty="0">
                <a:solidFill>
                  <a:srgbClr val="0070C0"/>
                </a:solidFill>
              </a:rPr>
              <a:t/>
            </a:r>
            <a:br>
              <a:rPr lang="hu-HU" sz="2200" b="1" dirty="0">
                <a:solidFill>
                  <a:srgbClr val="0070C0"/>
                </a:solidFill>
              </a:rPr>
            </a:br>
            <a:endParaRPr lang="hu-HU" sz="5300" b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783" y="334735"/>
            <a:ext cx="7202968" cy="6433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5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139293" y="838200"/>
            <a:ext cx="748665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000" b="1" dirty="0"/>
              <a:t>A rózsafüzér egy többnyire zsinórra fűzött fagolyókból vagy gyöngyökből álló, a két végén összekapcsolt lánc, </a:t>
            </a:r>
            <a:br>
              <a:rPr lang="hu-HU" sz="2000" b="1" dirty="0"/>
            </a:br>
            <a:r>
              <a:rPr lang="hu-HU" sz="2000" b="1" dirty="0"/>
              <a:t>amelyen a szemek a következő megosztásban találhatók: </a:t>
            </a:r>
            <a:br>
              <a:rPr lang="hu-HU" sz="2000" b="1" dirty="0"/>
            </a:br>
            <a:endParaRPr lang="hu-HU" sz="2000" b="1" dirty="0" smtClean="0"/>
          </a:p>
          <a:p>
            <a:pPr algn="ctr"/>
            <a:r>
              <a:rPr lang="hu-HU" sz="2000" b="1" dirty="0" smtClean="0"/>
              <a:t>egymás </a:t>
            </a:r>
            <a:r>
              <a:rPr lang="hu-HU" sz="2000" b="1" dirty="0"/>
              <a:t>mellett szorosan 10 kis szem, majd egy távolabb lévő vagy nagy szem.</a:t>
            </a:r>
            <a:br>
              <a:rPr lang="hu-HU" sz="2000" b="1" dirty="0"/>
            </a:br>
            <a:r>
              <a:rPr lang="hu-HU" sz="2000" b="1" dirty="0"/>
              <a:t> Ezt úgy hívják, hogy egy tized.</a:t>
            </a:r>
            <a:br>
              <a:rPr lang="hu-HU" sz="2000" b="1" dirty="0"/>
            </a:br>
            <a:r>
              <a:rPr lang="hu-HU" sz="2000" b="1" dirty="0"/>
              <a:t/>
            </a:r>
            <a:br>
              <a:rPr lang="hu-HU" sz="2000" b="1" dirty="0"/>
            </a:br>
            <a:r>
              <a:rPr lang="hu-HU" sz="2000" b="1" dirty="0"/>
              <a:t> A teljes rózsafüzér 5 ilyen tizedből áll. </a:t>
            </a:r>
            <a:br>
              <a:rPr lang="hu-HU" sz="2000" b="1" dirty="0"/>
            </a:br>
            <a:r>
              <a:rPr lang="hu-HU" sz="2000" b="1" dirty="0"/>
              <a:t/>
            </a:r>
            <a:br>
              <a:rPr lang="hu-HU" sz="2000" b="1" dirty="0"/>
            </a:br>
            <a:r>
              <a:rPr lang="hu-HU" sz="2000" b="1" dirty="0"/>
              <a:t>Az összekapcsolt lánchoz egy kis bevezető szakasz kapcsolódik. </a:t>
            </a:r>
            <a:br>
              <a:rPr lang="hu-HU" sz="2000" b="1" dirty="0"/>
            </a:br>
            <a:r>
              <a:rPr lang="hu-HU" sz="2000" b="1" dirty="0"/>
              <a:t/>
            </a:r>
            <a:br>
              <a:rPr lang="hu-HU" sz="2000" b="1" dirty="0"/>
            </a:br>
            <a:r>
              <a:rPr lang="hu-HU" sz="2000" b="1" dirty="0"/>
              <a:t>E bevezető szakasz első eleme a kereszt, ezt egy nagy szem követi, majd 3 kicsi, végül megint egy nagy szem.</a:t>
            </a:r>
            <a:br>
              <a:rPr lang="hu-HU" sz="2000" b="1" dirty="0"/>
            </a:br>
            <a:r>
              <a:rPr lang="hu-HU" sz="2000" b="1" dirty="0"/>
              <a:t/>
            </a:r>
            <a:br>
              <a:rPr lang="hu-HU" sz="2000" b="1" dirty="0"/>
            </a:br>
            <a:r>
              <a:rPr lang="hu-HU" sz="2000" b="1" dirty="0"/>
              <a:t>Léteznek mindössze 10+1 szemből álló láncok, ill. 10 kicsi és egy nagy „szemet” (néha keresztet) tartalmazó, ún. rózsafüzér-gyűrűk is.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2" y="838200"/>
            <a:ext cx="3604571" cy="539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2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89957" y="130393"/>
            <a:ext cx="507001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dirty="0"/>
              <a:t>A rózsafüzér gerincét az 5×10 Üdvözlégy imádkozása alkotja, </a:t>
            </a:r>
            <a:endParaRPr lang="hu-HU" sz="3200" dirty="0" smtClean="0"/>
          </a:p>
          <a:p>
            <a:pPr algn="ctr"/>
            <a:endParaRPr lang="hu-HU" sz="3200" dirty="0" smtClean="0"/>
          </a:p>
          <a:p>
            <a:pPr algn="ctr"/>
            <a:r>
              <a:rPr lang="hu-HU" sz="3200" dirty="0" smtClean="0"/>
              <a:t>oly </a:t>
            </a:r>
            <a:r>
              <a:rPr lang="hu-HU" sz="3200" dirty="0"/>
              <a:t>módon, hogy a szövegben Jézus neve után beillesztjük az egyik titkot. </a:t>
            </a:r>
          </a:p>
          <a:p>
            <a:pPr algn="ctr"/>
            <a:endParaRPr lang="hu-HU" sz="2800" dirty="0" smtClean="0"/>
          </a:p>
          <a:p>
            <a:pPr algn="ctr"/>
            <a:r>
              <a:rPr lang="hu-HU" sz="3200" dirty="0" smtClean="0"/>
              <a:t>A </a:t>
            </a:r>
            <a:r>
              <a:rPr lang="hu-HU" sz="3200" dirty="0"/>
              <a:t>titkok Jézus életére, illetve üdvtörténeti szerepére vonatkozó mondatok</a:t>
            </a:r>
            <a:r>
              <a:rPr lang="hu-HU" sz="3200" dirty="0" smtClean="0"/>
              <a:t>.</a:t>
            </a:r>
          </a:p>
          <a:p>
            <a:pPr algn="ctr"/>
            <a:endParaRPr lang="hu-HU" sz="3200" dirty="0" smtClean="0"/>
          </a:p>
          <a:p>
            <a:pPr algn="ctr"/>
            <a:r>
              <a:rPr lang="hu-HU" sz="3200" dirty="0" smtClean="0"/>
              <a:t> </a:t>
            </a:r>
            <a:endParaRPr lang="hu-HU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595" y="384314"/>
            <a:ext cx="3838575" cy="58129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Jobbra nyíl 5"/>
          <p:cNvSpPr/>
          <p:nvPr/>
        </p:nvSpPr>
        <p:spPr>
          <a:xfrm rot="20911396">
            <a:off x="5735498" y="3207595"/>
            <a:ext cx="3485108" cy="508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497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18407" y="-4096137"/>
            <a:ext cx="114953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1400" dirty="0" smtClean="0"/>
          </a:p>
          <a:p>
            <a:endParaRPr lang="hu-HU" sz="1400" dirty="0"/>
          </a:p>
          <a:p>
            <a:endParaRPr lang="hu-HU" sz="1400" dirty="0" smtClean="0"/>
          </a:p>
          <a:p>
            <a:endParaRPr lang="hu-HU" sz="1400" dirty="0"/>
          </a:p>
        </p:txBody>
      </p:sp>
      <p:sp>
        <p:nvSpPr>
          <p:cNvPr id="3" name="Téglalap 2"/>
          <p:cNvSpPr/>
          <p:nvPr/>
        </p:nvSpPr>
        <p:spPr>
          <a:xfrm>
            <a:off x="3543299" y="154474"/>
            <a:ext cx="827041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Az </a:t>
            </a:r>
            <a:r>
              <a:rPr lang="hu-HU" b="1" dirty="0">
                <a:solidFill>
                  <a:schemeClr val="accent1"/>
                </a:solidFill>
                <a:latin typeface="Algerian" panose="04020705040A02060702" pitchFamily="82" charset="0"/>
              </a:rPr>
              <a:t>imádkozás </a:t>
            </a:r>
            <a:r>
              <a:rPr lang="hu-HU" b="1" dirty="0" smtClean="0">
                <a:solidFill>
                  <a:schemeClr val="accent1"/>
                </a:solidFill>
                <a:latin typeface="Algerian" panose="04020705040A02060702" pitchFamily="82" charset="0"/>
              </a:rPr>
              <a:t>módja:</a:t>
            </a:r>
            <a:endParaRPr lang="hu-HU" b="1" dirty="0">
              <a:solidFill>
                <a:schemeClr val="accent1"/>
              </a:solidFill>
              <a:latin typeface="Algerian" panose="04020705040A02060702" pitchFamily="82" charset="0"/>
            </a:endParaRPr>
          </a:p>
          <a:p>
            <a:endParaRPr lang="hu-HU" b="1" dirty="0">
              <a:solidFill>
                <a:schemeClr val="accent1"/>
              </a:solidFill>
              <a:latin typeface="Algerian" panose="04020705040A02060702" pitchFamily="82" charset="0"/>
            </a:endParaRPr>
          </a:p>
          <a:p>
            <a:pPr algn="ctr"/>
            <a:r>
              <a:rPr lang="hu-HU" sz="1600" b="1" dirty="0"/>
              <a:t>Barna kereszt: Apostoli hitvallás</a:t>
            </a:r>
          </a:p>
          <a:p>
            <a:pPr algn="ctr"/>
            <a:r>
              <a:rPr lang="hu-HU" sz="1600" b="1" dirty="0"/>
              <a:t>Piros/bordó szemek: Miatyánk</a:t>
            </a:r>
          </a:p>
          <a:p>
            <a:pPr algn="ctr"/>
            <a:r>
              <a:rPr lang="hu-HU" sz="1600" b="1" dirty="0"/>
              <a:t>Világoskék szemek: Üdvözlégy</a:t>
            </a:r>
          </a:p>
          <a:p>
            <a:pPr algn="ctr"/>
            <a:r>
              <a:rPr lang="hu-HU" sz="1600" b="1" dirty="0"/>
              <a:t>Sötétkék szemek: Üdvözlégy+Dicsőség+Fatimai fohász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A Keresztre: Hiszek egy Istenben…</a:t>
            </a:r>
          </a:p>
          <a:p>
            <a:pPr algn="ctr"/>
            <a:r>
              <a:rPr lang="hu-HU" sz="1600" b="1" dirty="0"/>
              <a:t>A különálló szemre: Mi Atyánk….</a:t>
            </a:r>
          </a:p>
          <a:p>
            <a:pPr algn="ctr"/>
            <a:r>
              <a:rPr lang="hu-HU" sz="1600" b="1" dirty="0"/>
              <a:t>A 3 következő szemre: </a:t>
            </a:r>
            <a:endParaRPr lang="hu-HU" sz="1600" b="1" dirty="0" smtClean="0"/>
          </a:p>
          <a:p>
            <a:pPr algn="ctr"/>
            <a:r>
              <a:rPr lang="hu-HU" sz="1600" b="1" dirty="0" smtClean="0"/>
              <a:t>Üdvözlégy</a:t>
            </a:r>
            <a:r>
              <a:rPr lang="hu-HU" sz="1600" b="1" dirty="0"/>
              <a:t>, Mária… Közben a „gyümölcse, Jézus” után mondjuk a bevezető, titkot.</a:t>
            </a:r>
          </a:p>
          <a:p>
            <a:pPr algn="ctr"/>
            <a:r>
              <a:rPr lang="hu-HU" sz="1600" b="1" dirty="0"/>
              <a:t>A különálló szemre: Mi Atyánk…</a:t>
            </a:r>
          </a:p>
          <a:p>
            <a:pPr algn="ctr"/>
            <a:r>
              <a:rPr lang="hu-HU" sz="1600" b="1" dirty="0"/>
              <a:t>A 10 következő szemre: Üdvözlégy, Mária… (tízszer) Közben a „gyümölcse, Jézus” után mondjuk a megfelelő, titkot</a:t>
            </a:r>
            <a:r>
              <a:rPr lang="hu-HU" sz="1600" b="1" dirty="0" smtClean="0"/>
              <a:t>.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Minden tized után imádkozzuk</a:t>
            </a:r>
            <a:r>
              <a:rPr lang="hu-HU" sz="1600" b="1" dirty="0" smtClean="0"/>
              <a:t>:</a:t>
            </a:r>
            <a:endParaRPr lang="hu-HU" sz="1600" b="1" dirty="0"/>
          </a:p>
          <a:p>
            <a:pPr algn="ctr"/>
            <a:r>
              <a:rPr lang="hu-HU" sz="1600" b="1" dirty="0"/>
              <a:t>Dicsőség az Atyának, a Fiúnak és a Szentléleknek. Miképpen kezdetben, most és mindörökké. Ámen.</a:t>
            </a:r>
          </a:p>
          <a:p>
            <a:pPr algn="ctr"/>
            <a:r>
              <a:rPr lang="hu-HU" sz="1600" b="1" dirty="0"/>
              <a:t>Ó, Jézusom, bocsásd meg bűneinket, ments meg minket a pokol tüzétől, s vidd a mennybe a lelkeket, különösen azokat, akik legjobban rászorulnak irgalmadra.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Az ötödik tizedet záró Dicsőség... után ismét keresztvetés következik</a:t>
            </a:r>
            <a:r>
              <a:rPr lang="hu-HU" sz="1600" b="1" dirty="0" smtClean="0"/>
              <a:t>.</a:t>
            </a:r>
          </a:p>
          <a:p>
            <a:pPr algn="ctr"/>
            <a:endParaRPr lang="hu-HU" sz="1600" b="1" dirty="0"/>
          </a:p>
          <a:p>
            <a:pPr algn="ctr"/>
            <a:r>
              <a:rPr lang="hu-HU" sz="1600" b="1" dirty="0"/>
              <a:t>A rózsafüzérnek eredetileg (és hivatalosan) nem szerves része az ún. </a:t>
            </a:r>
            <a:r>
              <a:rPr lang="hu-HU" sz="1600" b="1" dirty="0" err="1"/>
              <a:t>fatimai</a:t>
            </a:r>
            <a:r>
              <a:rPr lang="hu-HU" sz="1600" b="1" dirty="0"/>
              <a:t> fohász, azonban a gyakorlatban csaknem mindig imádkozzák, mégpedig minden egyes Dicsőség... után</a:t>
            </a:r>
            <a:r>
              <a:rPr lang="hu-HU" sz="1600" b="1" dirty="0" smtClean="0"/>
              <a:t>.</a:t>
            </a:r>
          </a:p>
          <a:p>
            <a:endParaRPr lang="hu-HU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07" y="269420"/>
            <a:ext cx="3151414" cy="61230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257" y="269420"/>
            <a:ext cx="1265461" cy="22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2707" y="195942"/>
            <a:ext cx="11426712" cy="3143249"/>
          </a:xfrm>
        </p:spPr>
        <p:txBody>
          <a:bodyPr>
            <a:noAutofit/>
          </a:bodyPr>
          <a:lstStyle/>
          <a:p>
            <a:pPr algn="ctr"/>
            <a:r>
              <a:rPr lang="hu-HU" sz="3600" dirty="0"/>
              <a:t>A rózsafüzér titkai hosszú ideig három sorozatot alkottak: </a:t>
            </a:r>
            <a:r>
              <a:rPr lang="hu-HU" sz="3600" u="sng" dirty="0"/>
              <a:t>örvendetes, fájdalmas és dicsőséges </a:t>
            </a:r>
            <a:r>
              <a:rPr lang="hu-HU" sz="3600" dirty="0"/>
              <a:t>titkokkal.</a:t>
            </a:r>
            <a:br>
              <a:rPr lang="hu-HU" sz="3600" dirty="0"/>
            </a:br>
            <a:r>
              <a:rPr lang="hu-HU" sz="3600" dirty="0"/>
              <a:t> Ezt II. János Pál pápa egészítette ki a Szent </a:t>
            </a:r>
            <a:r>
              <a:rPr lang="hu-HU" sz="3600" dirty="0" err="1"/>
              <a:t>Ġorġ</a:t>
            </a:r>
            <a:r>
              <a:rPr lang="hu-HU" sz="3600" dirty="0"/>
              <a:t> </a:t>
            </a:r>
            <a:r>
              <a:rPr lang="hu-HU" sz="3600" dirty="0" err="1"/>
              <a:t>Preca</a:t>
            </a:r>
            <a:r>
              <a:rPr lang="hu-HU" sz="3600" dirty="0"/>
              <a:t> atya által írt </a:t>
            </a:r>
            <a:r>
              <a:rPr lang="hu-HU" sz="3600" u="sng" dirty="0"/>
              <a:t>világosság </a:t>
            </a:r>
            <a:r>
              <a:rPr lang="hu-HU" sz="3600" dirty="0"/>
              <a:t>titkaival.</a:t>
            </a:r>
            <a:br>
              <a:rPr lang="hu-HU" sz="3600" dirty="0"/>
            </a:br>
            <a:endParaRPr lang="hu-HU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470" y="3053442"/>
            <a:ext cx="8956221" cy="38045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09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2" t="-1571" r="5654" b="1963"/>
          <a:stretch/>
        </p:blipFill>
        <p:spPr>
          <a:xfrm>
            <a:off x="1330778" y="177542"/>
            <a:ext cx="8899071" cy="6468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611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02879" y="987878"/>
            <a:ext cx="5159828" cy="50373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 rózsafüzér </a:t>
            </a:r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titkai</a:t>
            </a:r>
            <a:b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 titkok </a:t>
            </a:r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napok </a:t>
            </a: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szerinti sorrendje </a:t>
            </a:r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9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a </a:t>
            </a:r>
            <a:r>
              <a:rPr lang="hu-HU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ROSARIUM VIRGINIS MARIAE apostoli levél </a:t>
            </a:r>
            <a:r>
              <a:rPr lang="hu-HU" sz="9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alapján</a:t>
            </a: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Hétfő: örvendetes titkok</a:t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Kedd: fájdalmas titkok</a:t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Szerda: dicsőséges titkok</a:t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Csütörtök: világosság titkai</a:t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Péntek: fájdalmas titkok</a:t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Szombat: örvendetes titkok</a:t>
            </a:r>
            <a:b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hu-HU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Vasárnap: dicsőséges </a:t>
            </a:r>
            <a: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titkok</a:t>
            </a:r>
            <a:br>
              <a:rPr lang="hu-HU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hu-HU" sz="4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1" r="32769"/>
          <a:stretch/>
        </p:blipFill>
        <p:spPr>
          <a:xfrm>
            <a:off x="0" y="0"/>
            <a:ext cx="6800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82" y="277584"/>
            <a:ext cx="3778898" cy="62456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746" y="124503"/>
            <a:ext cx="3778250" cy="65518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19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320" y="269420"/>
            <a:ext cx="3581751" cy="65030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596" y="269420"/>
            <a:ext cx="3556917" cy="64579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497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3586843" cy="651183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Néhány ötlet:</a:t>
            </a:r>
            <a:br>
              <a:rPr lang="hu-HU" dirty="0" smtClean="0"/>
            </a:b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66" y="2257321"/>
            <a:ext cx="2080034" cy="27733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700" y="3763737"/>
            <a:ext cx="3731079" cy="27983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931" y="368943"/>
            <a:ext cx="4834619" cy="3023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734" y="264305"/>
            <a:ext cx="3125107" cy="26245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083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helye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518"/>
          <a:stretch>
            <a:fillRect/>
          </a:stretch>
        </p:blipFill>
        <p:spPr/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6" y="45744"/>
            <a:ext cx="4400549" cy="61182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507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95992" y="457199"/>
            <a:ext cx="9555371" cy="1926771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Egy kis játék:</a:t>
            </a:r>
            <a:br>
              <a:rPr lang="hu-HU" dirty="0" smtClean="0"/>
            </a:br>
            <a:r>
              <a:rPr lang="hu-HU" dirty="0" smtClean="0"/>
              <a:t>		Mi mindent tudsz már Máriáról?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727528" y="2281478"/>
            <a:ext cx="10472928" cy="4298936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dirty="0">
                <a:hlinkClick r:id="rId2"/>
              </a:rPr>
              <a:t>https://</a:t>
            </a:r>
            <a:r>
              <a:rPr lang="hu-HU" dirty="0" smtClean="0">
                <a:hlinkClick r:id="rId2"/>
              </a:rPr>
              <a:t>wordwall.net/hu/resource/2021193/hittan/sz%c5%b1z-m%c3%a1ria</a:t>
            </a:r>
            <a:endParaRPr lang="hu-HU" dirty="0" smtClean="0"/>
          </a:p>
          <a:p>
            <a:pPr algn="just"/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wordwall.net/hu/resource/2241836/sz%C5%B1z-m%C3%A1ria</a:t>
            </a:r>
            <a:endParaRPr lang="hu-HU" dirty="0" smtClean="0"/>
          </a:p>
          <a:p>
            <a:pPr algn="just"/>
            <a:r>
              <a:rPr lang="hu-HU" dirty="0">
                <a:hlinkClick r:id="rId4"/>
              </a:rPr>
              <a:t>https://</a:t>
            </a:r>
            <a:r>
              <a:rPr lang="hu-HU" dirty="0" smtClean="0">
                <a:hlinkClick r:id="rId4"/>
              </a:rPr>
              <a:t>wordwall.net/hu/resource/1050042/hittan/m%c3%a1ria</a:t>
            </a:r>
            <a:endParaRPr lang="hu-HU" dirty="0" smtClean="0"/>
          </a:p>
          <a:p>
            <a:pPr algn="just"/>
            <a:r>
              <a:rPr lang="hu-HU" dirty="0">
                <a:hlinkClick r:id="rId5"/>
              </a:rPr>
              <a:t>https://wordwall.net/hu/resource/2504095/hittan/sz%c5%b1z-m%c3%a1ria-%</a:t>
            </a:r>
            <a:r>
              <a:rPr lang="hu-HU" dirty="0" smtClean="0">
                <a:hlinkClick r:id="rId5"/>
              </a:rPr>
              <a:t>c3%a9let%c3%a9nek-fontos-esem%c3%a9nyei</a:t>
            </a:r>
            <a:endParaRPr lang="hu-HU" dirty="0" smtClean="0"/>
          </a:p>
          <a:p>
            <a:pPr algn="just"/>
            <a:r>
              <a:rPr lang="hu-HU" dirty="0">
                <a:hlinkClick r:id="rId6"/>
              </a:rPr>
              <a:t>https://wordwall.net/hu/resource/2447953/katolikus-hittan/sz%c5%b1z-m%c3%a1ria-%</a:t>
            </a:r>
            <a:r>
              <a:rPr lang="hu-HU" dirty="0" smtClean="0">
                <a:hlinkClick r:id="rId6"/>
              </a:rPr>
              <a:t>c3%a9let%c3%a9nek-esem%c3%a9nyei</a:t>
            </a:r>
            <a:endParaRPr lang="hu-HU" dirty="0" smtClean="0"/>
          </a:p>
          <a:p>
            <a:pPr algn="just"/>
            <a:r>
              <a:rPr lang="hu-HU" dirty="0">
                <a:hlinkClick r:id="rId7"/>
              </a:rPr>
              <a:t>https://wordwall.net/hu/resource/2021455/hittan/sz%c5%b1z-m%c3%a1ria-%</a:t>
            </a:r>
            <a:r>
              <a:rPr lang="hu-HU" dirty="0" smtClean="0">
                <a:hlinkClick r:id="rId7"/>
              </a:rPr>
              <a:t>c3%a9lete</a:t>
            </a:r>
            <a:endParaRPr lang="hu-HU" dirty="0" smtClean="0"/>
          </a:p>
          <a:p>
            <a:pPr algn="just"/>
            <a:endParaRPr lang="hu-HU" dirty="0" smtClean="0"/>
          </a:p>
          <a:p>
            <a:pPr algn="just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599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5"/>
          <p:cNvSpPr>
            <a:spLocks noGrp="1"/>
          </p:cNvSpPr>
          <p:nvPr>
            <p:ph idx="1"/>
          </p:nvPr>
        </p:nvSpPr>
        <p:spPr>
          <a:xfrm>
            <a:off x="3543300" y="1158422"/>
            <a:ext cx="8523514" cy="53730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b="1" u="sng" dirty="0"/>
              <a:t>HETI FELADAT</a:t>
            </a:r>
            <a:r>
              <a:rPr lang="hu-HU" b="1" u="sng" dirty="0" smtClean="0"/>
              <a:t>:</a:t>
            </a:r>
          </a:p>
          <a:p>
            <a:pPr marL="0" indent="0" algn="ctr">
              <a:buNone/>
            </a:pPr>
            <a:endParaRPr lang="hu-HU" dirty="0" smtClean="0"/>
          </a:p>
          <a:p>
            <a:pPr marL="0" indent="0" algn="ctr">
              <a:buNone/>
            </a:pPr>
            <a:r>
              <a:rPr lang="nl-N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Istennek </a:t>
            </a:r>
            <a:r>
              <a:rPr lang="nl-N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nagyszerű terve van </a:t>
            </a:r>
            <a:r>
              <a:rPr lang="nl-N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veled!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Kérd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Mária segítségét, hogy Isten terve 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 életedben is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megvalósuljon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Imádkozd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a héten minél többször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Üdvözlégy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Máriát vagy egy tízed rózsafüzért!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Ének:  </a:t>
            </a:r>
          </a:p>
          <a:p>
            <a:pPr marL="0" indent="0" algn="ctr">
              <a:buNone/>
            </a:pP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https://soundcloud.com/tornay-gabor/mondjunk-dicseretet-szep-szuz-marianak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41591">
            <a:off x="1062816" y="586980"/>
            <a:ext cx="2316666" cy="30789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64" y="4384221"/>
            <a:ext cx="3267875" cy="20859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660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577</TotalTime>
  <Words>2216</Words>
  <Application>Microsoft Office PowerPoint</Application>
  <PresentationFormat>Egyéni</PresentationFormat>
  <Paragraphs>204</Paragraphs>
  <Slides>32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3" baseType="lpstr">
      <vt:lpstr>Áramlás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Idén is lehet csatlakozni az „Egymillió gyermek imádkozza a rózsafüzért” kezdeményezéshez</vt:lpstr>
      <vt:lpstr>PowerPoint bemutató</vt:lpstr>
      <vt:lpstr>PowerPoint bemutató</vt:lpstr>
      <vt:lpstr>PowerPoint bemutató</vt:lpstr>
      <vt:lpstr>PowerPoint bemutató</vt:lpstr>
      <vt:lpstr>PowerPoint bemutató</vt:lpstr>
      <vt:lpstr>  </vt:lpstr>
      <vt:lpstr>PowerPoint bemutató</vt:lpstr>
      <vt:lpstr>PowerPoint bemutató</vt:lpstr>
      <vt:lpstr>PowerPoint bemutató</vt:lpstr>
      <vt:lpstr>A rózsafüzér titkai hosszú ideig három sorozatot alkottak: örvendetes, fájdalmas és dicsőséges titkokkal.  Ezt II. János Pál pápa egészítette ki a Szent Ġorġ Preca atya által írt világosság titkaival. </vt:lpstr>
      <vt:lpstr>PowerPoint bemutató</vt:lpstr>
      <vt:lpstr>A rózsafüzér titkai  A titkok napok szerinti sorrendje   a ROSARIUM VIRGINIS MARIAE apostoli levél alapján Hétfő: örvendetes titkok Kedd: fájdalmas titkok Szerda: dicsőséges titkok Csütörtök: világosság titkai Péntek: fájdalmas titkok Szombat: örvendetes titkok Vasárnap: dicsőséges titkok </vt:lpstr>
      <vt:lpstr>PowerPoint bemutató</vt:lpstr>
      <vt:lpstr>PowerPoint bemutató</vt:lpstr>
      <vt:lpstr>Néhány ötlet: </vt:lpstr>
      <vt:lpstr>PowerPoint bemutató</vt:lpstr>
      <vt:lpstr>Egy kis játék:   Mi mindent tudsz már Máriáról?</vt:lpstr>
      <vt:lpstr>PowerPoint bemutató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Csilla</dc:creator>
  <cp:lastModifiedBy>Hitoktatas</cp:lastModifiedBy>
  <cp:revision>50</cp:revision>
  <dcterms:created xsi:type="dcterms:W3CDTF">2020-04-24T05:04:37Z</dcterms:created>
  <dcterms:modified xsi:type="dcterms:W3CDTF">2020-10-12T13:20:56Z</dcterms:modified>
</cp:coreProperties>
</file>