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6" r:id="rId3"/>
    <p:sldId id="273" r:id="rId4"/>
    <p:sldId id="256" r:id="rId5"/>
    <p:sldId id="257" r:id="rId6"/>
    <p:sldId id="261" r:id="rId7"/>
    <p:sldId id="262" r:id="rId8"/>
    <p:sldId id="265" r:id="rId9"/>
    <p:sldId id="263" r:id="rId10"/>
    <p:sldId id="264" r:id="rId11"/>
    <p:sldId id="258" r:id="rId12"/>
    <p:sldId id="259" r:id="rId13"/>
    <p:sldId id="260" r:id="rId14"/>
    <p:sldId id="267" r:id="rId15"/>
    <p:sldId id="272" r:id="rId16"/>
    <p:sldId id="266" r:id="rId17"/>
    <p:sldId id="268" r:id="rId18"/>
    <p:sldId id="269" r:id="rId19"/>
    <p:sldId id="270" r:id="rId20"/>
    <p:sldId id="275" r:id="rId21"/>
    <p:sldId id="274" r:id="rId22"/>
    <p:sldId id="277" r:id="rId2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2021.01.26.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eg"/><Relationship Id="rId7" Type="http://schemas.openxmlformats.org/officeDocument/2006/relationships/image" Target="../media/image38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4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2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hu/resource/2820829/hittan/katolikus-%c3%bcnnepek" TargetMode="External"/><Relationship Id="rId2" Type="http://schemas.openxmlformats.org/officeDocument/2006/relationships/hyperlink" Target="https://wordwall.net/hu/resource/391226/gyertyaszentel%C5%9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6" r="13406"/>
          <a:stretch>
            <a:fillRect/>
          </a:stretch>
        </p:blipFill>
        <p:spPr>
          <a:xfrm>
            <a:off x="755576" y="476672"/>
            <a:ext cx="2747826" cy="2088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4932040" y="548680"/>
            <a:ext cx="3694114" cy="2163020"/>
          </a:xfrm>
        </p:spPr>
        <p:txBody>
          <a:bodyPr/>
          <a:lstStyle/>
          <a:p>
            <a:r>
              <a:rPr lang="hu-HU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Dicsértessék a Jézus Krisztus !</a:t>
            </a:r>
          </a:p>
          <a:p>
            <a:r>
              <a:rPr lang="hu-HU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Mindörökké </a:t>
            </a:r>
          </a:p>
          <a:p>
            <a:r>
              <a:rPr lang="hu-HU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Ámen</a:t>
            </a:r>
          </a:p>
          <a:p>
            <a:endParaRPr lang="hu-HU" dirty="0"/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1043608" y="5085184"/>
            <a:ext cx="6383538" cy="1143000"/>
          </a:xfrm>
        </p:spPr>
        <p:txBody>
          <a:bodyPr/>
          <a:lstStyle/>
          <a:p>
            <a:pPr algn="ctr"/>
            <a:r>
              <a:rPr lang="hu-HU" dirty="0" smtClean="0"/>
              <a:t>Szeretettel köszöntelek benneteket a mai hittan órán!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0749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5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3869116" cy="4248472"/>
          </a:xfrm>
        </p:spPr>
        <p:txBody>
          <a:bodyPr/>
          <a:lstStyle/>
          <a:p>
            <a:pPr algn="l"/>
            <a:r>
              <a:rPr lang="hu-HU" dirty="0" smtClean="0"/>
              <a:t>Melyik  egyházi ünnepünket jelölheti a nyíl?</a:t>
            </a:r>
            <a:br>
              <a:rPr lang="hu-HU" dirty="0" smtClean="0"/>
            </a:b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1"/>
          <a:stretch/>
        </p:blipFill>
        <p:spPr>
          <a:xfrm>
            <a:off x="4788024" y="188640"/>
            <a:ext cx="4132838" cy="6149766"/>
          </a:xfrm>
          <a:prstGeom prst="rect">
            <a:avLst/>
          </a:prstGeom>
        </p:spPr>
      </p:pic>
      <p:sp>
        <p:nvSpPr>
          <p:cNvPr id="4" name="Lefelé nyíl 3"/>
          <p:cNvSpPr/>
          <p:nvPr/>
        </p:nvSpPr>
        <p:spPr>
          <a:xfrm rot="15738165">
            <a:off x="5529244" y="2014265"/>
            <a:ext cx="144205" cy="2242228"/>
          </a:xfrm>
          <a:prstGeom prst="downArrow">
            <a:avLst>
              <a:gd name="adj1" fmla="val 50000"/>
              <a:gd name="adj2" fmla="val 1112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395536" y="332656"/>
            <a:ext cx="34563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solidFill>
                  <a:schemeClr val="accent6">
                    <a:lumMod val="75000"/>
                  </a:schemeClr>
                </a:solidFill>
              </a:rPr>
              <a:t>Feladat: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680031"/>
            <a:ext cx="1700213" cy="13541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952" y="5480365"/>
            <a:ext cx="1252090" cy="11978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367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Gyertyaszentelő Boldogasszony 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4572000" y="764704"/>
            <a:ext cx="27900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/>
              <a:t>Február 2.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Ezen a napon mutatta be Mária az újszülött Jézust a templomban</a:t>
            </a:r>
            <a:r>
              <a:rPr lang="hu-HU" dirty="0" smtClean="0"/>
              <a:t>.</a:t>
            </a:r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 </a:t>
            </a:r>
            <a:r>
              <a:rPr lang="hu-HU" dirty="0"/>
              <a:t>Ez az ünnep éppúgy az Úr ünnepe, mint Szűz Máriáé.</a:t>
            </a:r>
            <a:endParaRPr lang="hu-HU" dirty="0" smtClean="0"/>
          </a:p>
          <a:p>
            <a:pPr algn="ctr"/>
            <a:endParaRPr lang="hu-HU" dirty="0"/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3096344" cy="4430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7781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27584" y="6093296"/>
            <a:ext cx="756084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r>
              <a:rPr lang="hu-HU" sz="800" dirty="0"/>
              <a:t>Forrás: https://korkep.sk/cikkek/hagyomanyok/2017/02/02/februar-2-gyertyaszentelo-boldogasszony-napja/</a:t>
            </a:r>
          </a:p>
          <a:p>
            <a:r>
              <a:rPr lang="hu-HU" sz="800" dirty="0"/>
              <a:t>KÖRKÉP.SK</a:t>
            </a:r>
          </a:p>
        </p:txBody>
      </p:sp>
      <p:sp>
        <p:nvSpPr>
          <p:cNvPr id="3" name="Téglalap 2"/>
          <p:cNvSpPr/>
          <p:nvPr/>
        </p:nvSpPr>
        <p:spPr>
          <a:xfrm>
            <a:off x="4283968" y="511271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b="1" dirty="0">
                <a:latin typeface="Georgia" panose="02040502050405020303" pitchFamily="18" charset="0"/>
              </a:rPr>
              <a:t>Gyertyaszentelő Boldogasszony ünnepe Mária tisztulásának napja – görögül </a:t>
            </a:r>
            <a:r>
              <a:rPr lang="hu-HU" b="1" dirty="0" err="1">
                <a:latin typeface="Georgia" panose="02040502050405020303" pitchFamily="18" charset="0"/>
              </a:rPr>
              <a:t>hypapanté</a:t>
            </a:r>
            <a:r>
              <a:rPr lang="hu-HU" b="1" dirty="0">
                <a:latin typeface="Georgia" panose="02040502050405020303" pitchFamily="18" charset="0"/>
              </a:rPr>
              <a:t>, vagyis találkozás</a:t>
            </a:r>
            <a:r>
              <a:rPr lang="hu-HU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endParaRPr lang="hu-HU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 </a:t>
            </a:r>
            <a:r>
              <a:rPr lang="hu-HU" b="1" dirty="0">
                <a:latin typeface="Georgia" panose="02040502050405020303" pitchFamily="18" charset="0"/>
              </a:rPr>
              <a:t>Arra emlékezünk, amikor Szűz Mária, negyven nappal Jézus születését követően, bemutatta gyermekét a jeruzsálemi templomban</a:t>
            </a:r>
            <a:r>
              <a:rPr lang="hu-HU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endParaRPr lang="hu-HU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 </a:t>
            </a:r>
            <a:r>
              <a:rPr lang="hu-HU" b="1" dirty="0">
                <a:latin typeface="Georgia" panose="02040502050405020303" pitchFamily="18" charset="0"/>
              </a:rPr>
              <a:t>A mózesi törvény szerint előírt áldozat fölajánlásakor jelen volt Anna és az agg Simeon is, aki a nemzeteket megvilágosító világosságnak nevezte Jézust</a:t>
            </a:r>
            <a:r>
              <a:rPr lang="hu-HU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 </a:t>
            </a: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A </a:t>
            </a:r>
            <a:r>
              <a:rPr lang="hu-HU" b="1" dirty="0">
                <a:latin typeface="Georgia" panose="02040502050405020303" pitchFamily="18" charset="0"/>
              </a:rPr>
              <a:t>világ világosságával való találkozás szimbólumaként alakult ki a gyertyaszentelés szokása.  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17032"/>
            <a:ext cx="3375459" cy="22462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59" y="836712"/>
            <a:ext cx="3591483" cy="22386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078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5536" y="188640"/>
            <a:ext cx="453650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/>
              <a:t>Ezen </a:t>
            </a:r>
            <a:r>
              <a:rPr lang="hu-HU" dirty="0"/>
              <a:t>a napon gyertyákat szentelünk a templomokban</a:t>
            </a:r>
            <a:r>
              <a:rPr lang="hu-HU" dirty="0" smtClean="0"/>
              <a:t>.</a:t>
            </a:r>
          </a:p>
          <a:p>
            <a:r>
              <a:rPr lang="hu-HU" dirty="0" smtClean="0"/>
              <a:t> 	A </a:t>
            </a:r>
            <a:r>
              <a:rPr lang="hu-HU" dirty="0"/>
              <a:t>gyertya Jézust jelképezi</a:t>
            </a:r>
            <a:r>
              <a:rPr lang="hu-HU" dirty="0" smtClean="0"/>
              <a:t>:</a:t>
            </a:r>
          </a:p>
          <a:p>
            <a:endParaRPr lang="hu-HU" sz="800" dirty="0"/>
          </a:p>
          <a:p>
            <a:pPr algn="ctr"/>
            <a:r>
              <a:rPr lang="hu-HU" dirty="0"/>
              <a:t>a gyertya méhviasza: Jézus tiszta teste</a:t>
            </a:r>
            <a:r>
              <a:rPr lang="hu-HU" dirty="0" smtClean="0"/>
              <a:t>,</a:t>
            </a:r>
            <a:endParaRPr lang="hu-HU" dirty="0"/>
          </a:p>
          <a:p>
            <a:pPr algn="ctr"/>
            <a:r>
              <a:rPr lang="hu-HU" dirty="0"/>
              <a:t>a kanóca: az Ő ártatlan szent lelke</a:t>
            </a:r>
            <a:r>
              <a:rPr lang="hu-HU" dirty="0" smtClean="0"/>
              <a:t>,</a:t>
            </a:r>
            <a:endParaRPr lang="hu-HU" dirty="0"/>
          </a:p>
          <a:p>
            <a:pPr algn="ctr"/>
            <a:r>
              <a:rPr lang="hu-HU" dirty="0"/>
              <a:t>a tűz: a világosság, az Ő Istensége.</a:t>
            </a:r>
          </a:p>
          <a:p>
            <a:pPr algn="ctr"/>
            <a:endParaRPr lang="hu-HU" sz="800" dirty="0"/>
          </a:p>
          <a:p>
            <a:r>
              <a:rPr lang="hu-HU" dirty="0"/>
              <a:t>A gyertya </a:t>
            </a:r>
            <a:r>
              <a:rPr lang="hu-HU" dirty="0" err="1"/>
              <a:t>áldoztatul</a:t>
            </a:r>
            <a:r>
              <a:rPr lang="hu-HU" dirty="0"/>
              <a:t> adja magát, hiszen elfogy, hogy az embernek szolgáljon, világítson. </a:t>
            </a:r>
            <a:endParaRPr lang="hu-HU" dirty="0" smtClean="0"/>
          </a:p>
          <a:p>
            <a:r>
              <a:rPr lang="hu-HU" dirty="0" smtClean="0"/>
              <a:t>Jézus </a:t>
            </a:r>
            <a:r>
              <a:rPr lang="hu-HU" dirty="0"/>
              <a:t>ugyanígy tett: magát adta áldozatul, hogy az Ő világosságában járjunk</a:t>
            </a:r>
            <a:r>
              <a:rPr lang="hu-HU" dirty="0" smtClean="0"/>
              <a:t>.</a:t>
            </a:r>
          </a:p>
          <a:p>
            <a:endParaRPr lang="hu-HU" sz="800" dirty="0"/>
          </a:p>
          <a:p>
            <a:pPr algn="ctr"/>
            <a:r>
              <a:rPr lang="hu-HU" dirty="0" smtClean="0"/>
              <a:t>	Ő </a:t>
            </a:r>
            <a:r>
              <a:rPr lang="hu-HU" dirty="0"/>
              <a:t>LETT A VILÁG VILÁGOSSÁGA.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1157">
            <a:off x="4587289" y="3762394"/>
            <a:ext cx="2150305" cy="16177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5052">
            <a:off x="6909252" y="3976393"/>
            <a:ext cx="2011826" cy="15088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0"/>
            <a:ext cx="3124036" cy="41653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72" y="4077072"/>
            <a:ext cx="4318175" cy="24500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11" r="21610"/>
          <a:stretch/>
        </p:blipFill>
        <p:spPr>
          <a:xfrm rot="618997">
            <a:off x="4794541" y="5374116"/>
            <a:ext cx="3011300" cy="12241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035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1268760"/>
            <a:ext cx="83529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 smtClean="0"/>
          </a:p>
          <a:p>
            <a:endParaRPr lang="hu-HU" dirty="0"/>
          </a:p>
          <a:p>
            <a:r>
              <a:rPr lang="hu-HU" dirty="0"/>
              <a:t>1.) A találkozás ünnepe: Jézus születésekor csak a pásztorok képviseletében találkozott választott népével. Ezen a napon a szent törvények értelmében találkozik a templomban a papsággal és a prófétákkal (Simeon, Anna), azaz messiási létének hirdetőivel és előképeivel</a:t>
            </a:r>
            <a:r>
              <a:rPr lang="hu-HU" dirty="0" smtClean="0"/>
              <a:t>.</a:t>
            </a:r>
            <a:endParaRPr lang="hu-HU" dirty="0"/>
          </a:p>
          <a:p>
            <a:r>
              <a:rPr lang="hu-HU" dirty="0"/>
              <a:t>2.) A beteljesedés ünnepe: A babiloni fogság után a próféták azzal vigasztalták a népet, hogy az újjáépült templom ugyan nem lehetett oly szép, mint a Salamon által épített régi templom, de sokkal nagyobb kitüntetésben lesz része: a várva-várt Messiás itt fog megjelenni. Ezen a napon valóban megjelenik templomában a Messiás, és Simeon és Anna személyében a választott nép boldogan fogadja azt, akire a századok vártak. </a:t>
            </a:r>
          </a:p>
          <a:p>
            <a:r>
              <a:rPr lang="hu-HU" dirty="0"/>
              <a:t>3.) Az Egyház ünnepe: Eddig a karácsonyi kisdedet a szent család zártságában szemléltük. Most eljön, hogy boldog örömben találkozzék a teljes közösséggel, az Egyházzal. Az ünnepi liturgia legmélyebb gondolata az, hogy e napon találkozott össze a Vőlegény (Jézus) és a menyasszony (az Egyház). A templom ezen a napon lakodalmas ház, melyben együtt ünnepeljük ezt a találkozást. </a:t>
            </a:r>
          </a:p>
          <a:p>
            <a:r>
              <a:rPr lang="hu-HU" dirty="0"/>
              <a:t>4.) A fény ünnepe: A gyertyaszentelés és a gyertyás körmenet az ünnepi fények felvonulása. A gyertyák fénye Máriát is ünnepli, mert ő hozza a templomba a "népek megvilágosítására" szolgáló igazi Fényt.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2196655" cy="14827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églalap 4"/>
          <p:cNvSpPr/>
          <p:nvPr/>
        </p:nvSpPr>
        <p:spPr>
          <a:xfrm>
            <a:off x="2771800" y="500052"/>
            <a:ext cx="3317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Jézus bemutatása napján négy ünnepet ünnepel az Egyház.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409">
            <a:off x="6039727" y="250355"/>
            <a:ext cx="2448272" cy="15260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5572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64" y="1871821"/>
            <a:ext cx="4278928" cy="26957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09443"/>
            <a:ext cx="3639622" cy="20441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393645"/>
            <a:ext cx="3855477" cy="22209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0648"/>
            <a:ext cx="360362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3816424" cy="19458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4833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8136" y="121492"/>
            <a:ext cx="891836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b="1" dirty="0" smtClean="0">
                <a:latin typeface="Georgia" panose="02040502050405020303" pitchFamily="18" charset="0"/>
              </a:rPr>
              <a:t>† </a:t>
            </a:r>
            <a:r>
              <a:rPr lang="hu-HU" sz="1400" b="1" dirty="0">
                <a:latin typeface="Georgia" panose="02040502050405020303" pitchFamily="18" charset="0"/>
              </a:rPr>
              <a:t>EVANGÉLIUM </a:t>
            </a:r>
            <a:r>
              <a:rPr lang="hu-HU" sz="1400" b="1" dirty="0" smtClean="0">
                <a:latin typeface="Georgia" panose="02040502050405020303" pitchFamily="18" charset="0"/>
              </a:rPr>
              <a:t> Szent </a:t>
            </a:r>
            <a:r>
              <a:rPr lang="hu-HU" sz="1400" b="1" dirty="0">
                <a:latin typeface="Georgia" panose="02040502050405020303" pitchFamily="18" charset="0"/>
              </a:rPr>
              <a:t>Lukács könyvéből </a:t>
            </a:r>
            <a:r>
              <a:rPr lang="hu-HU" sz="1400" b="1" dirty="0" smtClean="0">
                <a:latin typeface="Georgia" panose="02040502050405020303" pitchFamily="18" charset="0"/>
              </a:rPr>
              <a:t>:</a:t>
            </a:r>
          </a:p>
          <a:p>
            <a:endParaRPr lang="hu-HU" sz="1400" b="1" dirty="0" smtClean="0">
              <a:latin typeface="Georgia" panose="02040502050405020303" pitchFamily="18" charset="0"/>
            </a:endParaRPr>
          </a:p>
          <a:p>
            <a:r>
              <a:rPr lang="hu-HU" sz="1400" b="1" dirty="0" smtClean="0">
                <a:latin typeface="Georgia" panose="02040502050405020303" pitchFamily="18" charset="0"/>
              </a:rPr>
              <a:t>Amikor </a:t>
            </a:r>
            <a:r>
              <a:rPr lang="hu-HU" sz="1400" b="1" dirty="0">
                <a:latin typeface="Georgia" panose="02040502050405020303" pitchFamily="18" charset="0"/>
              </a:rPr>
              <a:t>Mózes törvénye szerint elteltek Mária tisztulásának napjai, fölvitték</a:t>
            </a:r>
            <a:r>
              <a:rPr lang="hu-HU" sz="1400" b="1" dirty="0" smtClean="0">
                <a:latin typeface="Georgia" panose="02040502050405020303" pitchFamily="18" charset="0"/>
              </a:rPr>
              <a:t>,</a:t>
            </a:r>
          </a:p>
          <a:p>
            <a:r>
              <a:rPr lang="hu-HU" sz="1400" b="1" dirty="0" smtClean="0">
                <a:latin typeface="Georgia" panose="02040502050405020303" pitchFamily="18" charset="0"/>
              </a:rPr>
              <a:t> </a:t>
            </a:r>
            <a:r>
              <a:rPr lang="hu-HU" sz="1400" b="1" dirty="0">
                <a:latin typeface="Georgia" panose="02040502050405020303" pitchFamily="18" charset="0"/>
              </a:rPr>
              <a:t>Jézust Jeruzsálembe, hogy bemutassák az Úrnak, amint az Úr törvénye </a:t>
            </a:r>
            <a:r>
              <a:rPr lang="hu-HU" sz="1400" b="1" dirty="0" smtClean="0">
                <a:latin typeface="Georgia" panose="02040502050405020303" pitchFamily="18" charset="0"/>
              </a:rPr>
              <a:t>előírja:  </a:t>
            </a:r>
          </a:p>
          <a:p>
            <a:r>
              <a:rPr lang="hu-HU" sz="1400" b="1" dirty="0" smtClean="0">
                <a:latin typeface="Georgia" panose="02040502050405020303" pitchFamily="18" charset="0"/>
              </a:rPr>
              <a:t>„</a:t>
            </a:r>
            <a:r>
              <a:rPr lang="hu-HU" sz="1400" b="1" dirty="0">
                <a:latin typeface="Georgia" panose="02040502050405020303" pitchFamily="18" charset="0"/>
              </a:rPr>
              <a:t>Minden elsőszülött fiú az Úr szent tulajdona.” </a:t>
            </a:r>
            <a:endParaRPr lang="hu-HU" sz="1400" b="1" dirty="0" smtClean="0">
              <a:latin typeface="Georgia" panose="02040502050405020303" pitchFamily="18" charset="0"/>
            </a:endParaRPr>
          </a:p>
          <a:p>
            <a:r>
              <a:rPr lang="hu-HU" sz="1400" b="1" dirty="0" smtClean="0">
                <a:latin typeface="Georgia" panose="02040502050405020303" pitchFamily="18" charset="0"/>
              </a:rPr>
              <a:t>Ekkor </a:t>
            </a:r>
            <a:r>
              <a:rPr lang="hu-HU" sz="1400" b="1" dirty="0">
                <a:latin typeface="Georgia" panose="02040502050405020303" pitchFamily="18" charset="0"/>
              </a:rPr>
              <a:t>kellett Máriának, ugyancsak az Úr törvénye szerint, „egy pár gerlét vagy két galambfiókát” tisztulási áldozatul bemutatni. </a:t>
            </a:r>
            <a:endParaRPr lang="hu-HU" sz="1400" b="1" dirty="0" smtClean="0">
              <a:latin typeface="Georgia" panose="02040502050405020303" pitchFamily="18" charset="0"/>
            </a:endParaRPr>
          </a:p>
          <a:p>
            <a:r>
              <a:rPr lang="hu-HU" sz="1400" b="1" dirty="0" smtClean="0">
                <a:latin typeface="Georgia" panose="02040502050405020303" pitchFamily="18" charset="0"/>
              </a:rPr>
              <a:t>És </a:t>
            </a:r>
            <a:r>
              <a:rPr lang="hu-HU" sz="1400" b="1" dirty="0">
                <a:latin typeface="Georgia" panose="02040502050405020303" pitchFamily="18" charset="0"/>
              </a:rPr>
              <a:t>íme, volt Jeruzsálemben egy Simeon nevű férfiú, egy igaz és istenfélő ember, aki Izrael vigaszára várt, és a Szentlélek lakott benne. A Szentlélek kinyilatkoztatta neki, hogy nem lát halált addig, míg meg nem látja az Úr Fölkentjét. </a:t>
            </a:r>
            <a:endParaRPr lang="hu-HU" sz="1400" b="1" dirty="0" smtClean="0">
              <a:latin typeface="Georgia" panose="02040502050405020303" pitchFamily="18" charset="0"/>
            </a:endParaRPr>
          </a:p>
          <a:p>
            <a:r>
              <a:rPr lang="hu-HU" sz="1400" b="1" dirty="0" smtClean="0">
                <a:latin typeface="Georgia" panose="02040502050405020303" pitchFamily="18" charset="0"/>
              </a:rPr>
              <a:t>A </a:t>
            </a:r>
            <a:r>
              <a:rPr lang="hu-HU" sz="1400" b="1" dirty="0">
                <a:latin typeface="Georgia" panose="02040502050405020303" pitchFamily="18" charset="0"/>
              </a:rPr>
              <a:t>Lélek arra indította, hogy menjen a templomba, amikor a gyermek Jézust odavitték szülei, hogy a törvény előírásai szerint cselekedjenek vele. Simeon a karjára vette őt, és így magasztalta Istent</a:t>
            </a:r>
            <a:r>
              <a:rPr lang="hu-HU" sz="1400" b="1" dirty="0" smtClean="0">
                <a:latin typeface="Georgia" panose="02040502050405020303" pitchFamily="18" charset="0"/>
              </a:rPr>
              <a:t>:</a:t>
            </a:r>
          </a:p>
          <a:p>
            <a:r>
              <a:rPr lang="hu-HU" sz="1400" b="1" dirty="0" smtClean="0">
                <a:latin typeface="Georgia" panose="02040502050405020303" pitchFamily="18" charset="0"/>
              </a:rPr>
              <a:t> </a:t>
            </a:r>
            <a:r>
              <a:rPr lang="hu-HU" sz="1400" b="1" dirty="0">
                <a:latin typeface="Georgia" panose="02040502050405020303" pitchFamily="18" charset="0"/>
              </a:rPr>
              <a:t>Most már elbocsáthatod szolgádat, Uram, szavaid szerint békességben, mert szemeim meglátták Szabadításodat, melyet minden nemzet számára készítettél, hogy világosság legyen: kinyilatkoztatás a pogányoknak, és dicsőség népednek, Izraelnek.* Jézus atyja és anyja ámulva hallgatták mindazt, amit Simeon mondott. Simeon pedig megáldotta őket, és így szólt Máriához, Jézus anyjához</a:t>
            </a:r>
            <a:r>
              <a:rPr lang="hu-HU" sz="1400" b="1" dirty="0" smtClean="0">
                <a:latin typeface="Georgia" panose="02040502050405020303" pitchFamily="18" charset="0"/>
              </a:rPr>
              <a:t>:</a:t>
            </a:r>
          </a:p>
          <a:p>
            <a:r>
              <a:rPr lang="hu-HU" sz="1400" b="1" dirty="0" smtClean="0">
                <a:latin typeface="Georgia" panose="02040502050405020303" pitchFamily="18" charset="0"/>
              </a:rPr>
              <a:t> </a:t>
            </a:r>
            <a:r>
              <a:rPr lang="hu-HU" sz="1400" b="1" dirty="0">
                <a:latin typeface="Georgia" panose="02040502050405020303" pitchFamily="18" charset="0"/>
              </a:rPr>
              <a:t>„Lám, e gyermek által sokan elbuknak és sokan feltámadnak Izraelben? Az ellentmondás jele lesz ő – még a te lelkedet is tőr járja át –, hogy napfényre kerüljenek sok szívnek titkos gondolatai?” </a:t>
            </a:r>
            <a:endParaRPr lang="hu-HU" sz="1400" b="1" dirty="0" smtClean="0">
              <a:latin typeface="Georgia" panose="02040502050405020303" pitchFamily="18" charset="0"/>
            </a:endParaRPr>
          </a:p>
          <a:p>
            <a:r>
              <a:rPr lang="hu-HU" sz="1400" b="1" dirty="0" smtClean="0">
                <a:latin typeface="Georgia" panose="02040502050405020303" pitchFamily="18" charset="0"/>
              </a:rPr>
              <a:t>Ott </a:t>
            </a:r>
            <a:r>
              <a:rPr lang="hu-HU" sz="1400" b="1" dirty="0">
                <a:latin typeface="Georgia" panose="02040502050405020303" pitchFamily="18" charset="0"/>
              </a:rPr>
              <a:t>volt Anna prófétanő is, </a:t>
            </a:r>
            <a:r>
              <a:rPr lang="hu-HU" sz="1400" b="1" dirty="0" err="1">
                <a:latin typeface="Georgia" panose="02040502050405020303" pitchFamily="18" charset="0"/>
              </a:rPr>
              <a:t>Fánuel</a:t>
            </a:r>
            <a:r>
              <a:rPr lang="hu-HU" sz="1400" b="1" dirty="0">
                <a:latin typeface="Georgia" panose="02040502050405020303" pitchFamily="18" charset="0"/>
              </a:rPr>
              <a:t> leánya </a:t>
            </a:r>
            <a:r>
              <a:rPr lang="hu-HU" sz="1400" b="1" dirty="0" err="1">
                <a:latin typeface="Georgia" panose="02040502050405020303" pitchFamily="18" charset="0"/>
              </a:rPr>
              <a:t>Áser</a:t>
            </a:r>
            <a:r>
              <a:rPr lang="hu-HU" sz="1400" b="1" dirty="0">
                <a:latin typeface="Georgia" panose="02040502050405020303" pitchFamily="18" charset="0"/>
              </a:rPr>
              <a:t> törzséből. Idős volt már, napjai előrehaladtak. Leánykora után hét évig élt férjével, majd özvegyen érte meg a nyolcvannegyedik évét. Nem hagyta el a templomot soha, böjtölve és imádkozva szolgálta Istent éjjel és nappal. Abban az órában is odament, dicsőítette Istent, és beszélt a gyermekről mindazoknak, akik Jeruzsálem megváltására vártak. </a:t>
            </a:r>
            <a:endParaRPr lang="hu-HU" sz="1400" b="1" dirty="0" smtClean="0">
              <a:latin typeface="Georgia" panose="02040502050405020303" pitchFamily="18" charset="0"/>
            </a:endParaRPr>
          </a:p>
          <a:p>
            <a:r>
              <a:rPr lang="hu-HU" sz="1400" b="1" dirty="0" smtClean="0">
                <a:latin typeface="Georgia" panose="02040502050405020303" pitchFamily="18" charset="0"/>
              </a:rPr>
              <a:t>Miután </a:t>
            </a:r>
            <a:r>
              <a:rPr lang="hu-HU" sz="1400" b="1" dirty="0">
                <a:latin typeface="Georgia" panose="02040502050405020303" pitchFamily="18" charset="0"/>
              </a:rPr>
              <a:t>az Úr tővénye szerint elvégeztek mindent, visszatértek városukba, a galileai Názáretbe. A gyermek pedig növekedett és erősödött; eltelt bölcsességgel, és Isten kedvét lelte benne</a:t>
            </a:r>
            <a:r>
              <a:rPr lang="hu-HU" sz="1400" b="1" dirty="0" smtClean="0">
                <a:latin typeface="Georgia" panose="02040502050405020303" pitchFamily="18" charset="0"/>
              </a:rPr>
              <a:t>.		Ezek </a:t>
            </a:r>
            <a:r>
              <a:rPr lang="hu-HU" sz="1400" b="1" dirty="0">
                <a:latin typeface="Georgia" panose="02040502050405020303" pitchFamily="18" charset="0"/>
              </a:rPr>
              <a:t>az evangélium igéi</a:t>
            </a:r>
            <a:r>
              <a:rPr lang="hu-HU" sz="1400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hu-HU" sz="1400" b="1" dirty="0" smtClean="0">
                <a:latin typeface="Georgia" panose="02040502050405020303" pitchFamily="18" charset="0"/>
              </a:rPr>
              <a:t>						</a:t>
            </a:r>
            <a:r>
              <a:rPr lang="hu-HU" sz="1400" b="1" dirty="0" err="1" smtClean="0">
                <a:latin typeface="Georgia" panose="02040502050405020303" pitchFamily="18" charset="0"/>
              </a:rPr>
              <a:t>Lk</a:t>
            </a:r>
            <a:r>
              <a:rPr lang="hu-HU" sz="1400" b="1" dirty="0" smtClean="0">
                <a:latin typeface="Georgia" panose="02040502050405020303" pitchFamily="18" charset="0"/>
              </a:rPr>
              <a:t> </a:t>
            </a:r>
            <a:r>
              <a:rPr lang="hu-HU" sz="1400" b="1" dirty="0">
                <a:latin typeface="Georgia" panose="02040502050405020303" pitchFamily="18" charset="0"/>
              </a:rPr>
              <a:t>2,22-40</a:t>
            </a:r>
          </a:p>
          <a:p>
            <a:endParaRPr lang="hu-HU" sz="1400" b="1" dirty="0">
              <a:latin typeface="Georgia" panose="02040502050405020303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9695">
            <a:off x="7570334" y="356138"/>
            <a:ext cx="1375732" cy="9545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087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262687"/>
            <a:ext cx="2884032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90308"/>
            <a:ext cx="4752528" cy="37723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818738"/>
            <a:ext cx="2616437" cy="1637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889" y="764704"/>
            <a:ext cx="2619375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7125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5536" y="188640"/>
            <a:ext cx="439248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u="sng" dirty="0"/>
              <a:t>Hiedelmek, népszokások </a:t>
            </a:r>
            <a:r>
              <a:rPr lang="hu-HU" b="1" u="sng" dirty="0" smtClean="0"/>
              <a:t>:</a:t>
            </a:r>
          </a:p>
          <a:p>
            <a:endParaRPr lang="hu-HU" dirty="0" smtClean="0"/>
          </a:p>
          <a:p>
            <a:pPr algn="ctr"/>
            <a:r>
              <a:rPr lang="hu-HU" dirty="0" smtClean="0"/>
              <a:t>  </a:t>
            </a:r>
            <a:r>
              <a:rPr lang="hu-HU" dirty="0"/>
              <a:t>A hagyományos, magyar paraszti társadalomban a szentelt gyertya a bölcsőtől a koporsóig elkísérte az embereket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  <a:r>
              <a:rPr lang="hu-HU" dirty="0"/>
              <a:t>Keresztelésig az újszülött mellett világított, hogy ki ne cseréljék a gonosz, rossz szellemek. </a:t>
            </a:r>
            <a:endParaRPr lang="hu-HU" dirty="0" smtClean="0"/>
          </a:p>
          <a:p>
            <a:endParaRPr lang="hu-HU" dirty="0"/>
          </a:p>
          <a:p>
            <a:r>
              <a:rPr lang="hu-HU" dirty="0" smtClean="0"/>
              <a:t>Amikor </a:t>
            </a:r>
            <a:r>
              <a:rPr lang="hu-HU" dirty="0"/>
              <a:t>a fiatal anya először ment a templomba, az úgynevezett egyházkelőre vagy avatásra, szintén szentelt gyertyát vitt a kezében</a:t>
            </a:r>
            <a:r>
              <a:rPr lang="hu-HU" dirty="0" smtClean="0"/>
              <a:t>.</a:t>
            </a:r>
          </a:p>
          <a:p>
            <a:endParaRPr lang="hu-HU" dirty="0" smtClean="0"/>
          </a:p>
          <a:p>
            <a:r>
              <a:rPr lang="hu-HU" dirty="0"/>
              <a:t>G</a:t>
            </a:r>
            <a:r>
              <a:rPr lang="hu-HU" dirty="0" smtClean="0"/>
              <a:t>yertyát </a:t>
            </a:r>
            <a:r>
              <a:rPr lang="hu-HU" dirty="0"/>
              <a:t>égettek a súlyos beteg mellett, szentelt gyertyát adtak a haldokló kezébe, hogy annak fényénél múljon ki a világból</a:t>
            </a:r>
            <a:r>
              <a:rPr lang="hu-HU" dirty="0" smtClean="0"/>
              <a:t>.</a:t>
            </a:r>
          </a:p>
          <a:p>
            <a:r>
              <a:rPr lang="hu-HU" dirty="0" smtClean="0"/>
              <a:t> </a:t>
            </a:r>
          </a:p>
          <a:p>
            <a:r>
              <a:rPr lang="hu-HU" dirty="0" smtClean="0"/>
              <a:t>Szentelt </a:t>
            </a:r>
            <a:r>
              <a:rPr lang="hu-HU" dirty="0"/>
              <a:t>gyertya égett a halott mellett is. Mindenszentek napján és halottak napján, de más nagyobb ünnepeken, húsvétkor és karácsonykor </a:t>
            </a:r>
            <a:r>
              <a:rPr lang="hu-HU" dirty="0" smtClean="0"/>
              <a:t>is meggyújtották</a:t>
            </a:r>
            <a:r>
              <a:rPr lang="hu-HU" dirty="0"/>
              <a:t>.  </a:t>
            </a:r>
          </a:p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60" y="3933056"/>
            <a:ext cx="3384376" cy="21083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80728"/>
            <a:ext cx="3456384" cy="21289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5882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05124" y="89912"/>
            <a:ext cx="424847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800" dirty="0" smtClean="0"/>
          </a:p>
          <a:p>
            <a:pPr algn="ctr"/>
            <a:r>
              <a:rPr lang="hu-HU" dirty="0" smtClean="0"/>
              <a:t>Elterjedt </a:t>
            </a:r>
            <a:r>
              <a:rPr lang="hu-HU" dirty="0"/>
              <a:t>hiedelem volt, hogy vihar, égzengés, villámlás és jégeső ellen szentelt gyertyát kell gyújtani</a:t>
            </a:r>
            <a:r>
              <a:rPr lang="hu-HU" dirty="0" smtClean="0"/>
              <a:t>.</a:t>
            </a:r>
          </a:p>
          <a:p>
            <a:pPr algn="ctr"/>
            <a:endParaRPr lang="hu-HU" sz="800" dirty="0" smtClean="0"/>
          </a:p>
          <a:p>
            <a:pPr algn="ctr"/>
            <a:r>
              <a:rPr lang="hu-HU" dirty="0" smtClean="0"/>
              <a:t>Valószínűleg </a:t>
            </a:r>
            <a:r>
              <a:rPr lang="hu-HU" dirty="0"/>
              <a:t>hasonló védelmi célzattal falaztak szentelt gyertyát az épülő házba is, de a gyümölcsfákat is megveregették a szentelt gyertyával, hogy bőven teremjenek. </a:t>
            </a:r>
            <a:endParaRPr lang="hu-HU" dirty="0" smtClean="0"/>
          </a:p>
          <a:p>
            <a:pPr algn="ctr"/>
            <a:endParaRPr lang="hu-HU" sz="800" dirty="0"/>
          </a:p>
          <a:p>
            <a:pPr algn="ctr"/>
            <a:r>
              <a:rPr lang="hu-HU" dirty="0" smtClean="0"/>
              <a:t> </a:t>
            </a:r>
            <a:r>
              <a:rPr lang="hu-HU" dirty="0"/>
              <a:t>A szentelt gyertyát a sublótban, ládafiában tartották vagy szalaggal átkötve a falra helyezték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Az Ipoly vidéki falvakban többnyire három gyertyát szenteltettek meg, a kisebbet égzengéskor, viharban vették elő, a nagyobbak közül az egyiket a nagybeteg vagy haldokló kezébe adták.  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043560"/>
            <a:ext cx="2535746" cy="33809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764704"/>
            <a:ext cx="1656184" cy="18350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222" y="5079711"/>
            <a:ext cx="2484276" cy="13449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859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283968" y="764704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hu-HU" b="1" dirty="0" smtClean="0"/>
          </a:p>
          <a:p>
            <a:pPr algn="ctr"/>
            <a:r>
              <a:rPr lang="hu-HU" dirty="0" smtClean="0"/>
              <a:t>   </a:t>
            </a:r>
            <a:r>
              <a:rPr lang="hu-HU" dirty="0"/>
              <a:t>Gyertyaszentelő nevezetes nap az időjóslásban is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Általában úgy vélik, ha február másodikán jó idő van, akkor későn tavaszodik. </a:t>
            </a:r>
            <a:endParaRPr lang="hu-HU" dirty="0" smtClean="0"/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Ezért </a:t>
            </a:r>
            <a:r>
              <a:rPr lang="hu-HU" dirty="0"/>
              <a:t>“Gyertyaszentelőkör inkább a farkas ordítson be az ablakon, minthogy a nap süssön“. </a:t>
            </a:r>
            <a:endParaRPr lang="hu-HU" dirty="0" smtClean="0"/>
          </a:p>
          <a:p>
            <a:pPr algn="ctr"/>
            <a:r>
              <a:rPr lang="hu-HU" dirty="0" smtClean="0"/>
              <a:t>A </a:t>
            </a:r>
            <a:r>
              <a:rPr lang="hu-HU" dirty="0"/>
              <a:t>Mura vidéken úgy tartották: “Gyertyaszentelőkör, ha esik a hó, fúj a szél, nem tart sokáig a tél.”  </a:t>
            </a:r>
            <a:endParaRPr lang="hu-HU" dirty="0" smtClean="0"/>
          </a:p>
          <a:p>
            <a:endParaRPr lang="hu-HU" dirty="0" smtClean="0"/>
          </a:p>
          <a:p>
            <a:pPr algn="ctr"/>
            <a:r>
              <a:rPr lang="hu-HU" dirty="0"/>
              <a:t>A néphiedelem szerint, ha ezen a napon szép, napsütéses idő van, </a:t>
            </a:r>
            <a:r>
              <a:rPr lang="hu-HU" dirty="0" smtClean="0"/>
              <a:t>és a </a:t>
            </a:r>
            <a:r>
              <a:rPr lang="hu-HU" dirty="0"/>
              <a:t>barlangjából előbújó medve meglátja saját </a:t>
            </a:r>
            <a:r>
              <a:rPr lang="hu-HU" dirty="0" smtClean="0"/>
              <a:t>árnyékát, akkor </a:t>
            </a:r>
            <a:r>
              <a:rPr lang="hu-HU" dirty="0"/>
              <a:t>hosszú tél várható. </a:t>
            </a:r>
            <a:endParaRPr lang="hu-HU" dirty="0" smtClean="0"/>
          </a:p>
          <a:p>
            <a:pPr algn="ctr"/>
            <a:r>
              <a:rPr lang="hu-HU" dirty="0" smtClean="0"/>
              <a:t>Ha </a:t>
            </a:r>
            <a:r>
              <a:rPr lang="hu-HU" dirty="0"/>
              <a:t>azonban borult az idő, és árnyékot nem látni, a rossz idő már nem tart </a:t>
            </a:r>
            <a:r>
              <a:rPr lang="hu-HU" dirty="0" smtClean="0"/>
              <a:t>sokáig</a:t>
            </a:r>
            <a:r>
              <a:rPr lang="hu-HU" dirty="0"/>
              <a:t>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0919">
            <a:off x="529697" y="1129913"/>
            <a:ext cx="3227850" cy="24208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5036">
            <a:off x="910279" y="4335611"/>
            <a:ext cx="3251572" cy="16257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églalap 5"/>
          <p:cNvSpPr/>
          <p:nvPr/>
        </p:nvSpPr>
        <p:spPr>
          <a:xfrm>
            <a:off x="1115616" y="188640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Gyertyaszentelő Boldogasszony napjához kapcsolódó időjóslások:</a:t>
            </a:r>
          </a:p>
        </p:txBody>
      </p:sp>
    </p:spTree>
    <p:extLst>
      <p:ext uri="{BB962C8B-B14F-4D97-AF65-F5344CB8AC3E}">
        <p14:creationId xmlns:p14="http://schemas.microsoft.com/office/powerpoint/2010/main" val="15895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90" y="260648"/>
            <a:ext cx="805394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hu-HU" b="1" dirty="0" smtClean="0"/>
              <a:t>Ötletek , feladatok </a:t>
            </a:r>
            <a:br>
              <a:rPr lang="hu-HU" b="1" dirty="0" smtClean="0"/>
            </a:br>
            <a:r>
              <a:rPr lang="hu-HU" b="1" dirty="0" smtClean="0"/>
              <a:t>				a hittan órákhoz:</a:t>
            </a:r>
            <a:endParaRPr lang="hu-HU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215" y="4581128"/>
            <a:ext cx="2592288" cy="183660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7724"/>
            <a:ext cx="2170982" cy="186529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6" y="3936900"/>
            <a:ext cx="2265040" cy="248083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758827"/>
            <a:ext cx="1340346" cy="134034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844824"/>
            <a:ext cx="2733679" cy="619126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8" r="3548"/>
          <a:stretch/>
        </p:blipFill>
        <p:spPr>
          <a:xfrm>
            <a:off x="6084168" y="1795978"/>
            <a:ext cx="2669003" cy="44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6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065977" cy="575204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64704"/>
            <a:ext cx="4179701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2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535701"/>
              </p:ext>
            </p:extLst>
          </p:nvPr>
        </p:nvGraphicFramePr>
        <p:xfrm>
          <a:off x="4932040" y="692696"/>
          <a:ext cx="3968933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Acrobat Document" r:id="rId4" imgW="5667119" imgH="8019810" progId="AcroExch.Document.DC">
                  <p:embed/>
                </p:oleObj>
              </mc:Choice>
              <mc:Fallback>
                <p:oleObj name="Acrobat Document" r:id="rId4" imgW="5667119" imgH="801981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32040" y="692696"/>
                        <a:ext cx="3968933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um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330971"/>
              </p:ext>
            </p:extLst>
          </p:nvPr>
        </p:nvGraphicFramePr>
        <p:xfrm>
          <a:off x="611560" y="764704"/>
          <a:ext cx="3918051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Acrobat Document" r:id="rId6" imgW="5667119" imgH="8019810" progId="AcroExch.Document.DC">
                  <p:embed/>
                </p:oleObj>
              </mc:Choice>
              <mc:Fallback>
                <p:oleObj name="Acrobat Document" r:id="rId6" imgW="5667119" imgH="801981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1560" y="764704"/>
                        <a:ext cx="3918051" cy="5544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790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4628580" cy="53950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7788">
            <a:off x="5862386" y="1031737"/>
            <a:ext cx="2878137" cy="2292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149080"/>
            <a:ext cx="5009366" cy="214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9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097">
            <a:off x="4182078" y="456629"/>
            <a:ext cx="4419600" cy="5676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2879031" cy="5201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0272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266700" ty="12065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4486275" cy="30480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429000"/>
            <a:ext cx="4486275" cy="317182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732211"/>
            <a:ext cx="2291922" cy="553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87824" y="476672"/>
            <a:ext cx="5072351" cy="1143000"/>
          </a:xfrm>
        </p:spPr>
        <p:txBody>
          <a:bodyPr/>
          <a:lstStyle/>
          <a:p>
            <a:pPr algn="ctr"/>
            <a:r>
              <a:rPr lang="hu-HU" dirty="0" smtClean="0"/>
              <a:t>Összegfoglaló,ismétlő kérdések játékosan:</a:t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sz="2000" dirty="0" smtClean="0">
                <a:hlinkClick r:id="rId2"/>
              </a:rPr>
              <a:t>https://wordwall.net/hu/resource/391226/gyertyaszentel%C5%91</a:t>
            </a:r>
            <a:r>
              <a:rPr lang="hu-HU" sz="2000" dirty="0"/>
              <a:t/>
            </a:r>
            <a:br>
              <a:rPr lang="hu-HU" sz="2000" dirty="0"/>
            </a:br>
            <a:r>
              <a:rPr lang="hu-HU" sz="2000" dirty="0"/>
              <a:t/>
            </a:r>
            <a:br>
              <a:rPr lang="hu-HU" sz="2000" dirty="0"/>
            </a:br>
            <a:r>
              <a:rPr lang="hu-HU" sz="2000" dirty="0" smtClean="0"/>
              <a:t> </a:t>
            </a:r>
            <a:r>
              <a:rPr lang="hu-HU" sz="2000" dirty="0" smtClean="0">
                <a:sym typeface="Wingdings" panose="05000000000000000000" pitchFamily="2" charset="2"/>
              </a:rPr>
              <a:t> </a:t>
            </a:r>
            <a:r>
              <a:rPr lang="hu-HU" sz="2000" dirty="0" smtClean="0">
                <a:sym typeface="Wingdings" panose="05000000000000000000" pitchFamily="2" charset="2"/>
                <a:hlinkClick r:id="rId2"/>
              </a:rPr>
              <a:t>Természetismeretes</a:t>
            </a:r>
            <a:r>
              <a:rPr lang="hu-HU" sz="2000" dirty="0" smtClean="0">
                <a:sym typeface="Wingdings" panose="05000000000000000000" pitchFamily="2" charset="2"/>
              </a:rPr>
              <a:t>:</a:t>
            </a:r>
            <a:br>
              <a:rPr lang="hu-HU" sz="2000" dirty="0" smtClean="0">
                <a:sym typeface="Wingdings" panose="05000000000000000000" pitchFamily="2" charset="2"/>
              </a:rPr>
            </a:br>
            <a:r>
              <a:rPr lang="hu-HU" sz="2000" dirty="0" smtClean="0">
                <a:hlinkClick r:id="rId2"/>
              </a:rPr>
              <a:t>https</a:t>
            </a:r>
            <a:r>
              <a:rPr lang="hu-HU" sz="2000" dirty="0">
                <a:hlinkClick r:id="rId2"/>
              </a:rPr>
              <a:t>://</a:t>
            </a:r>
            <a:r>
              <a:rPr lang="hu-HU" sz="2000" dirty="0" smtClean="0">
                <a:hlinkClick r:id="rId2"/>
              </a:rPr>
              <a:t>wordwall.net/hu/resource/391226/gyertyaszentel%C5%91</a:t>
            </a:r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/>
              <a:t/>
            </a:r>
            <a:br>
              <a:rPr lang="hu-HU" sz="2000" dirty="0"/>
            </a:br>
            <a:r>
              <a:rPr lang="hu-HU" sz="2000" dirty="0">
                <a:hlinkClick r:id="rId3"/>
              </a:rPr>
              <a:t>https://wordwall.net/hu/resource/2820829/hittan/katolikus-%</a:t>
            </a:r>
            <a:r>
              <a:rPr lang="hu-HU" sz="2000" dirty="0" smtClean="0">
                <a:hlinkClick r:id="rId3"/>
              </a:rPr>
              <a:t>c3%bcnnepek</a:t>
            </a:r>
            <a:r>
              <a:rPr lang="hu-HU" sz="2000" dirty="0" smtClean="0"/>
              <a:t/>
            </a:r>
            <a:br>
              <a:rPr lang="hu-HU" sz="2000" dirty="0" smtClean="0"/>
            </a:br>
            <a:r>
              <a:rPr lang="hu-HU" sz="2000" dirty="0"/>
              <a:t/>
            </a:r>
            <a:br>
              <a:rPr lang="hu-HU" sz="2000" dirty="0"/>
            </a:br>
            <a:endParaRPr lang="hu-HU" sz="2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124744"/>
            <a:ext cx="2676009" cy="3789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1900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27784" y="5713776"/>
            <a:ext cx="4176464" cy="864096"/>
          </a:xfrm>
        </p:spPr>
        <p:txBody>
          <a:bodyPr/>
          <a:lstStyle/>
          <a:p>
            <a:r>
              <a:rPr lang="hu-HU" sz="1800" dirty="0" smtClean="0"/>
              <a:t>Dicsértessék a Jézus Krisztus!</a:t>
            </a:r>
            <a:br>
              <a:rPr lang="hu-HU" sz="1800" dirty="0" smtClean="0"/>
            </a:br>
            <a:r>
              <a:rPr lang="hu-HU" sz="1800" dirty="0" smtClean="0"/>
              <a:t>Mindörökké!</a:t>
            </a:r>
            <a:br>
              <a:rPr lang="hu-HU" sz="1800" dirty="0" smtClean="0"/>
            </a:br>
            <a:r>
              <a:rPr lang="hu-HU" sz="1800" dirty="0" smtClean="0"/>
              <a:t>Ámen</a:t>
            </a:r>
            <a:br>
              <a:rPr lang="hu-HU" sz="1800" dirty="0" smtClean="0"/>
            </a:br>
            <a:endParaRPr lang="hu-HU" sz="18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1001">
            <a:off x="1138139" y="736745"/>
            <a:ext cx="3243050" cy="46230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641612"/>
            <a:ext cx="3384376" cy="48133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774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5042"/>
            <a:ext cx="7774747" cy="58310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429999"/>
      </p:ext>
    </p:extLst>
  </p:cSld>
  <p:clrMapOvr>
    <a:masterClrMapping/>
  </p:clrMapOvr>
</p:sld>
</file>

<file path=ppt/theme/theme1.xml><?xml version="1.0" encoding="utf-8"?>
<a:theme xmlns:a="http://schemas.openxmlformats.org/drawingml/2006/main" name="Turbulencia">
  <a:themeElements>
    <a:clrScheme name="Turbulenci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urbulenci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urbulenci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256</TotalTime>
  <Words>1048</Words>
  <Application>Microsoft Office PowerPoint</Application>
  <PresentationFormat>Diavetítés a képernyőre (4:3 oldalarány)</PresentationFormat>
  <Paragraphs>86</Paragraphs>
  <Slides>22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4" baseType="lpstr">
      <vt:lpstr>Turbulencia</vt:lpstr>
      <vt:lpstr>Acrobat Document</vt:lpstr>
      <vt:lpstr>Szeretettel köszöntelek benneteket a mai hittan órán!</vt:lpstr>
      <vt:lpstr>PowerPoint bemutató</vt:lpstr>
      <vt:lpstr>Melyik  egyházi ünnepünket jelölheti a nyíl? </vt:lpstr>
      <vt:lpstr>Gyertyaszentelő Boldogasszony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Ötletek , feladatok      a hittan órákhoz:</vt:lpstr>
      <vt:lpstr>PowerPoint bemutató</vt:lpstr>
      <vt:lpstr>PowerPoint bemutató</vt:lpstr>
      <vt:lpstr>PowerPoint bemutató</vt:lpstr>
      <vt:lpstr>PowerPoint bemutató</vt:lpstr>
      <vt:lpstr>PowerPoint bemutató</vt:lpstr>
      <vt:lpstr>Összegfoglaló,ismétlő kérdések játékosan:  https://wordwall.net/hu/resource/391226/gyertyaszentel%C5%91    Természetismeretes: https://wordwall.net/hu/resource/391226/gyertyaszentel%C5%91  https://wordwall.net/hu/resource/2820829/hittan/katolikus-%c3%bcnnepek  </vt:lpstr>
      <vt:lpstr>Dicsértessék a Jézus Krisztus! Mindörökké! Ámen 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Gyertyaszentelő Boldogasszony</dc:title>
  <dc:creator>Hitoktatas</dc:creator>
  <cp:lastModifiedBy>Hitoktatas</cp:lastModifiedBy>
  <cp:revision>22</cp:revision>
  <dcterms:created xsi:type="dcterms:W3CDTF">2021-01-12T08:06:50Z</dcterms:created>
  <dcterms:modified xsi:type="dcterms:W3CDTF">2021-01-26T07:52:29Z</dcterms:modified>
</cp:coreProperties>
</file>