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61" r:id="rId2"/>
    <p:sldId id="256" r:id="rId3"/>
    <p:sldId id="258" r:id="rId4"/>
    <p:sldId id="272" r:id="rId5"/>
    <p:sldId id="257" r:id="rId6"/>
    <p:sldId id="271" r:id="rId7"/>
    <p:sldId id="262" r:id="rId8"/>
    <p:sldId id="259" r:id="rId9"/>
    <p:sldId id="268" r:id="rId10"/>
    <p:sldId id="267" r:id="rId11"/>
    <p:sldId id="274" r:id="rId12"/>
    <p:sldId id="270" r:id="rId13"/>
    <p:sldId id="264" r:id="rId14"/>
    <p:sldId id="265" r:id="rId15"/>
    <p:sldId id="278" r:id="rId16"/>
    <p:sldId id="263" r:id="rId17"/>
    <p:sldId id="260" r:id="rId18"/>
    <p:sldId id="275" r:id="rId19"/>
    <p:sldId id="276" r:id="rId20"/>
    <p:sldId id="277" r:id="rId21"/>
    <p:sldId id="266" r:id="rId22"/>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hu-HU" smtClean="0"/>
              <a:t>Mintacím szerkesztése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en-US" dirty="0"/>
          </a:p>
        </p:txBody>
      </p:sp>
      <p:sp>
        <p:nvSpPr>
          <p:cNvPr id="4" name="Date Placeholder 3"/>
          <p:cNvSpPr>
            <a:spLocks noGrp="1"/>
          </p:cNvSpPr>
          <p:nvPr>
            <p:ph type="dt" sz="half" idx="10"/>
          </p:nvPr>
        </p:nvSpPr>
        <p:spPr bwMode="white"/>
        <p:txBody>
          <a:bodyPr/>
          <a:lstStyle/>
          <a:p>
            <a:fld id="{9DF4919B-4047-4DB1-8B39-23A42AEBA556}" type="datetimeFigureOut">
              <a:rPr lang="hu-HU" smtClean="0"/>
              <a:t>2020.10.20.</a:t>
            </a:fld>
            <a:endParaRPr lang="hu-HU" dirty="0"/>
          </a:p>
        </p:txBody>
      </p:sp>
      <p:sp>
        <p:nvSpPr>
          <p:cNvPr id="5" name="Footer Placeholder 4"/>
          <p:cNvSpPr>
            <a:spLocks noGrp="1"/>
          </p:cNvSpPr>
          <p:nvPr>
            <p:ph type="ftr" sz="quarter" idx="11"/>
          </p:nvPr>
        </p:nvSpPr>
        <p:spPr bwMode="white"/>
        <p:txBody>
          <a:bodyPr/>
          <a:lstStyle/>
          <a:p>
            <a:endParaRPr lang="hu-HU" dirty="0"/>
          </a:p>
        </p:txBody>
      </p:sp>
      <p:sp>
        <p:nvSpPr>
          <p:cNvPr id="6" name="Slide Number Placeholder 5"/>
          <p:cNvSpPr>
            <a:spLocks noGrp="1"/>
          </p:cNvSpPr>
          <p:nvPr>
            <p:ph type="sldNum" sz="quarter" idx="12"/>
          </p:nvPr>
        </p:nvSpPr>
        <p:spPr/>
        <p:txBody>
          <a:bodyPr/>
          <a:lstStyle/>
          <a:p>
            <a:fld id="{F450ADBC-3396-4FFB-9E58-A6AB70DCADD4}" type="slidenum">
              <a:rPr lang="hu-HU" smtClean="0"/>
              <a:t>‹#›</a:t>
            </a:fld>
            <a:endParaRPr lang="hu-H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F450ADBC-3396-4FFB-9E58-A6AB70DCADD4}" type="slidenum">
              <a:rPr lang="hu-HU" smtClean="0"/>
              <a:t>‹#›</a:t>
            </a:fld>
            <a:endParaRPr lang="hu-HU"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F450ADBC-3396-4FFB-9E58-A6AB70DCADD4}" type="slidenum">
              <a:rPr lang="hu-HU" smtClean="0"/>
              <a:t>‹#›</a:t>
            </a:fld>
            <a:endParaRPr lang="hu-HU" dirty="0"/>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hu-HU" smtClean="0"/>
              <a:t>Mintacím szerkesztése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2" name="Title 1"/>
          <p:cNvSpPr>
            <a:spLocks noGrp="1"/>
          </p:cNvSpPr>
          <p:nvPr>
            <p:ph type="title"/>
          </p:nvPr>
        </p:nvSpPr>
        <p:spPr/>
        <p:txBody>
          <a:bodyPr/>
          <a:lstStyle/>
          <a:p>
            <a:r>
              <a:rPr lang="hu-HU" smtClean="0"/>
              <a:t>Mintacím szerkesztése</a:t>
            </a:r>
            <a:endParaRPr lang="en-US"/>
          </a:p>
        </p:txBody>
      </p:sp>
      <p:sp>
        <p:nvSpPr>
          <p:cNvPr id="5" name="Date Placeholder 4"/>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F450ADBC-3396-4FFB-9E58-A6AB70DCADD4}" type="slidenum">
              <a:rPr lang="hu-HU" smtClean="0"/>
              <a:t>‹#›</a:t>
            </a:fld>
            <a:endParaRPr lang="hu-HU" dirty="0"/>
          </a:p>
        </p:txBody>
      </p:sp>
      <p:sp>
        <p:nvSpPr>
          <p:cNvPr id="12" name="Content Placeholder 11"/>
          <p:cNvSpPr>
            <a:spLocks noGrp="1"/>
          </p:cNvSpPr>
          <p:nvPr>
            <p:ph sz="quarter" idx="14"/>
          </p:nvPr>
        </p:nvSpPr>
        <p:spPr>
          <a:xfrm>
            <a:off x="4648200" y="2438400"/>
            <a:ext cx="3124200" cy="3124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2" name="Title 1"/>
          <p:cNvSpPr>
            <a:spLocks noGrp="1"/>
          </p:cNvSpPr>
          <p:nvPr>
            <p:ph type="title"/>
          </p:nvPr>
        </p:nvSpPr>
        <p:spPr/>
        <p:txBody>
          <a:bodyPr/>
          <a:lstStyle>
            <a:lvl1pPr>
              <a:defRPr/>
            </a:lvl1pPr>
          </a:lstStyle>
          <a:p>
            <a:r>
              <a:rPr lang="hu-HU" smtClean="0"/>
              <a:t>Mintacím szerkesztése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7" name="Date Placeholder 6"/>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8" name="Footer Placeholder 7"/>
          <p:cNvSpPr>
            <a:spLocks noGrp="1"/>
          </p:cNvSpPr>
          <p:nvPr>
            <p:ph type="ftr" sz="quarter" idx="11"/>
          </p:nvPr>
        </p:nvSpPr>
        <p:spPr/>
        <p:txBody>
          <a:bodyPr/>
          <a:lstStyle/>
          <a:p>
            <a:endParaRPr lang="hu-HU" dirty="0"/>
          </a:p>
        </p:txBody>
      </p:sp>
      <p:sp>
        <p:nvSpPr>
          <p:cNvPr id="9" name="Slide Number Placeholder 8"/>
          <p:cNvSpPr>
            <a:spLocks noGrp="1"/>
          </p:cNvSpPr>
          <p:nvPr>
            <p:ph type="sldNum" sz="quarter" idx="12"/>
          </p:nvPr>
        </p:nvSpPr>
        <p:spPr/>
        <p:txBody>
          <a:bodyPr/>
          <a:lstStyle/>
          <a:p>
            <a:fld id="{F450ADBC-3396-4FFB-9E58-A6AB70DCADD4}" type="slidenum">
              <a:rPr lang="hu-HU" smtClean="0"/>
              <a:t>‹#›</a:t>
            </a:fld>
            <a:endParaRPr lang="hu-H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Date Placeholder 2"/>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4" name="Footer Placeholder 3"/>
          <p:cNvSpPr>
            <a:spLocks noGrp="1"/>
          </p:cNvSpPr>
          <p:nvPr>
            <p:ph type="ftr" sz="quarter" idx="11"/>
          </p:nvPr>
        </p:nvSpPr>
        <p:spPr/>
        <p:txBody>
          <a:bodyPr/>
          <a:lstStyle/>
          <a:p>
            <a:endParaRPr lang="hu-HU" dirty="0"/>
          </a:p>
        </p:txBody>
      </p:sp>
      <p:sp>
        <p:nvSpPr>
          <p:cNvPr id="5" name="Slide Number Placeholder 4"/>
          <p:cNvSpPr>
            <a:spLocks noGrp="1"/>
          </p:cNvSpPr>
          <p:nvPr>
            <p:ph type="sldNum" sz="quarter" idx="12"/>
          </p:nvPr>
        </p:nvSpPr>
        <p:spPr/>
        <p:txBody>
          <a:bodyPr/>
          <a:lstStyle/>
          <a:p>
            <a:fld id="{F450ADBC-3396-4FFB-9E58-A6AB70DCADD4}" type="slidenum">
              <a:rPr lang="hu-HU" smtClean="0"/>
              <a:t>‹#›</a:t>
            </a:fld>
            <a:endParaRPr lang="hu-HU" dirty="0"/>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F450ADBC-3396-4FFB-9E58-A6AB70DCADD4}" type="slidenum">
              <a:rPr lang="hu-HU" smtClean="0"/>
              <a:t>‹#›</a:t>
            </a:fld>
            <a:endParaRPr lang="hu-H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hu-HU" smtClean="0"/>
              <a:t>Mintacím szerkesztése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F450ADBC-3396-4FFB-9E58-A6AB70DCADD4}" type="slidenum">
              <a:rPr lang="hu-HU" smtClean="0"/>
              <a:t>‹#›</a:t>
            </a:fld>
            <a:endParaRPr lang="hu-HU" dirty="0"/>
          </a:p>
        </p:txBody>
      </p:sp>
      <p:sp>
        <p:nvSpPr>
          <p:cNvPr id="9" name="Content Placeholder 8"/>
          <p:cNvSpPr>
            <a:spLocks noGrp="1"/>
          </p:cNvSpPr>
          <p:nvPr>
            <p:ph sz="quarter" idx="13"/>
          </p:nvPr>
        </p:nvSpPr>
        <p:spPr>
          <a:xfrm>
            <a:off x="1371600" y="1676400"/>
            <a:ext cx="3276600" cy="3505200"/>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hu-HU" smtClean="0"/>
              <a:t>Mintacím szerkesztése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dirty="0" smtClean="0"/>
              <a:t>Kép beszúrásához kattintson az ikonra</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F450ADBC-3396-4FFB-9E58-A6AB70DCADD4}" type="slidenum">
              <a:rPr lang="hu-HU" smtClean="0"/>
              <a:t>‹#›</a:t>
            </a:fld>
            <a:endParaRPr lang="hu-H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F450ADBC-3396-4FFB-9E58-A6AB70DCADD4}" type="slidenum">
              <a:rPr lang="hu-HU" smtClean="0"/>
              <a:t>‹#›</a:t>
            </a:fld>
            <a:endParaRPr lang="hu-H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9DF4919B-4047-4DB1-8B39-23A42AEBA556}" type="datetimeFigureOut">
              <a:rPr lang="hu-HU" smtClean="0"/>
              <a:t>2020.10.20.</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F450ADBC-3396-4FFB-9E58-A6AB70DCADD4}" type="slidenum">
              <a:rPr lang="hu-HU" smtClean="0"/>
              <a:t>‹#›</a:t>
            </a:fld>
            <a:endParaRPr lang="hu-H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hu-HU" smtClean="0"/>
              <a:t>Mintacím szerkesztése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9DF4919B-4047-4DB1-8B39-23A42AEBA556}" type="datetimeFigureOut">
              <a:rPr lang="hu-HU" smtClean="0"/>
              <a:t>2020.10.20.</a:t>
            </a:fld>
            <a:endParaRPr lang="hu-HU"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hu-HU"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F450ADBC-3396-4FFB-9E58-A6AB70DCADD4}" type="slidenum">
              <a:rPr lang="hu-HU" smtClean="0"/>
              <a:t>‹#›</a:t>
            </a:fld>
            <a:endParaRPr lang="hu-HU"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arar.facebook.com/csalad.ro/videos/mindenszenteklit%C3%A1ni%C3%A1ja/1104928519621825/" TargetMode="External"/><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szenterzsebet.org/unnep/mindenszentek/2018/index.php?ytube=HN_SztJanosPal"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ar-ar.facebook.com/csalad.ro/videos/mindenszentek-lit%C3%A1ni%C3%A1ja/1104928519621825/"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gif"/><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eg"/><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43608" y="1052736"/>
            <a:ext cx="4856584" cy="1080120"/>
          </a:xfrm>
        </p:spPr>
        <p:txBody>
          <a:bodyPr>
            <a:noAutofit/>
          </a:bodyPr>
          <a:lstStyle/>
          <a:p>
            <a:r>
              <a:rPr lang="hu-HU" sz="1600" dirty="0" smtClean="0"/>
              <a:t>Dicsértessék a Jézus Krisztus.</a:t>
            </a:r>
            <a:br>
              <a:rPr lang="hu-HU" sz="1600" dirty="0" smtClean="0"/>
            </a:br>
            <a:r>
              <a:rPr lang="hu-HU" sz="1600" dirty="0" smtClean="0"/>
              <a:t/>
            </a:r>
            <a:br>
              <a:rPr lang="hu-HU" sz="1600" dirty="0" smtClean="0"/>
            </a:br>
            <a:r>
              <a:rPr lang="hu-HU" sz="1600" dirty="0" smtClean="0"/>
              <a:t>Mindörökké .</a:t>
            </a:r>
            <a:br>
              <a:rPr lang="hu-HU" sz="1600" dirty="0" smtClean="0"/>
            </a:br>
            <a:r>
              <a:rPr lang="hu-HU" sz="1600" dirty="0" smtClean="0"/>
              <a:t> Ámen</a:t>
            </a:r>
            <a:endParaRPr lang="hu-HU" sz="1600"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151140">
            <a:off x="6087143" y="941030"/>
            <a:ext cx="1716058" cy="114880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Téglalap 4"/>
          <p:cNvSpPr/>
          <p:nvPr/>
        </p:nvSpPr>
        <p:spPr>
          <a:xfrm>
            <a:off x="827585" y="2204864"/>
            <a:ext cx="7560840" cy="4031873"/>
          </a:xfrm>
          <a:prstGeom prst="rect">
            <a:avLst/>
          </a:prstGeom>
        </p:spPr>
        <p:txBody>
          <a:bodyPr wrap="square" numCol="2">
            <a:spAutoFit/>
          </a:bodyPr>
          <a:lstStyle/>
          <a:p>
            <a:pPr algn="ctr"/>
            <a:r>
              <a:rPr lang="hu-HU" sz="1600" b="1" dirty="0" smtClean="0"/>
              <a:t>Imádkozzunk közösen!</a:t>
            </a:r>
          </a:p>
          <a:p>
            <a:pPr algn="ctr"/>
            <a:endParaRPr lang="hu-HU" sz="1600" b="1" dirty="0"/>
          </a:p>
          <a:p>
            <a:pPr algn="ctr"/>
            <a:r>
              <a:rPr lang="hu-HU" sz="1600" b="1" dirty="0" smtClean="0"/>
              <a:t>Drága </a:t>
            </a:r>
            <a:r>
              <a:rPr lang="hu-HU" sz="1600" b="1" dirty="0"/>
              <a:t>Jézusom !</a:t>
            </a:r>
          </a:p>
          <a:p>
            <a:pPr algn="ctr"/>
            <a:endParaRPr lang="hu-HU" sz="1050" b="1" dirty="0"/>
          </a:p>
          <a:p>
            <a:pPr algn="ctr"/>
            <a:r>
              <a:rPr lang="hu-HU" sz="1600" b="1" dirty="0"/>
              <a:t>Most Szent Pál szavai jutnak eszembe</a:t>
            </a:r>
          </a:p>
          <a:p>
            <a:pPr algn="ctr"/>
            <a:r>
              <a:rPr lang="hu-HU" sz="1600" b="1" dirty="0"/>
              <a:t>" Legyen akkora hitem,hogy hegyeket mozgassak,</a:t>
            </a:r>
          </a:p>
          <a:p>
            <a:pPr algn="ctr"/>
            <a:r>
              <a:rPr lang="hu-HU" sz="1600" b="1" dirty="0"/>
              <a:t>ha szeretet nincs bennem, mit sem ér " ( 1 Kor.13,2)</a:t>
            </a:r>
          </a:p>
          <a:p>
            <a:pPr algn="ctr"/>
            <a:r>
              <a:rPr lang="hu-HU" sz="1600" b="1" dirty="0" smtClean="0"/>
              <a:t>Segíts, </a:t>
            </a:r>
            <a:r>
              <a:rPr lang="hu-HU" sz="1600" b="1" dirty="0"/>
              <a:t>hogy szeressem </a:t>
            </a:r>
            <a:r>
              <a:rPr lang="hu-HU" sz="1600" b="1" dirty="0" smtClean="0"/>
              <a:t>fele barátaimat,</a:t>
            </a:r>
            <a:endParaRPr lang="hu-HU" sz="1600" b="1" dirty="0"/>
          </a:p>
          <a:p>
            <a:pPr algn="ctr"/>
            <a:r>
              <a:rPr lang="hu-HU" sz="1600" b="1" dirty="0"/>
              <a:t>a hogy szeretetem egyre érettebb legyen</a:t>
            </a:r>
          </a:p>
          <a:p>
            <a:pPr algn="ctr"/>
            <a:r>
              <a:rPr lang="hu-HU" sz="1600" b="1" dirty="0"/>
              <a:t>Vegyem észre, ha körülöttem </a:t>
            </a:r>
            <a:r>
              <a:rPr lang="hu-HU" sz="1600" b="1" dirty="0" smtClean="0"/>
              <a:t>segítségre </a:t>
            </a:r>
            <a:r>
              <a:rPr lang="hu-HU" sz="1600" b="1" dirty="0"/>
              <a:t>szorulnak embertársaim</a:t>
            </a:r>
            <a:r>
              <a:rPr lang="hu-HU" sz="1600" b="1" dirty="0" smtClean="0"/>
              <a:t>.</a:t>
            </a:r>
          </a:p>
          <a:p>
            <a:pPr algn="ctr"/>
            <a:endParaRPr lang="hu-HU" sz="1600" b="1" dirty="0"/>
          </a:p>
          <a:p>
            <a:pPr algn="ctr"/>
            <a:endParaRPr lang="hu-HU" sz="1600" b="1" dirty="0" smtClean="0"/>
          </a:p>
          <a:p>
            <a:pPr algn="ctr"/>
            <a:endParaRPr lang="hu-HU" sz="1600" b="1" dirty="0"/>
          </a:p>
          <a:p>
            <a:pPr algn="ctr"/>
            <a:r>
              <a:rPr lang="hu-HU" sz="1600" b="1" dirty="0"/>
              <a:t>Önzetlenül </a:t>
            </a:r>
            <a:r>
              <a:rPr lang="hu-HU" sz="1600" b="1" dirty="0" smtClean="0"/>
              <a:t>nyújtsam feléjük segítő </a:t>
            </a:r>
            <a:r>
              <a:rPr lang="hu-HU" sz="1600" b="1" dirty="0"/>
              <a:t>kezemet</a:t>
            </a:r>
            <a:r>
              <a:rPr lang="hu-HU" sz="1600" b="1" dirty="0" smtClean="0"/>
              <a:t>,</a:t>
            </a:r>
            <a:endParaRPr lang="hu-HU" sz="1600" b="1" dirty="0"/>
          </a:p>
          <a:p>
            <a:pPr algn="ctr"/>
            <a:r>
              <a:rPr lang="hu-HU" sz="1600" b="1" dirty="0"/>
              <a:t>S ha mással nem tudok </a:t>
            </a:r>
            <a:r>
              <a:rPr lang="hu-HU" sz="1600" b="1" dirty="0" smtClean="0"/>
              <a:t>segíteni, </a:t>
            </a:r>
            <a:r>
              <a:rPr lang="hu-HU" sz="1600" b="1" dirty="0"/>
              <a:t>legalább egy</a:t>
            </a:r>
          </a:p>
          <a:p>
            <a:pPr algn="ctr"/>
            <a:r>
              <a:rPr lang="hu-HU" sz="1600" b="1" dirty="0" smtClean="0"/>
              <a:t>jó szó, </a:t>
            </a:r>
            <a:r>
              <a:rPr lang="hu-HU" sz="1600" b="1" dirty="0"/>
              <a:t>egy mosoly mindig kerüljön </a:t>
            </a:r>
            <a:r>
              <a:rPr lang="hu-HU" sz="1600" b="1" dirty="0" smtClean="0"/>
              <a:t>tarisznyámból....</a:t>
            </a:r>
            <a:endParaRPr lang="hu-HU" sz="1600" b="1" dirty="0"/>
          </a:p>
          <a:p>
            <a:pPr algn="ctr"/>
            <a:r>
              <a:rPr lang="hu-HU" sz="1600" b="1" dirty="0" smtClean="0"/>
              <a:t>Segítsem </a:t>
            </a:r>
            <a:r>
              <a:rPr lang="hu-HU" sz="1600" b="1" dirty="0"/>
              <a:t>elvezetni embertársaimat is a szeretethez, mint a boldogság forrásához '</a:t>
            </a:r>
          </a:p>
          <a:p>
            <a:pPr algn="ctr"/>
            <a:r>
              <a:rPr lang="hu-HU" sz="1600" b="1" dirty="0" smtClean="0"/>
              <a:t>Tanúságtételemmel próbáljam erősíteni </a:t>
            </a:r>
            <a:r>
              <a:rPr lang="hu-HU" sz="1600" b="1" dirty="0"/>
              <a:t>,</a:t>
            </a:r>
          </a:p>
          <a:p>
            <a:pPr algn="ctr"/>
            <a:r>
              <a:rPr lang="hu-HU" sz="1600" b="1" dirty="0"/>
              <a:t>hogy erőt </a:t>
            </a:r>
            <a:r>
              <a:rPr lang="hu-HU" sz="1600" b="1" dirty="0" smtClean="0"/>
              <a:t>merítsenek </a:t>
            </a:r>
            <a:r>
              <a:rPr lang="hu-HU" sz="1600" b="1" dirty="0"/>
              <a:t>a nehézségek leküzdéséhez.</a:t>
            </a:r>
          </a:p>
          <a:p>
            <a:pPr algn="ctr"/>
            <a:r>
              <a:rPr lang="hu-HU" sz="1600" b="1" dirty="0"/>
              <a:t>Add,hogy Téged szolgáljalak,</a:t>
            </a:r>
          </a:p>
          <a:p>
            <a:pPr algn="ctr"/>
            <a:r>
              <a:rPr lang="hu-HU" sz="1600" b="1" dirty="0"/>
              <a:t>A szenvedő emberekben Téged lássalak. </a:t>
            </a:r>
            <a:endParaRPr lang="hu-HU" sz="1600" b="1" dirty="0" smtClean="0"/>
          </a:p>
          <a:p>
            <a:pPr algn="ctr"/>
            <a:r>
              <a:rPr lang="hu-HU" sz="1600" b="1" dirty="0"/>
              <a:t>	</a:t>
            </a:r>
            <a:r>
              <a:rPr lang="hu-HU" sz="1600" b="1" dirty="0" smtClean="0"/>
              <a:t>	AMEN</a:t>
            </a:r>
            <a:endParaRPr lang="hu-HU" sz="1600" b="1" dirty="0"/>
          </a:p>
        </p:txBody>
      </p:sp>
    </p:spTree>
    <p:extLst>
      <p:ext uri="{BB962C8B-B14F-4D97-AF65-F5344CB8AC3E}">
        <p14:creationId xmlns:p14="http://schemas.microsoft.com/office/powerpoint/2010/main" val="897026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371600" y="1295400"/>
            <a:ext cx="6400800" cy="837456"/>
          </a:xfrm>
        </p:spPr>
        <p:txBody>
          <a:bodyPr>
            <a:noAutofit/>
          </a:bodyPr>
          <a:lstStyle/>
          <a:p>
            <a:r>
              <a:rPr lang="hu-HU" sz="2000" b="1" dirty="0">
                <a:latin typeface="Berlin Sans FB Demi" panose="020E0802020502020306" pitchFamily="34" charset="0"/>
              </a:rPr>
              <a:t>Szeretettel köszöntelek</a:t>
            </a:r>
            <a:br>
              <a:rPr lang="hu-HU" sz="2000" b="1" dirty="0">
                <a:latin typeface="Berlin Sans FB Demi" panose="020E0802020502020306" pitchFamily="34" charset="0"/>
              </a:rPr>
            </a:br>
            <a:r>
              <a:rPr lang="hu-HU" sz="2000" b="1" dirty="0">
                <a:latin typeface="Berlin Sans FB Demi" panose="020E0802020502020306" pitchFamily="34" charset="0"/>
              </a:rPr>
              <a:t>  </a:t>
            </a:r>
            <a:r>
              <a:rPr lang="hu-HU" sz="2000" b="1" dirty="0" smtClean="0">
                <a:latin typeface="Berlin Sans FB Demi" panose="020E0802020502020306" pitchFamily="34" charset="0"/>
              </a:rPr>
              <a:t>benneteket</a:t>
            </a:r>
            <a:br>
              <a:rPr lang="hu-HU" sz="2000" b="1" dirty="0" smtClean="0">
                <a:latin typeface="Berlin Sans FB Demi" panose="020E0802020502020306" pitchFamily="34" charset="0"/>
              </a:rPr>
            </a:br>
            <a:r>
              <a:rPr lang="hu-HU" sz="2000" b="1" dirty="0" smtClean="0">
                <a:latin typeface="Berlin Sans FB Demi" panose="020E0802020502020306" pitchFamily="34" charset="0"/>
              </a:rPr>
              <a:t> </a:t>
            </a:r>
            <a:r>
              <a:rPr lang="hu-HU" sz="2000" b="1" dirty="0">
                <a:latin typeface="Berlin Sans FB Demi" panose="020E0802020502020306" pitchFamily="34" charset="0"/>
              </a:rPr>
              <a:t>a virtuális hittan </a:t>
            </a:r>
            <a:r>
              <a:rPr lang="hu-HU" sz="2000" b="1" dirty="0" smtClean="0">
                <a:latin typeface="Berlin Sans FB Demi" panose="020E0802020502020306" pitchFamily="34" charset="0"/>
              </a:rPr>
              <a:t>órán!</a:t>
            </a:r>
            <a:endParaRPr lang="hu-HU" sz="2000" b="1" dirty="0">
              <a:latin typeface="Berlin Sans FB Demi" panose="020E0802020502020306" pitchFamily="34" charset="0"/>
            </a:endParaRPr>
          </a:p>
        </p:txBody>
      </p:sp>
      <p:pic>
        <p:nvPicPr>
          <p:cNvPr id="6" name="Tartalom helye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3848" y="3140968"/>
            <a:ext cx="4763986" cy="2463874"/>
          </a:xfrm>
          <a:prstGeom prst="rect">
            <a:avLst/>
          </a:prstGeom>
          <a:ln>
            <a:noFill/>
          </a:ln>
          <a:effectLst>
            <a:softEdge rad="112500"/>
          </a:effectLst>
        </p:spPr>
      </p:pic>
      <p:sp>
        <p:nvSpPr>
          <p:cNvPr id="8" name="Téglalap 7"/>
          <p:cNvSpPr/>
          <p:nvPr/>
        </p:nvSpPr>
        <p:spPr>
          <a:xfrm>
            <a:off x="1619672" y="2488853"/>
            <a:ext cx="4572000" cy="461665"/>
          </a:xfrm>
          <a:prstGeom prst="rect">
            <a:avLst/>
          </a:prstGeom>
        </p:spPr>
        <p:txBody>
          <a:bodyPr>
            <a:spAutoFit/>
          </a:bodyPr>
          <a:lstStyle/>
          <a:p>
            <a:r>
              <a:rPr lang="hu-HU" sz="2400" dirty="0" smtClean="0">
                <a:latin typeface="Berlin Sans FB Demi" panose="020E0802020502020306" pitchFamily="34" charset="0"/>
              </a:rPr>
              <a:t>Mai hittanóránk témája :</a:t>
            </a:r>
            <a:endParaRPr lang="hu-HU" sz="2400" dirty="0">
              <a:latin typeface="Berlin Sans FB Demi" panose="020E0802020502020306" pitchFamily="34" charset="0"/>
            </a:endParaRPr>
          </a:p>
        </p:txBody>
      </p:sp>
    </p:spTree>
    <p:extLst>
      <p:ext uri="{BB962C8B-B14F-4D97-AF65-F5344CB8AC3E}">
        <p14:creationId xmlns:p14="http://schemas.microsoft.com/office/powerpoint/2010/main" val="2362140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99992" y="2348880"/>
            <a:ext cx="3672408" cy="1728192"/>
          </a:xfrm>
        </p:spPr>
        <p:txBody>
          <a:bodyPr/>
          <a:lstStyle/>
          <a:p>
            <a:r>
              <a:rPr lang="hu-HU" dirty="0" smtClean="0"/>
              <a:t>Minden szentek ünnepe</a:t>
            </a:r>
            <a:br>
              <a:rPr lang="hu-HU" dirty="0" smtClean="0"/>
            </a:br>
            <a:r>
              <a:rPr lang="hu-HU" dirty="0" smtClean="0"/>
              <a:t>november 1.</a:t>
            </a:r>
            <a:br>
              <a:rPr lang="hu-HU" dirty="0" smtClean="0"/>
            </a:br>
            <a:r>
              <a:rPr lang="hu-HU" dirty="0"/>
              <a:t/>
            </a:r>
            <a:br>
              <a:rPr lang="hu-HU" dirty="0"/>
            </a:br>
            <a:r>
              <a:rPr lang="hu-HU" dirty="0" smtClean="0"/>
              <a:t/>
            </a:r>
            <a:br>
              <a:rPr lang="hu-HU" dirty="0" smtClean="0"/>
            </a:br>
            <a:r>
              <a:rPr lang="hu-HU" dirty="0"/>
              <a:t/>
            </a:r>
            <a:br>
              <a:rPr lang="hu-HU" dirty="0"/>
            </a:br>
            <a:r>
              <a:rPr lang="hu-HU" dirty="0" smtClean="0"/>
              <a:t/>
            </a:r>
            <a:br>
              <a:rPr lang="hu-HU" dirty="0" smtClean="0"/>
            </a:br>
            <a:r>
              <a:rPr lang="hu-HU" dirty="0"/>
              <a:t/>
            </a:r>
            <a:br>
              <a:rPr lang="hu-HU" dirty="0"/>
            </a:br>
            <a:r>
              <a:rPr lang="hu-HU" dirty="0" smtClean="0"/>
              <a:t/>
            </a:r>
            <a:br>
              <a:rPr lang="hu-HU" dirty="0" smtClean="0"/>
            </a:br>
            <a:endParaRPr lang="hu-HU" dirty="0"/>
          </a:p>
        </p:txBody>
      </p:sp>
      <p:pic>
        <p:nvPicPr>
          <p:cNvPr id="5" name="Kép helye 4"/>
          <p:cNvPicPr>
            <a:picLocks noGrp="1" noChangeAspect="1"/>
          </p:cNvPicPr>
          <p:nvPr>
            <p:ph type="pic" idx="1"/>
          </p:nvPr>
        </p:nvPicPr>
        <p:blipFill>
          <a:blip r:embed="rId2">
            <a:extLst>
              <a:ext uri="{28A0092B-C50C-407E-A947-70E740481C1C}">
                <a14:useLocalDpi xmlns:a14="http://schemas.microsoft.com/office/drawing/2010/main" val="0"/>
              </a:ext>
            </a:extLst>
          </a:blip>
          <a:srcRect l="12500" r="12500"/>
          <a:stretch>
            <a:fillRect/>
          </a:stretch>
        </p:blipFill>
        <p:spPr>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Szöveg helye 3"/>
          <p:cNvSpPr>
            <a:spLocks noGrp="1"/>
          </p:cNvSpPr>
          <p:nvPr>
            <p:ph type="body" sz="half" idx="2"/>
          </p:nvPr>
        </p:nvSpPr>
        <p:spPr>
          <a:xfrm>
            <a:off x="4788024" y="2276856"/>
            <a:ext cx="3312368" cy="3024352"/>
          </a:xfrm>
        </p:spPr>
        <p:txBody>
          <a:bodyPr>
            <a:normAutofit fontScale="62500" lnSpcReduction="20000"/>
          </a:bodyPr>
          <a:lstStyle/>
          <a:p>
            <a:r>
              <a:rPr lang="hu-HU" sz="2600" b="1" dirty="0" smtClean="0"/>
              <a:t>A </a:t>
            </a:r>
            <a:r>
              <a:rPr lang="hu-HU" sz="2600" b="1" dirty="0"/>
              <a:t>megdicsőült </a:t>
            </a:r>
            <a:r>
              <a:rPr lang="hu-HU" sz="2600" b="1" dirty="0" smtClean="0"/>
              <a:t>Egyház </a:t>
            </a:r>
            <a:r>
              <a:rPr lang="hu-HU" sz="2600" b="1" dirty="0"/>
              <a:t>ünnepe</a:t>
            </a:r>
            <a:r>
              <a:rPr lang="hu-HU" sz="2600" b="1" dirty="0" smtClean="0"/>
              <a:t>.</a:t>
            </a:r>
          </a:p>
          <a:p>
            <a:endParaRPr lang="hu-HU" sz="2600" b="1" dirty="0" smtClean="0"/>
          </a:p>
          <a:p>
            <a:r>
              <a:rPr lang="hu-HU" sz="2200" i="1" dirty="0" smtClean="0"/>
              <a:t>A </a:t>
            </a:r>
            <a:r>
              <a:rPr lang="hu-HU" sz="2200" b="1" i="1" u="sng" dirty="0" smtClean="0"/>
              <a:t>megdicsőült </a:t>
            </a:r>
            <a:r>
              <a:rPr lang="hu-HU" sz="2200" i="1" dirty="0" smtClean="0"/>
              <a:t>kifejezés azt jelenti</a:t>
            </a:r>
            <a:r>
              <a:rPr lang="hu-HU" sz="2200" b="1" dirty="0" smtClean="0"/>
              <a:t>, </a:t>
            </a:r>
            <a:r>
              <a:rPr lang="hu-HU" sz="2200" i="1" dirty="0" smtClean="0"/>
              <a:t>hogy már a mennyben van, Isten dicsőségében,azaz eljutott az örök boldogságba.</a:t>
            </a:r>
          </a:p>
          <a:p>
            <a:endParaRPr lang="hu-HU" sz="2200" i="1" dirty="0"/>
          </a:p>
          <a:p>
            <a:r>
              <a:rPr lang="hu-HU" sz="2000" b="1" i="1" dirty="0" smtClean="0"/>
              <a:t>A szentek, vagyis a megdicsőült Egyház tagjai közbenjárásukkal segíthetik a küzdő és a szenvedő Egyházhoz tartozókat</a:t>
            </a:r>
            <a:r>
              <a:rPr lang="hu-HU" sz="1600" b="1" i="1" dirty="0" smtClean="0"/>
              <a:t>.</a:t>
            </a:r>
            <a:endParaRPr lang="hu-HU" sz="1600" b="1" i="1" dirty="0"/>
          </a:p>
        </p:txBody>
      </p:sp>
    </p:spTree>
    <p:extLst>
      <p:ext uri="{BB962C8B-B14F-4D97-AF65-F5344CB8AC3E}">
        <p14:creationId xmlns:p14="http://schemas.microsoft.com/office/powerpoint/2010/main" val="164386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55576" y="2780928"/>
            <a:ext cx="7488832" cy="3069704"/>
          </a:xfrm>
        </p:spPr>
        <p:txBody>
          <a:bodyPr>
            <a:noAutofit/>
          </a:bodyPr>
          <a:lstStyle/>
          <a:p>
            <a:r>
              <a:rPr lang="hu-HU" sz="2000" b="1" dirty="0" smtClean="0">
                <a:latin typeface="Times New Roman" panose="02020603050405020304" pitchFamily="18" charset="0"/>
                <a:cs typeface="Times New Roman" panose="02020603050405020304" pitchFamily="18" charset="0"/>
              </a:rPr>
              <a:t>A szentek mindannyian nagyon szerették Istent, és az ő akarata szerint éltek. </a:t>
            </a:r>
            <a:br>
              <a:rPr lang="hu-HU" sz="2000" b="1" dirty="0" smtClean="0">
                <a:latin typeface="Times New Roman" panose="02020603050405020304" pitchFamily="18" charset="0"/>
                <a:cs typeface="Times New Roman" panose="02020603050405020304" pitchFamily="18" charset="0"/>
              </a:rPr>
            </a:br>
            <a:r>
              <a:rPr lang="hu-HU" sz="2000" b="1" dirty="0" smtClean="0">
                <a:latin typeface="Times New Roman" panose="02020603050405020304" pitchFamily="18" charset="0"/>
                <a:cs typeface="Times New Roman" panose="02020603050405020304" pitchFamily="18" charset="0"/>
              </a:rPr>
              <a:t>Mindegyikük a maga módján valósította meg Isten szándékait.</a:t>
            </a:r>
            <a:br>
              <a:rPr lang="hu-HU" sz="2000" b="1" dirty="0" smtClean="0">
                <a:latin typeface="Times New Roman" panose="02020603050405020304" pitchFamily="18" charset="0"/>
                <a:cs typeface="Times New Roman" panose="02020603050405020304" pitchFamily="18" charset="0"/>
              </a:rPr>
            </a:br>
            <a:r>
              <a:rPr lang="hu-HU" sz="2000" b="1" dirty="0" smtClean="0">
                <a:latin typeface="Times New Roman" panose="02020603050405020304" pitchFamily="18" charset="0"/>
                <a:cs typeface="Times New Roman" panose="02020603050405020304" pitchFamily="18" charset="0"/>
              </a:rPr>
              <a:t>Volt , aki sok-sok imával engeszteléssel.</a:t>
            </a:r>
            <a:br>
              <a:rPr lang="hu-HU" sz="2000" b="1" dirty="0" smtClean="0">
                <a:latin typeface="Times New Roman" panose="02020603050405020304" pitchFamily="18" charset="0"/>
                <a:cs typeface="Times New Roman" panose="02020603050405020304" pitchFamily="18" charset="0"/>
              </a:rPr>
            </a:br>
            <a:r>
              <a:rPr lang="hu-HU" sz="2000" b="1" dirty="0" smtClean="0">
                <a:latin typeface="Times New Roman" panose="02020603050405020304" pitchFamily="18" charset="0"/>
                <a:cs typeface="Times New Roman" panose="02020603050405020304" pitchFamily="18" charset="0"/>
              </a:rPr>
              <a:t>Volt aki szegények, betegek gondozásában. </a:t>
            </a:r>
            <a:br>
              <a:rPr lang="hu-HU" sz="2000" b="1" dirty="0" smtClean="0">
                <a:latin typeface="Times New Roman" panose="02020603050405020304" pitchFamily="18" charset="0"/>
                <a:cs typeface="Times New Roman" panose="02020603050405020304" pitchFamily="18" charset="0"/>
              </a:rPr>
            </a:br>
            <a:r>
              <a:rPr lang="hu-HU" sz="2000" b="1" dirty="0" smtClean="0">
                <a:latin typeface="Times New Roman" panose="02020603050405020304" pitchFamily="18" charset="0"/>
                <a:cs typeface="Times New Roman" panose="02020603050405020304" pitchFamily="18" charset="0"/>
              </a:rPr>
              <a:t>Volt ,aki sok-sok imával , engeszteléssel. Volt aki az evangélium bátor hirdetésével , mások tanításával, nevelésével foglalkozott.</a:t>
            </a:r>
            <a:endParaRPr lang="hu-HU" sz="2000" b="1" dirty="0">
              <a:latin typeface="Times New Roman" panose="02020603050405020304" pitchFamily="18" charset="0"/>
              <a:cs typeface="Times New Roman" panose="02020603050405020304" pitchFamily="18" charset="0"/>
            </a:endParaRPr>
          </a:p>
        </p:txBody>
      </p:sp>
      <p:pic>
        <p:nvPicPr>
          <p:cNvPr id="4" name="Tartalom hely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03848" y="18841"/>
            <a:ext cx="2548771" cy="1501194"/>
          </a:xfrm>
          <a:prstGeom prst="ellipse">
            <a:avLst/>
          </a:prstGeom>
          <a:ln>
            <a:noFill/>
          </a:ln>
          <a:effectLst>
            <a:softEdge rad="112500"/>
          </a:effectLst>
        </p:spPr>
      </p:pic>
    </p:spTree>
    <p:extLst>
      <p:ext uri="{BB962C8B-B14F-4D97-AF65-F5344CB8AC3E}">
        <p14:creationId xmlns:p14="http://schemas.microsoft.com/office/powerpoint/2010/main" val="661319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2000" b="1" dirty="0" smtClean="0">
                <a:latin typeface="Times New Roman" panose="02020603050405020304" pitchFamily="18" charset="0"/>
                <a:cs typeface="Times New Roman" panose="02020603050405020304" pitchFamily="18" charset="0"/>
              </a:rPr>
              <a:t>A megdicsőült egyház</a:t>
            </a:r>
            <a:endParaRPr lang="hu-HU" sz="2000" b="1" dirty="0">
              <a:latin typeface="Times New Roman" panose="02020603050405020304" pitchFamily="18" charset="0"/>
              <a:cs typeface="Times New Roman" panose="02020603050405020304" pitchFamily="18" charset="0"/>
            </a:endParaRPr>
          </a:p>
        </p:txBody>
      </p:sp>
      <p:sp>
        <p:nvSpPr>
          <p:cNvPr id="3" name="Téglalap 2"/>
          <p:cNvSpPr/>
          <p:nvPr/>
        </p:nvSpPr>
        <p:spPr>
          <a:xfrm>
            <a:off x="2286000" y="2413338"/>
            <a:ext cx="4572000" cy="3170099"/>
          </a:xfrm>
          <a:prstGeom prst="rect">
            <a:avLst/>
          </a:prstGeom>
        </p:spPr>
        <p:txBody>
          <a:bodyPr>
            <a:spAutoFit/>
          </a:bodyPr>
          <a:lstStyle/>
          <a:p>
            <a:pPr algn="ctr"/>
            <a:r>
              <a:rPr lang="hu-HU" sz="2000" b="1" dirty="0"/>
              <a:t>November 1-jén egy napon ünnepeljük az összes szentet, vagyis valamennyi megdicsőült lelket, akikről sokaságuk miatt a kalendárium külön, név szerint nem emlékezhet meg. </a:t>
            </a:r>
            <a:endParaRPr lang="hu-HU" sz="2000" b="1" dirty="0" smtClean="0"/>
          </a:p>
          <a:p>
            <a:pPr algn="ctr"/>
            <a:endParaRPr lang="hu-HU" sz="2000" b="1" dirty="0" smtClean="0"/>
          </a:p>
          <a:p>
            <a:pPr algn="ctr"/>
            <a:r>
              <a:rPr lang="hu-HU" sz="2000" b="1" dirty="0" smtClean="0"/>
              <a:t>Mindenszentek </a:t>
            </a:r>
            <a:r>
              <a:rPr lang="hu-HU" sz="2000" b="1" dirty="0"/>
              <a:t>ünnepe a kötelező egyházi ünnepek közé tartozik, ezért a hívek számára előírás a szentmisén való </a:t>
            </a:r>
            <a:r>
              <a:rPr lang="hu-HU" sz="2000" b="1" dirty="0" smtClean="0"/>
              <a:t>részvétel.</a:t>
            </a:r>
            <a:endParaRPr lang="hu-HU" sz="2000" b="1" dirty="0"/>
          </a:p>
        </p:txBody>
      </p:sp>
    </p:spTree>
    <p:extLst>
      <p:ext uri="{BB962C8B-B14F-4D97-AF65-F5344CB8AC3E}">
        <p14:creationId xmlns:p14="http://schemas.microsoft.com/office/powerpoint/2010/main" val="10347855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Mindenszentek litániája</a:t>
            </a:r>
            <a:endParaRPr lang="hu-HU" dirty="0"/>
          </a:p>
        </p:txBody>
      </p:sp>
      <p:pic>
        <p:nvPicPr>
          <p:cNvPr id="5" name="Kép helye 4"/>
          <p:cNvPicPr>
            <a:picLocks noGrp="1" noChangeAspect="1"/>
          </p:cNvPicPr>
          <p:nvPr>
            <p:ph type="pic" idx="1"/>
          </p:nvPr>
        </p:nvPicPr>
        <p:blipFill>
          <a:blip r:embed="rId2">
            <a:extLst>
              <a:ext uri="{28A0092B-C50C-407E-A947-70E740481C1C}">
                <a14:useLocalDpi xmlns:a14="http://schemas.microsoft.com/office/drawing/2010/main" val="0"/>
              </a:ext>
            </a:extLst>
          </a:blip>
          <a:srcRect l="17708" r="17708"/>
          <a:stretch>
            <a:fillRect/>
          </a:stretch>
        </p:blipFill>
        <p:spPr/>
      </p:pic>
      <p:sp>
        <p:nvSpPr>
          <p:cNvPr id="4" name="Szöveg helye 3"/>
          <p:cNvSpPr>
            <a:spLocks noGrp="1"/>
          </p:cNvSpPr>
          <p:nvPr>
            <p:ph type="body" sz="half" idx="2"/>
          </p:nvPr>
        </p:nvSpPr>
        <p:spPr>
          <a:xfrm>
            <a:off x="4644008" y="2276856"/>
            <a:ext cx="3528392" cy="2875280"/>
          </a:xfrm>
        </p:spPr>
        <p:txBody>
          <a:bodyPr/>
          <a:lstStyle/>
          <a:p>
            <a:r>
              <a:rPr lang="hu-HU" sz="1600" b="1" dirty="0">
                <a:solidFill>
                  <a:srgbClr val="0070C0"/>
                </a:solidFill>
              </a:rPr>
              <a:t>Hallgassátok meg</a:t>
            </a:r>
            <a:r>
              <a:rPr lang="hu-HU" sz="1600" b="1" dirty="0" smtClean="0">
                <a:solidFill>
                  <a:srgbClr val="0070C0"/>
                </a:solidFill>
              </a:rPr>
              <a:t>,</a:t>
            </a:r>
          </a:p>
          <a:p>
            <a:r>
              <a:rPr lang="hu-HU" sz="1600" b="1" dirty="0" smtClean="0">
                <a:solidFill>
                  <a:srgbClr val="0070C0"/>
                </a:solidFill>
              </a:rPr>
              <a:t> </a:t>
            </a:r>
            <a:r>
              <a:rPr lang="hu-HU" sz="1600" b="1" dirty="0">
                <a:solidFill>
                  <a:srgbClr val="0070C0"/>
                </a:solidFill>
              </a:rPr>
              <a:t>imádkozzátok el  ti is !</a:t>
            </a:r>
          </a:p>
          <a:p>
            <a:endParaRPr lang="hu-HU" dirty="0"/>
          </a:p>
          <a:p>
            <a:r>
              <a:rPr lang="hu-HU" sz="1200" b="1" dirty="0">
                <a:hlinkClick r:id="rId3"/>
              </a:rPr>
              <a:t>https://</a:t>
            </a:r>
            <a:r>
              <a:rPr lang="hu-HU" sz="1200" b="1" dirty="0" smtClean="0">
                <a:hlinkClick r:id="rId3"/>
              </a:rPr>
              <a:t>arar.facebook.com/csalad.ro/videos/mindenszenteklit%C3%A1ni%C3%A1ja/1104928519621825/</a:t>
            </a:r>
            <a:endParaRPr lang="hu-HU" sz="1200" b="1" dirty="0" smtClean="0"/>
          </a:p>
          <a:p>
            <a:endParaRPr lang="hu-HU" sz="1200" b="1" dirty="0"/>
          </a:p>
          <a:p>
            <a:endParaRPr lang="hu-HU" sz="1200" b="1" dirty="0"/>
          </a:p>
          <a:p>
            <a:endParaRPr lang="hu-HU" dirty="0"/>
          </a:p>
          <a:p>
            <a:endParaRPr lang="hu-HU" dirty="0"/>
          </a:p>
        </p:txBody>
      </p:sp>
    </p:spTree>
    <p:extLst>
      <p:ext uri="{BB962C8B-B14F-4D97-AF65-F5344CB8AC3E}">
        <p14:creationId xmlns:p14="http://schemas.microsoft.com/office/powerpoint/2010/main" val="788159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052737"/>
            <a:ext cx="6192688" cy="4779982"/>
          </a:xfrm>
          <a:prstGeom prst="rect">
            <a:avLst/>
          </a:prstGeom>
          <a:ln>
            <a:noFill/>
          </a:ln>
          <a:effectLst>
            <a:softEdge rad="112500"/>
          </a:effectLst>
        </p:spPr>
      </p:pic>
    </p:spTree>
    <p:extLst>
      <p:ext uri="{BB962C8B-B14F-4D97-AF65-F5344CB8AC3E}">
        <p14:creationId xmlns:p14="http://schemas.microsoft.com/office/powerpoint/2010/main" val="23946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547664" y="1268760"/>
            <a:ext cx="2819400" cy="599440"/>
          </a:xfrm>
        </p:spPr>
        <p:txBody>
          <a:bodyPr>
            <a:normAutofit fontScale="90000"/>
          </a:bodyPr>
          <a:lstStyle/>
          <a:p>
            <a:r>
              <a:rPr lang="hu-HU" dirty="0" smtClean="0"/>
              <a:t>Halottak napja november 2.</a:t>
            </a:r>
            <a:endParaRPr lang="hu-HU" dirty="0"/>
          </a:p>
        </p:txBody>
      </p:sp>
      <p:pic>
        <p:nvPicPr>
          <p:cNvPr id="5" name="Kép helye 4"/>
          <p:cNvPicPr>
            <a:picLocks noGrp="1" noChangeAspect="1"/>
          </p:cNvPicPr>
          <p:nvPr>
            <p:ph type="pic" idx="1"/>
          </p:nvPr>
        </p:nvPicPr>
        <p:blipFill>
          <a:blip r:embed="rId2">
            <a:extLst>
              <a:ext uri="{28A0092B-C50C-407E-A947-70E740481C1C}">
                <a14:useLocalDpi xmlns:a14="http://schemas.microsoft.com/office/drawing/2010/main" val="0"/>
              </a:ext>
            </a:extLst>
          </a:blip>
          <a:srcRect l="21933" r="21933"/>
          <a:stretch>
            <a:fillRect/>
          </a:stretch>
        </p:blipFill>
        <p:spPr>
          <a:xfrm>
            <a:off x="4787900" y="1916113"/>
            <a:ext cx="2971800" cy="2971800"/>
          </a:xfrm>
        </p:spPr>
      </p:pic>
      <p:sp>
        <p:nvSpPr>
          <p:cNvPr id="4" name="Szöveg helye 3"/>
          <p:cNvSpPr>
            <a:spLocks noGrp="1"/>
          </p:cNvSpPr>
          <p:nvPr>
            <p:ph type="body" sz="half" idx="2"/>
          </p:nvPr>
        </p:nvSpPr>
        <p:spPr>
          <a:xfrm>
            <a:off x="1547664" y="1916832"/>
            <a:ext cx="2819400" cy="2875280"/>
          </a:xfrm>
        </p:spPr>
        <p:txBody>
          <a:bodyPr>
            <a:noAutofit/>
          </a:bodyPr>
          <a:lstStyle/>
          <a:p>
            <a:r>
              <a:rPr lang="hu-HU" sz="1600" b="1" dirty="0" smtClean="0"/>
              <a:t>Ezen </a:t>
            </a:r>
            <a:r>
              <a:rPr lang="hu-HU" sz="1600" b="1" dirty="0"/>
              <a:t>a napon a Katolikus Egyház ünnepélyesen minden elhunytról, de különösen is a tisztulás állapotában levő szenvedő lelkekről emlékezik meg.</a:t>
            </a:r>
          </a:p>
        </p:txBody>
      </p:sp>
    </p:spTree>
    <p:extLst>
      <p:ext uri="{BB962C8B-B14F-4D97-AF65-F5344CB8AC3E}">
        <p14:creationId xmlns:p14="http://schemas.microsoft.com/office/powerpoint/2010/main" val="4122480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331640" y="1412776"/>
            <a:ext cx="6400800" cy="3312368"/>
          </a:xfrm>
        </p:spPr>
        <p:txBody>
          <a:bodyPr>
            <a:normAutofit/>
          </a:bodyPr>
          <a:lstStyle/>
          <a:p>
            <a:r>
              <a:rPr lang="hu-HU" sz="1600" dirty="0" smtClean="0">
                <a:latin typeface="Times New Roman" panose="02020603050405020304" pitchFamily="18" charset="0"/>
                <a:cs typeface="Times New Roman" panose="02020603050405020304" pitchFamily="18" charset="0"/>
              </a:rPr>
              <a:t>A </a:t>
            </a:r>
            <a:r>
              <a:rPr lang="hu-HU" sz="1600" b="1" dirty="0" smtClean="0">
                <a:latin typeface="Times New Roman" panose="02020603050405020304" pitchFamily="18" charset="0"/>
                <a:cs typeface="Times New Roman" panose="02020603050405020304" pitchFamily="18" charset="0"/>
              </a:rPr>
              <a:t>tisztítóhelyen szenvedő lelkek </a:t>
            </a:r>
            <a:r>
              <a:rPr lang="hu-HU" sz="1600" dirty="0" smtClean="0">
                <a:latin typeface="Times New Roman" panose="02020603050405020304" pitchFamily="18" charset="0"/>
                <a:cs typeface="Times New Roman" panose="02020603050405020304" pitchFamily="18" charset="0"/>
              </a:rPr>
              <a:t>alkotják a </a:t>
            </a:r>
            <a:r>
              <a:rPr lang="hu-HU" sz="1600" b="1" dirty="0" smtClean="0">
                <a:latin typeface="Times New Roman" panose="02020603050405020304" pitchFamily="18" charset="0"/>
                <a:cs typeface="Times New Roman" panose="02020603050405020304" pitchFamily="18" charset="0"/>
              </a:rPr>
              <a:t>szenvedő egyházat.</a:t>
            </a:r>
            <a:br>
              <a:rPr lang="hu-HU" sz="1600" b="1" dirty="0" smtClean="0">
                <a:latin typeface="Times New Roman" panose="02020603050405020304" pitchFamily="18" charset="0"/>
                <a:cs typeface="Times New Roman" panose="02020603050405020304" pitchFamily="18" charset="0"/>
              </a:rPr>
            </a:br>
            <a:r>
              <a:rPr lang="hu-HU" sz="1600" b="1" dirty="0">
                <a:latin typeface="Times New Roman" panose="02020603050405020304" pitchFamily="18" charset="0"/>
                <a:cs typeface="Times New Roman" panose="02020603050405020304" pitchFamily="18" charset="0"/>
              </a:rPr>
              <a:t/>
            </a:r>
            <a:br>
              <a:rPr lang="hu-HU" sz="1600" b="1" dirty="0">
                <a:latin typeface="Times New Roman" panose="02020603050405020304" pitchFamily="18" charset="0"/>
                <a:cs typeface="Times New Roman" panose="02020603050405020304" pitchFamily="18" charset="0"/>
              </a:rPr>
            </a:br>
            <a:r>
              <a:rPr lang="hu-HU" sz="1600" dirty="0" smtClean="0">
                <a:latin typeface="Times New Roman" panose="02020603050405020304" pitchFamily="18" charset="0"/>
                <a:cs typeface="Times New Roman" panose="02020603050405020304" pitchFamily="18" charset="0"/>
              </a:rPr>
              <a:t/>
            </a:r>
            <a:br>
              <a:rPr lang="hu-HU" sz="1600" dirty="0" smtClean="0">
                <a:latin typeface="Times New Roman" panose="02020603050405020304" pitchFamily="18" charset="0"/>
                <a:cs typeface="Times New Roman" panose="02020603050405020304" pitchFamily="18" charset="0"/>
              </a:rPr>
            </a:br>
            <a:r>
              <a:rPr lang="hu-HU" sz="1600" dirty="0" smtClean="0">
                <a:latin typeface="Times New Roman" panose="02020603050405020304" pitchFamily="18" charset="0"/>
                <a:cs typeface="Times New Roman" panose="02020603050405020304" pitchFamily="18" charset="0"/>
              </a:rPr>
              <a:t> ők már nem tudnak magukon segíteni,</a:t>
            </a:r>
            <a:br>
              <a:rPr lang="hu-HU" sz="1600" dirty="0" smtClean="0">
                <a:latin typeface="Times New Roman" panose="02020603050405020304" pitchFamily="18" charset="0"/>
                <a:cs typeface="Times New Roman" panose="02020603050405020304" pitchFamily="18" charset="0"/>
              </a:rPr>
            </a:br>
            <a:r>
              <a:rPr lang="hu-HU" sz="1600" b="1" dirty="0" smtClean="0">
                <a:latin typeface="Times New Roman" panose="02020603050405020304" pitchFamily="18" charset="0"/>
                <a:cs typeface="Times New Roman" panose="02020603050405020304" pitchFamily="18" charset="0"/>
              </a:rPr>
              <a:t>de mi a küzdő egyház tagjai, </a:t>
            </a:r>
            <a:br>
              <a:rPr lang="hu-HU" sz="1600" b="1" dirty="0" smtClean="0">
                <a:latin typeface="Times New Roman" panose="02020603050405020304" pitchFamily="18" charset="0"/>
                <a:cs typeface="Times New Roman" panose="02020603050405020304" pitchFamily="18" charset="0"/>
              </a:rPr>
            </a:br>
            <a:r>
              <a:rPr lang="hu-HU" sz="1600" b="1" dirty="0">
                <a:latin typeface="Times New Roman" panose="02020603050405020304" pitchFamily="18" charset="0"/>
                <a:cs typeface="Times New Roman" panose="02020603050405020304" pitchFamily="18" charset="0"/>
              </a:rPr>
              <a:t/>
            </a:r>
            <a:br>
              <a:rPr lang="hu-HU" sz="1600" b="1" dirty="0">
                <a:latin typeface="Times New Roman" panose="02020603050405020304" pitchFamily="18" charset="0"/>
                <a:cs typeface="Times New Roman" panose="02020603050405020304" pitchFamily="18" charset="0"/>
              </a:rPr>
            </a:br>
            <a:r>
              <a:rPr lang="hu-HU" sz="1600" dirty="0" smtClean="0">
                <a:latin typeface="Times New Roman" panose="02020603050405020304" pitchFamily="18" charset="0"/>
                <a:cs typeface="Times New Roman" panose="02020603050405020304" pitchFamily="18" charset="0"/>
              </a:rPr>
              <a:t/>
            </a:r>
            <a:br>
              <a:rPr lang="hu-HU" sz="1600" dirty="0" smtClean="0">
                <a:latin typeface="Times New Roman" panose="02020603050405020304" pitchFamily="18" charset="0"/>
                <a:cs typeface="Times New Roman" panose="02020603050405020304" pitchFamily="18" charset="0"/>
              </a:rPr>
            </a:br>
            <a:r>
              <a:rPr lang="hu-HU" sz="1600" b="1" i="1" u="sng" dirty="0" smtClean="0">
                <a:latin typeface="Times New Roman" panose="02020603050405020304" pitchFamily="18" charset="0"/>
                <a:cs typeface="Times New Roman" panose="02020603050405020304" pitchFamily="18" charset="0"/>
              </a:rPr>
              <a:t>mondathatunk értük szentmisét, </a:t>
            </a:r>
            <a:br>
              <a:rPr lang="hu-HU" sz="1600" b="1" i="1" u="sng" dirty="0" smtClean="0">
                <a:latin typeface="Times New Roman" panose="02020603050405020304" pitchFamily="18" charset="0"/>
                <a:cs typeface="Times New Roman" panose="02020603050405020304" pitchFamily="18" charset="0"/>
              </a:rPr>
            </a:br>
            <a:r>
              <a:rPr lang="hu-HU" sz="1600" b="1" i="1" u="sng" dirty="0" smtClean="0">
                <a:latin typeface="Times New Roman" panose="02020603050405020304" pitchFamily="18" charset="0"/>
                <a:cs typeface="Times New Roman" panose="02020603050405020304" pitchFamily="18" charset="0"/>
              </a:rPr>
              <a:t>vagy</a:t>
            </a:r>
            <a:br>
              <a:rPr lang="hu-HU" sz="1600" b="1" i="1" u="sng" dirty="0" smtClean="0">
                <a:latin typeface="Times New Roman" panose="02020603050405020304" pitchFamily="18" charset="0"/>
                <a:cs typeface="Times New Roman" panose="02020603050405020304" pitchFamily="18" charset="0"/>
              </a:rPr>
            </a:br>
            <a:r>
              <a:rPr lang="hu-HU" sz="1600" b="1" i="1" u="sng" dirty="0" smtClean="0">
                <a:latin typeface="Times New Roman" panose="02020603050405020304" pitchFamily="18" charset="0"/>
                <a:cs typeface="Times New Roman" panose="02020603050405020304" pitchFamily="18" charset="0"/>
              </a:rPr>
              <a:t> imádsággal,</a:t>
            </a:r>
            <a:br>
              <a:rPr lang="hu-HU" sz="1600" b="1" i="1" u="sng" dirty="0" smtClean="0">
                <a:latin typeface="Times New Roman" panose="02020603050405020304" pitchFamily="18" charset="0"/>
                <a:cs typeface="Times New Roman" panose="02020603050405020304" pitchFamily="18" charset="0"/>
              </a:rPr>
            </a:br>
            <a:r>
              <a:rPr lang="hu-HU" sz="1600" b="1" i="1" u="sng" dirty="0" smtClean="0">
                <a:latin typeface="Times New Roman" panose="02020603050405020304" pitchFamily="18" charset="0"/>
                <a:cs typeface="Times New Roman" panose="02020603050405020304" pitchFamily="18" charset="0"/>
              </a:rPr>
              <a:t> jó tettek felajánlásával</a:t>
            </a:r>
            <a:br>
              <a:rPr lang="hu-HU" sz="1600" b="1" i="1" u="sng" dirty="0" smtClean="0">
                <a:latin typeface="Times New Roman" panose="02020603050405020304" pitchFamily="18" charset="0"/>
                <a:cs typeface="Times New Roman" panose="02020603050405020304" pitchFamily="18" charset="0"/>
              </a:rPr>
            </a:br>
            <a:r>
              <a:rPr lang="hu-HU" sz="1600" b="1" i="1" u="sng" dirty="0" smtClean="0">
                <a:latin typeface="Times New Roman" panose="02020603050405020304" pitchFamily="18" charset="0"/>
                <a:cs typeface="Times New Roman" panose="02020603050405020304" pitchFamily="18" charset="0"/>
              </a:rPr>
              <a:t> megrövidíthetjük szenvedésük idejét.</a:t>
            </a:r>
            <a:endParaRPr lang="hu-HU" sz="1600" b="1" i="1" u="sng" dirty="0">
              <a:latin typeface="Times New Roman" panose="02020603050405020304" pitchFamily="18" charset="0"/>
              <a:cs typeface="Times New Roman" panose="02020603050405020304" pitchFamily="18" charset="0"/>
            </a:endParaRPr>
          </a:p>
        </p:txBody>
      </p:sp>
      <p:sp>
        <p:nvSpPr>
          <p:cNvPr id="3" name="Alcím 2"/>
          <p:cNvSpPr>
            <a:spLocks noGrp="1"/>
          </p:cNvSpPr>
          <p:nvPr>
            <p:ph type="subTitle" idx="1"/>
          </p:nvPr>
        </p:nvSpPr>
        <p:spPr>
          <a:xfrm>
            <a:off x="1187624" y="4797152"/>
            <a:ext cx="7128792" cy="1512168"/>
          </a:xfrm>
        </p:spPr>
        <p:txBody>
          <a:bodyPr>
            <a:noAutofit/>
          </a:bodyPr>
          <a:lstStyle/>
          <a:p>
            <a:r>
              <a:rPr lang="hu-HU" sz="1600" b="1" dirty="0" smtClean="0"/>
              <a:t>Földi életünk után- érdemeink szerint-a mennyország örök boldogságába,a pokol örök szenvedésébe, vagy átmenetileg a tisztítóhelyre juthatunk.</a:t>
            </a:r>
          </a:p>
          <a:p>
            <a:endParaRPr lang="hu-HU" sz="1200" b="1" dirty="0"/>
          </a:p>
        </p:txBody>
      </p:sp>
    </p:spTree>
    <p:extLst>
      <p:ext uri="{BB962C8B-B14F-4D97-AF65-F5344CB8AC3E}">
        <p14:creationId xmlns:p14="http://schemas.microsoft.com/office/powerpoint/2010/main" val="2941492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403648" y="1340768"/>
            <a:ext cx="6400800" cy="685800"/>
          </a:xfrm>
        </p:spPr>
        <p:txBody>
          <a:bodyPr>
            <a:normAutofit/>
          </a:bodyPr>
          <a:lstStyle/>
          <a:p>
            <a:r>
              <a:rPr lang="hu-HU" sz="2800" dirty="0" smtClean="0">
                <a:latin typeface="Arial Black" panose="020B0A04020102020204" pitchFamily="34" charset="0"/>
                <a:cs typeface="Aharoni" panose="02010803020104030203" pitchFamily="2" charset="-79"/>
              </a:rPr>
              <a:t>Temető látogatás :</a:t>
            </a:r>
            <a:endParaRPr lang="hu-HU" sz="2800" dirty="0">
              <a:latin typeface="Arial Black" panose="020B0A04020102020204" pitchFamily="34" charset="0"/>
              <a:cs typeface="Aharoni" panose="02010803020104030203" pitchFamily="2" charset="-79"/>
            </a:endParaRPr>
          </a:p>
        </p:txBody>
      </p:sp>
      <p:sp>
        <p:nvSpPr>
          <p:cNvPr id="3" name="Téglalap 2"/>
          <p:cNvSpPr/>
          <p:nvPr/>
        </p:nvSpPr>
        <p:spPr>
          <a:xfrm>
            <a:off x="1187624" y="2204864"/>
            <a:ext cx="5670376" cy="3293209"/>
          </a:xfrm>
          <a:prstGeom prst="rect">
            <a:avLst/>
          </a:prstGeom>
        </p:spPr>
        <p:txBody>
          <a:bodyPr wrap="square">
            <a:spAutoFit/>
          </a:bodyPr>
          <a:lstStyle/>
          <a:p>
            <a:pPr algn="ctr"/>
            <a:r>
              <a:rPr lang="hu-HU" sz="1600" b="1" dirty="0"/>
              <a:t>Amikor a temetőben felkeressük elhunyt rokonaink ,barátaink sírját, imádkozzunk értük</a:t>
            </a:r>
            <a:r>
              <a:rPr lang="hu-HU" sz="1600" b="1" dirty="0" smtClean="0"/>
              <a:t>.</a:t>
            </a:r>
          </a:p>
          <a:p>
            <a:pPr algn="ctr"/>
            <a:endParaRPr lang="hu-HU" sz="1600" b="1" dirty="0"/>
          </a:p>
          <a:p>
            <a:pPr algn="ctr"/>
            <a:r>
              <a:rPr lang="hu-HU" sz="1600" b="1" dirty="0"/>
              <a:t> Azokért az az elhunytakért akikért senki sem imádkozik is mondjunk imát, gyújtsunk mécsest</a:t>
            </a:r>
            <a:r>
              <a:rPr lang="hu-HU" sz="1600" b="1" dirty="0" smtClean="0"/>
              <a:t>.</a:t>
            </a:r>
          </a:p>
          <a:p>
            <a:pPr algn="ctr"/>
            <a:endParaRPr lang="hu-HU" sz="1600" b="1" dirty="0"/>
          </a:p>
          <a:p>
            <a:pPr algn="ctr"/>
            <a:endParaRPr lang="hu-HU" sz="1600" b="1" dirty="0" smtClean="0"/>
          </a:p>
          <a:p>
            <a:pPr algn="ctr"/>
            <a:r>
              <a:rPr lang="hu-HU" sz="1600" b="1" dirty="0" smtClean="0"/>
              <a:t>II. Szent János Pál : Gondolatai   halottak napjára:</a:t>
            </a:r>
          </a:p>
          <a:p>
            <a:pPr algn="ctr"/>
            <a:endParaRPr lang="hu-HU" sz="1600" b="1" dirty="0"/>
          </a:p>
          <a:p>
            <a:pPr algn="ctr"/>
            <a:r>
              <a:rPr lang="hu-HU" sz="1600" b="1" dirty="0">
                <a:hlinkClick r:id="rId2"/>
              </a:rPr>
              <a:t>https://</a:t>
            </a:r>
            <a:r>
              <a:rPr lang="hu-HU" sz="1600" b="1" dirty="0" smtClean="0">
                <a:hlinkClick r:id="rId2"/>
              </a:rPr>
              <a:t>szenterzsebet.org/unnep/mindenszentek/2018/index.php?ytube=HN_SztJanosPal</a:t>
            </a:r>
            <a:endParaRPr lang="hu-HU" sz="1600" b="1" dirty="0" smtClean="0"/>
          </a:p>
          <a:p>
            <a:pPr algn="ctr"/>
            <a:endParaRPr lang="hu-HU" sz="1600" b="1" dirty="0" smtClean="0"/>
          </a:p>
          <a:p>
            <a:pPr algn="ctr"/>
            <a:endParaRPr lang="hu-HU" sz="1600" b="1"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5276" y="3154933"/>
            <a:ext cx="2088232" cy="139307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3452705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2"/>
          <p:cNvSpPr/>
          <p:nvPr/>
        </p:nvSpPr>
        <p:spPr>
          <a:xfrm>
            <a:off x="2195736" y="1340768"/>
            <a:ext cx="4176464" cy="400110"/>
          </a:xfrm>
          <a:prstGeom prst="rect">
            <a:avLst/>
          </a:prstGeom>
        </p:spPr>
        <p:txBody>
          <a:bodyPr wrap="square">
            <a:spAutoFit/>
          </a:bodyPr>
          <a:lstStyle/>
          <a:p>
            <a:pPr algn="ctr"/>
            <a:r>
              <a:rPr lang="hu-HU" sz="2000" b="1" dirty="0">
                <a:latin typeface="Arial Black" panose="020B0A04020102020204" pitchFamily="34" charset="0"/>
              </a:rPr>
              <a:t>Mindenszentek litániája</a:t>
            </a:r>
          </a:p>
        </p:txBody>
      </p:sp>
      <p:sp>
        <p:nvSpPr>
          <p:cNvPr id="4" name="Téglalap 3"/>
          <p:cNvSpPr/>
          <p:nvPr/>
        </p:nvSpPr>
        <p:spPr>
          <a:xfrm>
            <a:off x="1187624" y="2828836"/>
            <a:ext cx="6768752" cy="1754326"/>
          </a:xfrm>
          <a:prstGeom prst="rect">
            <a:avLst/>
          </a:prstGeom>
        </p:spPr>
        <p:txBody>
          <a:bodyPr wrap="square">
            <a:spAutoFit/>
          </a:bodyPr>
          <a:lstStyle/>
          <a:p>
            <a:pPr algn="ctr"/>
            <a:r>
              <a:rPr lang="hu-HU" b="1" dirty="0" smtClean="0">
                <a:hlinkClick r:id="rId2"/>
              </a:rPr>
              <a:t>Hallgassátok meg, imádkozzátok el  ti is !</a:t>
            </a:r>
          </a:p>
          <a:p>
            <a:pPr algn="ctr"/>
            <a:endParaRPr lang="hu-HU" b="1" dirty="0" smtClean="0">
              <a:hlinkClick r:id="rId2"/>
            </a:endParaRPr>
          </a:p>
          <a:p>
            <a:pPr algn="ctr"/>
            <a:r>
              <a:rPr lang="hu-HU" dirty="0" smtClean="0">
                <a:hlinkClick r:id="rId2"/>
              </a:rPr>
              <a:t>https</a:t>
            </a:r>
            <a:r>
              <a:rPr lang="hu-HU" dirty="0">
                <a:hlinkClick r:id="rId2"/>
              </a:rPr>
              <a:t>://ar-ar.facebook.com/csalad.ro/videos/mindenszentek-lit%C3%A1ni%C3%A1ja/1104928519621825</a:t>
            </a:r>
            <a:r>
              <a:rPr lang="hu-HU" dirty="0" smtClean="0">
                <a:hlinkClick r:id="rId2"/>
              </a:rPr>
              <a:t>/</a:t>
            </a:r>
            <a:endParaRPr lang="hu-HU" dirty="0" smtClean="0"/>
          </a:p>
          <a:p>
            <a:pPr algn="ctr"/>
            <a:endParaRPr lang="hu-HU" dirty="0" smtClean="0"/>
          </a:p>
          <a:p>
            <a:pPr algn="ctr"/>
            <a:endParaRPr lang="hu-HU" dirty="0"/>
          </a:p>
        </p:txBody>
      </p:sp>
    </p:spTree>
    <p:extLst>
      <p:ext uri="{BB962C8B-B14F-4D97-AF65-F5344CB8AC3E}">
        <p14:creationId xmlns:p14="http://schemas.microsoft.com/office/powerpoint/2010/main" val="1444552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55576" y="1412777"/>
            <a:ext cx="7704856" cy="5112568"/>
          </a:xfrm>
        </p:spPr>
        <p:txBody>
          <a:bodyPr>
            <a:normAutofit/>
          </a:bodyPr>
          <a:lstStyle/>
          <a:p>
            <a:r>
              <a:rPr lang="hu-HU" sz="2400" b="1" dirty="0" smtClean="0"/>
              <a:t/>
            </a:r>
            <a:br>
              <a:rPr lang="hu-HU" sz="2400" b="1" dirty="0" smtClean="0"/>
            </a:br>
            <a:r>
              <a:rPr lang="hu-HU" sz="2400" b="1" dirty="0" smtClean="0"/>
              <a:t>Adj uram </a:t>
            </a:r>
            <a:br>
              <a:rPr lang="hu-HU" sz="2400" b="1" dirty="0" smtClean="0"/>
            </a:br>
            <a:r>
              <a:rPr lang="hu-HU" sz="2400" b="1" dirty="0" smtClean="0"/>
              <a:t>örök nyugodalmat nekik!</a:t>
            </a:r>
            <a:r>
              <a:rPr lang="hu-HU" sz="2400" b="1" dirty="0"/>
              <a:t/>
            </a:r>
            <a:br>
              <a:rPr lang="hu-HU" sz="2400" b="1" dirty="0"/>
            </a:br>
            <a:r>
              <a:rPr lang="hu-HU" sz="2400" b="1" dirty="0" smtClean="0"/>
              <a:t/>
            </a:r>
            <a:br>
              <a:rPr lang="hu-HU" sz="2400" b="1" dirty="0" smtClean="0"/>
            </a:br>
            <a:r>
              <a:rPr lang="hu-HU" sz="2400" b="1" dirty="0" smtClean="0"/>
              <a:t/>
            </a:r>
            <a:br>
              <a:rPr lang="hu-HU" sz="2400" b="1" dirty="0" smtClean="0"/>
            </a:br>
            <a:r>
              <a:rPr lang="hu-HU" sz="2400" b="1" dirty="0" smtClean="0"/>
              <a:t/>
            </a:r>
            <a:br>
              <a:rPr lang="hu-HU" sz="2400" b="1" dirty="0" smtClean="0"/>
            </a:br>
            <a:r>
              <a:rPr lang="hu-HU" sz="2400" b="1" dirty="0" smtClean="0"/>
              <a:t>És az örök világosság fényeskedjen nekik!</a:t>
            </a:r>
            <a:br>
              <a:rPr lang="hu-HU" sz="2400" b="1" dirty="0" smtClean="0"/>
            </a:br>
            <a:r>
              <a:rPr lang="hu-HU" sz="2400" b="1" dirty="0" smtClean="0"/>
              <a:t/>
            </a:r>
            <a:br>
              <a:rPr lang="hu-HU" sz="2400" b="1" dirty="0" smtClean="0"/>
            </a:br>
            <a:r>
              <a:rPr lang="hu-HU" sz="2400" b="1" dirty="0" smtClean="0"/>
              <a:t>Nyugodjanak békében .</a:t>
            </a:r>
            <a:br>
              <a:rPr lang="hu-HU" sz="2400" b="1" dirty="0" smtClean="0"/>
            </a:br>
            <a:r>
              <a:rPr lang="hu-HU" sz="2400" b="1" dirty="0" smtClean="0"/>
              <a:t> Ámen.</a:t>
            </a:r>
            <a:endParaRPr lang="hu-HU" sz="2400" b="1" dirty="0"/>
          </a:p>
        </p:txBody>
      </p:sp>
      <p:sp>
        <p:nvSpPr>
          <p:cNvPr id="3" name="Szöveg helye 2"/>
          <p:cNvSpPr>
            <a:spLocks noGrp="1"/>
          </p:cNvSpPr>
          <p:nvPr>
            <p:ph type="body" idx="1"/>
          </p:nvPr>
        </p:nvSpPr>
        <p:spPr>
          <a:xfrm>
            <a:off x="1259632" y="3429000"/>
            <a:ext cx="6248400" cy="3509496"/>
          </a:xfrm>
        </p:spPr>
        <p:txBody>
          <a:bodyPr>
            <a:normAutofit/>
          </a:bodyPr>
          <a:lstStyle/>
          <a:p>
            <a:endParaRPr lang="hu-HU" dirty="0" smtClean="0"/>
          </a:p>
          <a:p>
            <a:endParaRPr lang="hu-HU" dirty="0" smtClean="0"/>
          </a:p>
          <a:p>
            <a:endParaRPr lang="hu-HU" dirty="0" smtClean="0"/>
          </a:p>
          <a:p>
            <a:endParaRPr lang="hu-HU" dirty="0"/>
          </a:p>
          <a:p>
            <a:endParaRPr lang="hu-HU" dirty="0"/>
          </a:p>
        </p:txBody>
      </p:sp>
    </p:spTree>
    <p:extLst>
      <p:ext uri="{BB962C8B-B14F-4D97-AF65-F5344CB8AC3E}">
        <p14:creationId xmlns:p14="http://schemas.microsoft.com/office/powerpoint/2010/main" val="166537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6267" y="1922798"/>
            <a:ext cx="2718226" cy="1427410"/>
          </a:xfrm>
          <a:prstGeom prst="rect">
            <a:avLst/>
          </a:prstGeom>
        </p:spPr>
      </p:pic>
      <p:pic>
        <p:nvPicPr>
          <p:cNvPr id="4" name="Kép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3488" y="3504396"/>
            <a:ext cx="2149660" cy="1434281"/>
          </a:xfrm>
          <a:prstGeom prst="rect">
            <a:avLst/>
          </a:prstGeo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83568" y="3341042"/>
            <a:ext cx="2369530" cy="1529017"/>
          </a:xfrm>
          <a:prstGeom prst="rect">
            <a:avLst/>
          </a:prstGeom>
        </p:spPr>
      </p:pic>
      <p:pic>
        <p:nvPicPr>
          <p:cNvPr id="6" name="Kép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4681" y="188640"/>
            <a:ext cx="2103234" cy="1355600"/>
          </a:xfrm>
          <a:prstGeom prst="rect">
            <a:avLst/>
          </a:prstGeom>
        </p:spPr>
      </p:pic>
      <p:pic>
        <p:nvPicPr>
          <p:cNvPr id="7" name="Kép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19667" y="3573016"/>
            <a:ext cx="2594086" cy="1297043"/>
          </a:xfrm>
          <a:prstGeom prst="rect">
            <a:avLst/>
          </a:prstGeom>
        </p:spPr>
      </p:pic>
      <p:pic>
        <p:nvPicPr>
          <p:cNvPr id="8" name="Kép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3608" y="1263799"/>
            <a:ext cx="2141251" cy="1594098"/>
          </a:xfrm>
          <a:prstGeom prst="rect">
            <a:avLst/>
          </a:prstGeom>
        </p:spPr>
      </p:pic>
      <p:pic>
        <p:nvPicPr>
          <p:cNvPr id="9" name="Kép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13753" y="1412776"/>
            <a:ext cx="2116902" cy="1643632"/>
          </a:xfrm>
          <a:prstGeom prst="rect">
            <a:avLst/>
          </a:prstGeom>
        </p:spPr>
      </p:pic>
      <p:pic>
        <p:nvPicPr>
          <p:cNvPr id="1026" name="Picture 2" descr="C:\Users\Hitoktatas\Desktop\Hittan kép PPT\mINDENSZENTEK , hALOTTAK NAPJA\Halottaknapimegmelekezes1101UT1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88007" y="4713659"/>
            <a:ext cx="3212573" cy="21999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906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340768"/>
            <a:ext cx="2664296" cy="1779667"/>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1351165"/>
            <a:ext cx="2830832" cy="1769270"/>
          </a:xfrm>
          <a:prstGeom prst="rect">
            <a:avLst/>
          </a:prstGeom>
        </p:spPr>
      </p:pic>
      <p:pic>
        <p:nvPicPr>
          <p:cNvPr id="4" name="Kép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3768" y="3789040"/>
            <a:ext cx="3918570" cy="2629913"/>
          </a:xfrm>
          <a:prstGeom prst="rect">
            <a:avLst/>
          </a:prstGeom>
        </p:spPr>
      </p:pic>
    </p:spTree>
    <p:extLst>
      <p:ext uri="{BB962C8B-B14F-4D97-AF65-F5344CB8AC3E}">
        <p14:creationId xmlns:p14="http://schemas.microsoft.com/office/powerpoint/2010/main" val="5943287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Ne feledd!</a:t>
            </a: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2276872"/>
            <a:ext cx="7305675" cy="33718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Kép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5229200"/>
            <a:ext cx="2015505" cy="1342636"/>
          </a:xfrm>
          <a:prstGeom prst="rect">
            <a:avLst/>
          </a:prstGeom>
        </p:spPr>
      </p:pic>
      <p:cxnSp>
        <p:nvCxnSpPr>
          <p:cNvPr id="6" name="Egyenes összekötő 5"/>
          <p:cNvCxnSpPr/>
          <p:nvPr/>
        </p:nvCxnSpPr>
        <p:spPr>
          <a:xfrm flipV="1">
            <a:off x="5004048" y="4977404"/>
            <a:ext cx="1902151" cy="1691956"/>
          </a:xfrm>
          <a:prstGeom prst="line">
            <a:avLst/>
          </a:prstGeom>
        </p:spPr>
        <p:style>
          <a:lnRef idx="1">
            <a:schemeClr val="accent1"/>
          </a:lnRef>
          <a:fillRef idx="0">
            <a:schemeClr val="accent1"/>
          </a:fillRef>
          <a:effectRef idx="0">
            <a:schemeClr val="accent1"/>
          </a:effectRef>
          <a:fontRef idx="minor">
            <a:schemeClr val="tx1"/>
          </a:fontRef>
        </p:style>
      </p:cxnSp>
      <p:pic>
        <p:nvPicPr>
          <p:cNvPr id="9" name="Kép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6582" y="188640"/>
            <a:ext cx="2789927" cy="208823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0" name="Kép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183521">
            <a:off x="373116" y="488666"/>
            <a:ext cx="2482462" cy="14418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181225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rot="10551762" flipV="1">
            <a:off x="6371725" y="3573413"/>
            <a:ext cx="1517148" cy="1042673"/>
          </a:xfrm>
        </p:spPr>
        <p:txBody>
          <a:bodyPr>
            <a:normAutofit/>
          </a:bodyPr>
          <a:lstStyle/>
          <a:p>
            <a:endParaRPr lang="hu-HU" sz="1800" dirty="0"/>
          </a:p>
        </p:txBody>
      </p:sp>
      <p:pic>
        <p:nvPicPr>
          <p:cNvPr id="3" name="Kép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7714" y="1186022"/>
            <a:ext cx="2709347" cy="1702471"/>
          </a:xfrm>
          <a:prstGeom prst="rect">
            <a:avLst/>
          </a:prstGeom>
        </p:spPr>
      </p:pic>
      <p:pic>
        <p:nvPicPr>
          <p:cNvPr id="4" name="Kép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3586581"/>
            <a:ext cx="2824945" cy="1998649"/>
          </a:xfrm>
          <a:prstGeom prst="rect">
            <a:avLst/>
          </a:prstGeo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1052736"/>
            <a:ext cx="2507655" cy="1448157"/>
          </a:xfrm>
          <a:prstGeom prst="rect">
            <a:avLst/>
          </a:prstGeom>
        </p:spPr>
      </p:pic>
      <p:pic>
        <p:nvPicPr>
          <p:cNvPr id="7" name="Kép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928" y="2740048"/>
            <a:ext cx="1950895" cy="2762489"/>
          </a:xfrm>
          <a:prstGeom prst="rect">
            <a:avLst/>
          </a:prstGeom>
        </p:spPr>
      </p:pic>
      <p:pic>
        <p:nvPicPr>
          <p:cNvPr id="8" name="Kép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8184" y="2692353"/>
            <a:ext cx="1866938" cy="2962750"/>
          </a:xfrm>
          <a:prstGeom prst="rect">
            <a:avLst/>
          </a:prstGeom>
        </p:spPr>
      </p:pic>
      <p:sp>
        <p:nvSpPr>
          <p:cNvPr id="6" name="Téglalap 5"/>
          <p:cNvSpPr/>
          <p:nvPr/>
        </p:nvSpPr>
        <p:spPr>
          <a:xfrm>
            <a:off x="1187624" y="2888493"/>
            <a:ext cx="2016224" cy="707886"/>
          </a:xfrm>
          <a:prstGeom prst="rect">
            <a:avLst/>
          </a:prstGeom>
        </p:spPr>
        <p:txBody>
          <a:bodyPr wrap="square">
            <a:spAutoFit/>
          </a:bodyPr>
          <a:lstStyle/>
          <a:p>
            <a:pPr algn="ctr"/>
            <a:r>
              <a:rPr lang="hu-HU" sz="2000" b="1" dirty="0" smtClean="0"/>
              <a:t>Feladatok hittanosoknak:</a:t>
            </a:r>
            <a:endParaRPr lang="hu-HU" sz="2000" b="1" dirty="0"/>
          </a:p>
        </p:txBody>
      </p:sp>
    </p:spTree>
    <p:extLst>
      <p:ext uri="{BB962C8B-B14F-4D97-AF65-F5344CB8AC3E}">
        <p14:creationId xmlns:p14="http://schemas.microsoft.com/office/powerpoint/2010/main" val="1051205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1145154"/>
            <a:ext cx="3419929" cy="29319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Kép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5545" y="1124744"/>
            <a:ext cx="3514023" cy="442684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4" name="Téglalap 3"/>
          <p:cNvSpPr/>
          <p:nvPr/>
        </p:nvSpPr>
        <p:spPr>
          <a:xfrm rot="20517644">
            <a:off x="6345600" y="5005540"/>
            <a:ext cx="1913537" cy="646331"/>
          </a:xfrm>
          <a:prstGeom prst="rect">
            <a:avLst/>
          </a:prstGeom>
        </p:spPr>
        <p:txBody>
          <a:bodyPr wrap="none">
            <a:spAutoFit/>
          </a:bodyPr>
          <a:lstStyle/>
          <a:p>
            <a:r>
              <a:rPr lang="hu-HU" b="1" dirty="0"/>
              <a:t>Kézműves </a:t>
            </a:r>
            <a:r>
              <a:rPr lang="hu-HU" b="1" dirty="0" smtClean="0"/>
              <a:t>ötletek</a:t>
            </a:r>
          </a:p>
          <a:p>
            <a:pPr algn="ctr"/>
            <a:r>
              <a:rPr lang="hu-HU" b="1" dirty="0" smtClean="0"/>
              <a:t> hittan órára</a:t>
            </a:r>
            <a:endParaRPr lang="hu-HU" b="1" dirty="0"/>
          </a:p>
        </p:txBody>
      </p:sp>
      <p:pic>
        <p:nvPicPr>
          <p:cNvPr id="51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0000"/>
          <a:stretch/>
        </p:blipFill>
        <p:spPr bwMode="auto">
          <a:xfrm>
            <a:off x="955917" y="3789040"/>
            <a:ext cx="4121061" cy="27002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599240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itoktatas\Downloads\122167590_259786122136226_6329988404048490423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566" y="692696"/>
            <a:ext cx="6696744" cy="542722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2" name="Téglalap 1"/>
          <p:cNvSpPr/>
          <p:nvPr/>
        </p:nvSpPr>
        <p:spPr>
          <a:xfrm>
            <a:off x="1187624" y="980728"/>
            <a:ext cx="1571264" cy="369332"/>
          </a:xfrm>
          <a:prstGeom prst="rect">
            <a:avLst/>
          </a:prstGeom>
        </p:spPr>
        <p:txBody>
          <a:bodyPr wrap="none">
            <a:spAutoFit/>
          </a:bodyPr>
          <a:lstStyle/>
          <a:p>
            <a:r>
              <a:rPr lang="hu-HU" dirty="0"/>
              <a:t>Ötletek még….</a:t>
            </a:r>
          </a:p>
        </p:txBody>
      </p:sp>
    </p:spTree>
    <p:extLst>
      <p:ext uri="{BB962C8B-B14F-4D97-AF65-F5344CB8AC3E}">
        <p14:creationId xmlns:p14="http://schemas.microsoft.com/office/powerpoint/2010/main" val="3845144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Imádkozzál elhunyt szeretteid sírjánál!</a:t>
            </a:r>
            <a:br>
              <a:rPr lang="hu-HU" dirty="0" smtClean="0"/>
            </a:br>
            <a:endParaRPr lang="hu-HU" dirty="0"/>
          </a:p>
        </p:txBody>
      </p:sp>
      <p:sp>
        <p:nvSpPr>
          <p:cNvPr id="3" name="Szöveg helye 2"/>
          <p:cNvSpPr>
            <a:spLocks noGrp="1"/>
          </p:cNvSpPr>
          <p:nvPr>
            <p:ph type="body" sz="half" idx="2"/>
          </p:nvPr>
        </p:nvSpPr>
        <p:spPr>
          <a:xfrm>
            <a:off x="5652120" y="2420888"/>
            <a:ext cx="2120280" cy="2760712"/>
          </a:xfrm>
        </p:spPr>
        <p:txBody>
          <a:bodyPr/>
          <a:lstStyle/>
          <a:p>
            <a:r>
              <a:rPr lang="hu-HU" dirty="0" smtClean="0"/>
              <a:t>Készít papírból gyertyát     a   hittan füzetedbe ….</a:t>
            </a:r>
          </a:p>
          <a:p>
            <a:r>
              <a:rPr lang="hu-HU" dirty="0" smtClean="0"/>
              <a:t>Írd bele ….írd köré kikért imádkozol!                                     </a:t>
            </a:r>
          </a:p>
        </p:txBody>
      </p:sp>
      <p:pic>
        <p:nvPicPr>
          <p:cNvPr id="5" name="Tartalom helye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827584" y="2251590"/>
            <a:ext cx="4558699" cy="25614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Szív 6"/>
          <p:cNvSpPr/>
          <p:nvPr/>
        </p:nvSpPr>
        <p:spPr>
          <a:xfrm>
            <a:off x="2951820" y="2982337"/>
            <a:ext cx="504056" cy="4572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Szív 7"/>
          <p:cNvSpPr/>
          <p:nvPr/>
        </p:nvSpPr>
        <p:spPr>
          <a:xfrm>
            <a:off x="3341989" y="2794832"/>
            <a:ext cx="741638" cy="55436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9" name="Szív 8"/>
          <p:cNvSpPr/>
          <p:nvPr/>
        </p:nvSpPr>
        <p:spPr>
          <a:xfrm>
            <a:off x="4044686" y="2717563"/>
            <a:ext cx="720080" cy="4572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Szív 9"/>
          <p:cNvSpPr/>
          <p:nvPr/>
        </p:nvSpPr>
        <p:spPr>
          <a:xfrm>
            <a:off x="3347864" y="3197633"/>
            <a:ext cx="577618" cy="55042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Szív 10"/>
          <p:cNvSpPr/>
          <p:nvPr/>
        </p:nvSpPr>
        <p:spPr>
          <a:xfrm>
            <a:off x="3898850" y="3210937"/>
            <a:ext cx="624474" cy="375383"/>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2" name="Szív 11"/>
          <p:cNvSpPr/>
          <p:nvPr/>
        </p:nvSpPr>
        <p:spPr>
          <a:xfrm>
            <a:off x="2556188" y="2813701"/>
            <a:ext cx="647660" cy="572483"/>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Szív 12"/>
          <p:cNvSpPr/>
          <p:nvPr/>
        </p:nvSpPr>
        <p:spPr>
          <a:xfrm>
            <a:off x="2051720" y="3267230"/>
            <a:ext cx="721634" cy="4572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4" name="Szív 13"/>
          <p:cNvSpPr/>
          <p:nvPr/>
        </p:nvSpPr>
        <p:spPr>
          <a:xfrm>
            <a:off x="2227892" y="2913155"/>
            <a:ext cx="612068" cy="4572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Szív 14"/>
          <p:cNvSpPr/>
          <p:nvPr/>
        </p:nvSpPr>
        <p:spPr>
          <a:xfrm>
            <a:off x="2711506" y="3311018"/>
            <a:ext cx="760988" cy="369623"/>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790" y="4022378"/>
            <a:ext cx="2687878" cy="171087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400859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2780928"/>
            <a:ext cx="2499742" cy="33329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Kép 2"/>
          <p:cNvPicPr>
            <a:picLocks noChangeAspect="1"/>
          </p:cNvPicPr>
          <p:nvPr/>
        </p:nvPicPr>
        <p:blipFill rotWithShape="1">
          <a:blip r:embed="rId3">
            <a:extLst>
              <a:ext uri="{28A0092B-C50C-407E-A947-70E740481C1C}">
                <a14:useLocalDpi xmlns:a14="http://schemas.microsoft.com/office/drawing/2010/main" val="0"/>
              </a:ext>
            </a:extLst>
          </a:blip>
          <a:srcRect t="46605" r="7798"/>
          <a:stretch/>
        </p:blipFill>
        <p:spPr>
          <a:xfrm>
            <a:off x="1227193" y="1268760"/>
            <a:ext cx="2839666" cy="25004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Kép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5948">
            <a:off x="4725707" y="460806"/>
            <a:ext cx="3198511" cy="33750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098" name="Picture 2" descr="C:\Users\Hitoktatas\Downloads\122213804_3341747145880889_2426975733083513552_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84167">
            <a:off x="5595382" y="3598585"/>
            <a:ext cx="2821276" cy="27495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7" name="Kép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568" y="4221088"/>
            <a:ext cx="1872208" cy="19468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889376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1030303" y="908720"/>
            <a:ext cx="6984776" cy="5078313"/>
          </a:xfrm>
          <a:prstGeom prst="rect">
            <a:avLst/>
          </a:prstGeom>
        </p:spPr>
        <p:txBody>
          <a:bodyPr wrap="square">
            <a:spAutoFit/>
          </a:bodyPr>
          <a:lstStyle/>
          <a:p>
            <a:pPr algn="ctr"/>
            <a:r>
              <a:rPr lang="hu-HU" b="1" dirty="0"/>
              <a:t>Ima a </a:t>
            </a:r>
            <a:r>
              <a:rPr lang="hu-HU" b="1" dirty="0" smtClean="0"/>
              <a:t>halottakért</a:t>
            </a:r>
            <a:endParaRPr lang="hu-HU" b="1" dirty="0"/>
          </a:p>
          <a:p>
            <a:pPr algn="ctr"/>
            <a:r>
              <a:rPr lang="hu-HU" b="1" dirty="0"/>
              <a:t>Végtelenül jóságos, irgalmas Úristen! Könyörülj minden meghalt hívő lelkén, kik még a tisztítóhelyen szenvednek. Engedd, hogy kínjaiktól megszabaduljanak és örök birodalmadba felvétessenek. Annak pótlása végett, amivel ezek igazságodnak még tartoznak, felajánlom neked mindazt, amit szent</a:t>
            </a:r>
          </a:p>
          <a:p>
            <a:pPr algn="ctr"/>
            <a:r>
              <a:rPr lang="hu-HU" b="1" dirty="0"/>
              <a:t>Fiad e földön tett és szenvedett. Fogadd el, legkegyelmesebb Atyám, azok mulasztásaiért és hanyagságaiért szent Fiad jótetteinek és érdemeinek sokaságát; azon méltatlanságokért pedig, melyekkel téged illettek, Fiadnak kínjait, fájdalmait, sebeit és szenvedéseit, melyeket azokért elviselt; és ama büntetésekért, melyeket még el kell viselniük, a keserű halált, melyet szent Fiad érettük szenvedett. Engedd, hogy Fiadnak azokért is kiontott drága szent Vére tisztulásukra, enyhülésükre és szabadulásukra szolgáljon. Mutasd meg irántuk, mennyei Atyám, végtelen irgalmasságodat, és vedd fel őket magadhoz az örök boldogságba, hogy Téged a mennyben szentjeiddel együtt szüntelenül dicsérjenek és magasztaljanak. </a:t>
            </a:r>
            <a:endParaRPr lang="hu-HU" b="1" dirty="0" smtClean="0"/>
          </a:p>
          <a:p>
            <a:pPr algn="ctr"/>
            <a:r>
              <a:rPr lang="hu-HU" b="1" dirty="0" smtClean="0"/>
              <a:t>Ámen</a:t>
            </a:r>
            <a:r>
              <a:rPr lang="hu-HU" b="1" dirty="0"/>
              <a:t>.</a:t>
            </a:r>
          </a:p>
        </p:txBody>
      </p:sp>
    </p:spTree>
    <p:extLst>
      <p:ext uri="{BB962C8B-B14F-4D97-AF65-F5344CB8AC3E}">
        <p14:creationId xmlns:p14="http://schemas.microsoft.com/office/powerpoint/2010/main" val="19159747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vat">
  <a:themeElements>
    <a:clrScheme name="Divat">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Szmoking">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Divat">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606</TotalTime>
  <Words>553</Words>
  <Application>Microsoft Office PowerPoint</Application>
  <PresentationFormat>Diavetítés a képernyőre (4:3 oldalarány)</PresentationFormat>
  <Paragraphs>76</Paragraphs>
  <Slides>21</Slides>
  <Notes>0</Notes>
  <HiddenSlides>0</HiddenSlides>
  <MMClips>0</MMClips>
  <ScaleCrop>false</ScaleCrop>
  <HeadingPairs>
    <vt:vector size="4" baseType="variant">
      <vt:variant>
        <vt:lpstr>Téma</vt:lpstr>
      </vt:variant>
      <vt:variant>
        <vt:i4>1</vt:i4>
      </vt:variant>
      <vt:variant>
        <vt:lpstr>Diacímek</vt:lpstr>
      </vt:variant>
      <vt:variant>
        <vt:i4>21</vt:i4>
      </vt:variant>
    </vt:vector>
  </HeadingPairs>
  <TitlesOfParts>
    <vt:vector size="22" baseType="lpstr">
      <vt:lpstr>Divat</vt:lpstr>
      <vt:lpstr>Dicsértessék a Jézus Krisztus.  Mindörökké .  Ámen</vt:lpstr>
      <vt:lpstr>Szeretettel köszöntelek   benneteket  a virtuális hittan órán!</vt:lpstr>
      <vt:lpstr>Minden szentek ünnepe november 1.       </vt:lpstr>
      <vt:lpstr>A szentek mindannyian nagyon szerették Istent, és az ő akarata szerint éltek.  Mindegyikük a maga módján valósította meg Isten szándékait. Volt , aki sok-sok imával engeszteléssel. Volt aki szegények, betegek gondozásában.  Volt ,aki sok-sok imával , engeszteléssel. Volt aki az evangélium bátor hirdetésével , mások tanításával, nevelésével foglalkozott.</vt:lpstr>
      <vt:lpstr>A megdicsőült egyház</vt:lpstr>
      <vt:lpstr>Mindenszentek litániája</vt:lpstr>
      <vt:lpstr>PowerPoint bemutató</vt:lpstr>
      <vt:lpstr>Halottak napja november 2.</vt:lpstr>
      <vt:lpstr>A tisztítóhelyen szenvedő lelkek alkotják a szenvedő egyházat.    ők már nem tudnak magukon segíteni, de mi a küzdő egyház tagjai,    mondathatunk értük szentmisét,  vagy  imádsággal,  jó tettek felajánlásával  megrövidíthetjük szenvedésük idejét.</vt:lpstr>
      <vt:lpstr>Temető látogatás :</vt:lpstr>
      <vt:lpstr>PowerPoint bemutató</vt:lpstr>
      <vt:lpstr> Adj uram  örök nyugodalmat nekik!    És az örök világosság fényeskedjen nekik!  Nyugodjanak békében .  Ámen.</vt:lpstr>
      <vt:lpstr>PowerPoint bemutató</vt:lpstr>
      <vt:lpstr>PowerPoint bemutató</vt:lpstr>
      <vt:lpstr>Ne feledd!</vt:lpstr>
      <vt:lpstr>PowerPoint bemutató</vt:lpstr>
      <vt:lpstr>PowerPoint bemutató</vt:lpstr>
      <vt:lpstr>PowerPoint bemutató</vt:lpstr>
      <vt:lpstr>Imádkozzál elhunyt szeretteid sírjánál! </vt:lpstr>
      <vt:lpstr>PowerPoint bemutató</vt:lpstr>
      <vt:lpstr>PowerPoint bemutató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Mindenszentek ünnepe  és Halottak napja</dc:title>
  <dc:creator>Hitoktatas</dc:creator>
  <cp:lastModifiedBy>Hitoktatas</cp:lastModifiedBy>
  <cp:revision>25</cp:revision>
  <dcterms:created xsi:type="dcterms:W3CDTF">2020-10-13T13:22:53Z</dcterms:created>
  <dcterms:modified xsi:type="dcterms:W3CDTF">2020-10-20T14:11:28Z</dcterms:modified>
</cp:coreProperties>
</file>