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60" r:id="rId2"/>
    <p:sldId id="277" r:id="rId3"/>
    <p:sldId id="278" r:id="rId4"/>
    <p:sldId id="261" r:id="rId5"/>
    <p:sldId id="258" r:id="rId6"/>
    <p:sldId id="263" r:id="rId7"/>
    <p:sldId id="256" r:id="rId8"/>
    <p:sldId id="266" r:id="rId9"/>
    <p:sldId id="267" r:id="rId10"/>
    <p:sldId id="262" r:id="rId11"/>
    <p:sldId id="268" r:id="rId12"/>
    <p:sldId id="264" r:id="rId13"/>
    <p:sldId id="259" r:id="rId14"/>
    <p:sldId id="257" r:id="rId15"/>
    <p:sldId id="265" r:id="rId16"/>
    <p:sldId id="273" r:id="rId17"/>
    <p:sldId id="276" r:id="rId18"/>
    <p:sldId id="271" r:id="rId19"/>
    <p:sldId id="269" r:id="rId20"/>
    <p:sldId id="274" r:id="rId21"/>
    <p:sldId id="270" r:id="rId22"/>
    <p:sldId id="272" r:id="rId23"/>
    <p:sldId id="275" r:id="rId24"/>
    <p:sldId id="279" r:id="rId2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E5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DF4919B-4047-4DB1-8B39-23A42AEBA556}" type="datetimeFigureOut">
              <a:rPr lang="hu-HU" smtClean="0"/>
              <a:t>2021.01.25.</a:t>
            </a:fld>
            <a:endParaRPr lang="hu-HU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hu-HU"/>
          </a:p>
        </p:txBody>
      </p:sp>
      <p:sp>
        <p:nvSpPr>
          <p:cNvPr id="10" name="Téglalap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églalap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Téglalap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Téglalap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Egyenes összekötő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Egyenes összekötő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Egyenes összekötő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Egyenes összekötő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Egyenes összekötő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Téglalap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zis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zis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lipszis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lipszis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lipszis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8" name="Tartalom helye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DF4919B-4047-4DB1-8B39-23A42AEBA556}" type="datetimeFigureOut">
              <a:rPr lang="hu-HU" smtClean="0"/>
              <a:t>2021.01.25.</a:t>
            </a:fld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10" name="Élőláb helye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DF4919B-4047-4DB1-8B39-23A42AEBA556}" type="datetimeFigureOut">
              <a:rPr lang="hu-HU" smtClean="0"/>
              <a:t>2021.01.25.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hu-HU"/>
          </a:p>
        </p:txBody>
      </p:sp>
      <p:sp>
        <p:nvSpPr>
          <p:cNvPr id="9" name="Téglalap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Téglalap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Téglalap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églalap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gyenes összekötő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gyenes összekötő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Egyenes összekötő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Egyenes összekötő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Egyenes összekötő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Téglalap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lipszis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lipszis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zis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lipszis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zis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gyenes összekötő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2021.01.25.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9" name="Tartalom helye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2021.01.25.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3" name="Tartalom helye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14" name="Szöveg helye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DF4919B-4047-4DB1-8B39-23A42AEBA556}" type="datetimeFigureOut">
              <a:rPr lang="hu-HU" smtClean="0"/>
              <a:t>2021.01.25.</a:t>
            </a:fld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2021.01.25.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gyenes összekötő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8" name="Egyenes összekötő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églalap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gyenes összekötő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lipszis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Tartalom helye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21" name="Dátum helye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DF4919B-4047-4DB1-8B39-23A42AEBA556}" type="datetimeFigureOut">
              <a:rPr lang="hu-HU" smtClean="0"/>
              <a:t>2021.01.25.</a:t>
            </a:fld>
            <a:endParaRPr lang="hu-HU"/>
          </a:p>
        </p:txBody>
      </p:sp>
      <p:sp>
        <p:nvSpPr>
          <p:cNvPr id="22" name="Dia számának hely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23" name="Élőláb helye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lipszis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10" name="Egyenes összekötő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Téglalap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gyenes összekötő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Egyenes összekötő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Egyenes összekötő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átum helye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DF4919B-4047-4DB1-8B39-23A42AEBA556}" type="datetimeFigureOut">
              <a:rPr lang="hu-HU" smtClean="0"/>
              <a:t>2021.01.25.</a:t>
            </a:fld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21" name="Élőláb helye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2021.01.25.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2021.01.25.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gyenes összekötő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DF4919B-4047-4DB1-8B39-23A42AEBA556}" type="datetimeFigureOut">
              <a:rPr lang="hu-HU" smtClean="0"/>
              <a:t>2021.01.25.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églalap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lipszis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0.jpeg"/><Relationship Id="rId7" Type="http://schemas.openxmlformats.org/officeDocument/2006/relationships/image" Target="../media/image24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771800" y="505708"/>
            <a:ext cx="3024336" cy="1549534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>
                <a:solidFill>
                  <a:srgbClr val="00B050"/>
                </a:solidFill>
              </a:rPr>
              <a:t>Dicsértessék a Jézus Krisztus!</a:t>
            </a:r>
            <a:br>
              <a:rPr lang="hu-HU" dirty="0">
                <a:solidFill>
                  <a:srgbClr val="00B050"/>
                </a:solidFill>
              </a:rPr>
            </a:br>
            <a:r>
              <a:rPr lang="hu-HU" dirty="0">
                <a:solidFill>
                  <a:srgbClr val="00B050"/>
                </a:solidFill>
              </a:rPr>
              <a:t>Mindörökké!</a:t>
            </a:r>
            <a:br>
              <a:rPr lang="hu-HU" dirty="0">
                <a:solidFill>
                  <a:srgbClr val="00B050"/>
                </a:solidFill>
              </a:rPr>
            </a:br>
            <a:r>
              <a:rPr lang="hu-HU" dirty="0">
                <a:solidFill>
                  <a:srgbClr val="00B050"/>
                </a:solidFill>
              </a:rPr>
              <a:t> </a:t>
            </a:r>
            <a:r>
              <a:rPr lang="hu-HU" dirty="0" err="1">
                <a:solidFill>
                  <a:srgbClr val="00B050"/>
                </a:solidFill>
              </a:rPr>
              <a:t>Amen</a:t>
            </a:r>
            <a:endParaRPr lang="hu-HU" dirty="0">
              <a:solidFill>
                <a:srgbClr val="00B050"/>
              </a:solidFill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2267744" y="2587437"/>
            <a:ext cx="2160240" cy="3384376"/>
          </a:xfrm>
        </p:spPr>
        <p:txBody>
          <a:bodyPr>
            <a:normAutofit/>
          </a:bodyPr>
          <a:lstStyle/>
          <a:p>
            <a:pPr algn="ctr"/>
            <a:r>
              <a:rPr lang="hu-HU" dirty="0" smtClean="0">
                <a:solidFill>
                  <a:srgbClr val="00B050"/>
                </a:solidFill>
              </a:rPr>
              <a:t>Szeretettel köszöntelek benneteket a digitális hittan órán !</a:t>
            </a:r>
          </a:p>
          <a:p>
            <a:pPr algn="ctr"/>
            <a:endParaRPr lang="hu-HU" dirty="0">
              <a:solidFill>
                <a:srgbClr val="00B050"/>
              </a:solidFill>
            </a:endParaRPr>
          </a:p>
          <a:p>
            <a:pPr algn="ctr"/>
            <a:r>
              <a:rPr lang="hu-HU" dirty="0" smtClean="0">
                <a:solidFill>
                  <a:srgbClr val="00B050"/>
                </a:solidFill>
              </a:rPr>
              <a:t>Kezdjük is egy közös imával : betegekért, családtagokért, barátokért…….</a:t>
            </a:r>
          </a:p>
          <a:p>
            <a:pPr algn="ctr"/>
            <a:endParaRPr lang="hu-HU" dirty="0">
              <a:solidFill>
                <a:srgbClr val="00B050"/>
              </a:solidFill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0" y="370311"/>
            <a:ext cx="2725169" cy="1820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2225222" cy="2326789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212976"/>
            <a:ext cx="4320480" cy="326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17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77069" y="260648"/>
            <a:ext cx="4968552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>Ti is éreztétek már így magatokat ?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2483768" y="4509120"/>
            <a:ext cx="2302024" cy="864468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20688"/>
            <a:ext cx="2016224" cy="17959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29039"/>
            <a:ext cx="2328609" cy="14234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789040"/>
            <a:ext cx="2692896" cy="26928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564904"/>
            <a:ext cx="2834902" cy="15558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255387"/>
            <a:ext cx="2880320" cy="159421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4293096"/>
            <a:ext cx="1952625" cy="23431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9066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3203377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>Milyen gyógymódokat ismertek rá?</a:t>
            </a:r>
            <a:endParaRPr lang="hu-H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375" y="439188"/>
            <a:ext cx="3121025" cy="2212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156" y="5036478"/>
            <a:ext cx="2045285" cy="15596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20" y="5034002"/>
            <a:ext cx="2448704" cy="163328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799" y="3280163"/>
            <a:ext cx="2376264" cy="15861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637" y="418653"/>
            <a:ext cx="1944216" cy="10936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248173"/>
            <a:ext cx="2362571" cy="14766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4073241"/>
            <a:ext cx="2152836" cy="143522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27" y="2060848"/>
            <a:ext cx="2776889" cy="18512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36744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971600" y="972887"/>
            <a:ext cx="720080" cy="819184"/>
          </a:xfrm>
        </p:spPr>
        <p:txBody>
          <a:bodyPr>
            <a:normAutofit/>
          </a:bodyPr>
          <a:lstStyle/>
          <a:p>
            <a:endParaRPr lang="hu-HU" sz="8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3635896" y="116632"/>
            <a:ext cx="3816424" cy="648072"/>
          </a:xfrm>
        </p:spPr>
        <p:txBody>
          <a:bodyPr>
            <a:normAutofit fontScale="85000" lnSpcReduction="10000"/>
          </a:bodyPr>
          <a:lstStyle/>
          <a:p>
            <a:r>
              <a:rPr lang="hu-HU" dirty="0" smtClean="0"/>
              <a:t> Alkoss egy szót a betűkből!</a:t>
            </a:r>
          </a:p>
          <a:p>
            <a:r>
              <a:rPr lang="hu-HU" dirty="0" smtClean="0"/>
              <a:t>	Használj fel minden betűt !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8679">
            <a:off x="265156" y="501821"/>
            <a:ext cx="1933148" cy="17613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581128"/>
            <a:ext cx="1599642" cy="21328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848827"/>
            <a:ext cx="1800200" cy="223078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647" y="791590"/>
            <a:ext cx="1751292" cy="22808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869" y="908720"/>
            <a:ext cx="1557053" cy="229569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647" y="3812526"/>
            <a:ext cx="1811054" cy="22396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977538"/>
            <a:ext cx="1459607" cy="19089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Téglalap 10"/>
          <p:cNvSpPr/>
          <p:nvPr/>
        </p:nvSpPr>
        <p:spPr>
          <a:xfrm>
            <a:off x="148281" y="6079616"/>
            <a:ext cx="23409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>
                <a:latin typeface="Georgia" panose="02040502050405020303" pitchFamily="18" charset="0"/>
              </a:rPr>
              <a:t>Van ilyen nevű </a:t>
            </a:r>
            <a:r>
              <a:rPr lang="hu-HU" b="1" dirty="0" smtClean="0">
                <a:latin typeface="Georgia" panose="02040502050405020303" pitchFamily="18" charset="0"/>
              </a:rPr>
              <a:t>ismerősötök?</a:t>
            </a:r>
            <a:endParaRPr lang="hu-HU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23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36196" y="332656"/>
            <a:ext cx="2448272" cy="1296144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>A mai hittan óra szentje :</a:t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Szent Balázs Püspök</a:t>
            </a:r>
            <a:endParaRPr lang="hu-HU" dirty="0"/>
          </a:p>
        </p:txBody>
      </p:sp>
      <p:pic>
        <p:nvPicPr>
          <p:cNvPr id="5" name="Kép helye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07" b="8907"/>
          <a:stretch>
            <a:fillRect/>
          </a:stretch>
        </p:blipFill>
        <p:spPr/>
      </p:pic>
      <p:sp>
        <p:nvSpPr>
          <p:cNvPr id="3" name="Szöveg helye 2"/>
          <p:cNvSpPr>
            <a:spLocks noGrp="1"/>
          </p:cNvSpPr>
          <p:nvPr>
            <p:ph type="body" sz="half" idx="2"/>
          </p:nvPr>
        </p:nvSpPr>
        <p:spPr>
          <a:xfrm>
            <a:off x="6444208" y="264795"/>
            <a:ext cx="2232248" cy="4956048"/>
          </a:xfrm>
        </p:spPr>
        <p:txBody>
          <a:bodyPr>
            <a:normAutofit/>
          </a:bodyPr>
          <a:lstStyle/>
          <a:p>
            <a:endParaRPr lang="hu-HU" dirty="0"/>
          </a:p>
          <a:p>
            <a:r>
              <a:rPr lang="hu-HU" sz="1800" b="1" dirty="0" smtClean="0"/>
              <a:t> </a:t>
            </a:r>
            <a:endParaRPr lang="hu-HU" sz="1800" b="1" dirty="0"/>
          </a:p>
        </p:txBody>
      </p:sp>
      <p:sp>
        <p:nvSpPr>
          <p:cNvPr id="6" name="Téglalap 5"/>
          <p:cNvSpPr/>
          <p:nvPr/>
        </p:nvSpPr>
        <p:spPr>
          <a:xfrm>
            <a:off x="6516216" y="2348880"/>
            <a:ext cx="20882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600" b="1" dirty="0"/>
              <a:t>Született: </a:t>
            </a:r>
            <a:r>
              <a:rPr lang="hu-HU" sz="1600" b="1" dirty="0" err="1"/>
              <a:t>Sivas</a:t>
            </a:r>
            <a:r>
              <a:rPr lang="hu-HU" sz="1600" b="1" dirty="0"/>
              <a:t>, </a:t>
            </a:r>
            <a:r>
              <a:rPr lang="hu-HU" sz="1600" b="1" dirty="0" smtClean="0"/>
              <a:t>Törökország</a:t>
            </a:r>
          </a:p>
          <a:p>
            <a:pPr algn="ctr"/>
            <a:endParaRPr lang="hu-HU" sz="1600" b="1" dirty="0"/>
          </a:p>
          <a:p>
            <a:pPr algn="ctr"/>
            <a:r>
              <a:rPr lang="hu-HU" sz="1600" b="1" dirty="0"/>
              <a:t>Meghalt: i. sz. 316., </a:t>
            </a:r>
            <a:r>
              <a:rPr lang="hu-HU" sz="1600" b="1" dirty="0" err="1"/>
              <a:t>Sivas</a:t>
            </a:r>
            <a:r>
              <a:rPr lang="hu-HU" sz="1600" b="1" dirty="0"/>
              <a:t>, </a:t>
            </a:r>
            <a:r>
              <a:rPr lang="hu-HU" sz="1600" b="1" dirty="0" smtClean="0"/>
              <a:t>Törökország</a:t>
            </a:r>
          </a:p>
          <a:p>
            <a:pPr algn="ctr"/>
            <a:endParaRPr lang="hu-HU" sz="1600" b="1" dirty="0"/>
          </a:p>
          <a:p>
            <a:pPr algn="ctr"/>
            <a:r>
              <a:rPr lang="hu-HU" sz="1600" b="1" dirty="0"/>
              <a:t>Teljes név: Saint </a:t>
            </a:r>
            <a:r>
              <a:rPr lang="hu-HU" sz="1600" b="1" dirty="0" err="1" smtClean="0"/>
              <a:t>Blase</a:t>
            </a:r>
            <a:endParaRPr lang="hu-HU" sz="1600" b="1" dirty="0" smtClean="0"/>
          </a:p>
          <a:p>
            <a:pPr algn="ctr"/>
            <a:endParaRPr lang="hu-HU" sz="1600" b="1" dirty="0"/>
          </a:p>
          <a:p>
            <a:pPr algn="ctr"/>
            <a:r>
              <a:rPr lang="hu-HU" sz="1600" b="1" dirty="0"/>
              <a:t>Állampolgárság: </a:t>
            </a:r>
            <a:r>
              <a:rPr lang="hu-HU" sz="1600" b="1" dirty="0" smtClean="0"/>
              <a:t>Örmény</a:t>
            </a:r>
          </a:p>
          <a:p>
            <a:pPr algn="ctr"/>
            <a:endParaRPr lang="hu-HU" sz="1600" b="1" dirty="0"/>
          </a:p>
          <a:p>
            <a:pPr algn="ctr"/>
            <a:r>
              <a:rPr lang="hu-HU" sz="1600" b="1" dirty="0"/>
              <a:t>Védőszentje: torokbajok ellen, orvosok</a:t>
            </a:r>
          </a:p>
        </p:txBody>
      </p:sp>
    </p:spTree>
    <p:extLst>
      <p:ext uri="{BB962C8B-B14F-4D97-AF65-F5344CB8AC3E}">
        <p14:creationId xmlns:p14="http://schemas.microsoft.com/office/powerpoint/2010/main" val="324964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4048336" y="2333685"/>
            <a:ext cx="439383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Szent Balázs püspök élettörténetét idézzük fel liturgikus emléknapján, február 3-án</a:t>
            </a:r>
            <a:r>
              <a:rPr lang="hu-HU" dirty="0" smtClean="0"/>
              <a:t>.</a:t>
            </a:r>
          </a:p>
          <a:p>
            <a:r>
              <a:rPr lang="hu-HU" dirty="0" smtClean="0"/>
              <a:t> </a:t>
            </a:r>
            <a:r>
              <a:rPr lang="hu-HU" dirty="0"/>
              <a:t>A vértanú püspök emlékezete különösen a névadásban és a népszokásokban él elevenen.</a:t>
            </a:r>
          </a:p>
          <a:p>
            <a:endParaRPr lang="hu-HU" dirty="0"/>
          </a:p>
          <a:p>
            <a:r>
              <a:rPr lang="hu-HU" dirty="0"/>
              <a:t>Balázs a korai kereszténység azon szentjei közé tartozik, akiknek emlékezete a kultuszban, a névadásban és a népszokásokban  figyelemre méltó elevenséggel maradt meg, életükre vonatkozóan azonban alig rendelkezünk olyan adatokkal, amelyek történetinek tekinthetők.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7920880" cy="201622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415897"/>
            <a:ext cx="2716697" cy="43598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2667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23528" y="476672"/>
            <a:ext cx="612068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dirty="0"/>
              <a:t>Szenvedéstörténete szerint Szent Balázs örmény születésű volt, és olyan példamutató keresztény életet élt, hogy </a:t>
            </a:r>
            <a:r>
              <a:rPr lang="hu-HU" dirty="0" err="1"/>
              <a:t>Szebaszte</a:t>
            </a:r>
            <a:r>
              <a:rPr lang="hu-HU" dirty="0"/>
              <a:t> hívő népe püspökké választotta. </a:t>
            </a:r>
            <a:endParaRPr lang="hu-HU" dirty="0" smtClean="0"/>
          </a:p>
          <a:p>
            <a:pPr algn="just"/>
            <a:r>
              <a:rPr lang="hu-HU" dirty="0" smtClean="0"/>
              <a:t>Balázs </a:t>
            </a:r>
            <a:r>
              <a:rPr lang="hu-HU" dirty="0"/>
              <a:t>erre a Szentlélek indítását követve visszavonult egy hegyi barlangba, innen vezette imádkozva, tanácsokat osztva és gyógyítva a rábízott közösséget. </a:t>
            </a:r>
            <a:endParaRPr lang="hu-HU" dirty="0" smtClean="0"/>
          </a:p>
          <a:p>
            <a:pPr algn="just"/>
            <a:r>
              <a:rPr lang="hu-HU" dirty="0" smtClean="0"/>
              <a:t>Vadállatok </a:t>
            </a:r>
            <a:r>
              <a:rPr lang="hu-HU" dirty="0"/>
              <a:t>őrizték, háziállatok módjára engedelmeskedve neki.</a:t>
            </a:r>
          </a:p>
          <a:p>
            <a:pPr algn="just"/>
            <a:endParaRPr lang="hu-HU" dirty="0"/>
          </a:p>
          <a:p>
            <a:pPr algn="just"/>
            <a:r>
              <a:rPr lang="hu-HU" dirty="0"/>
              <a:t>Azonban nemcsak a keresztények ismerték a barlanghoz vezető utat, hanem Agricola helytartó poroszlói is. </a:t>
            </a:r>
            <a:endParaRPr lang="hu-HU" dirty="0" smtClean="0"/>
          </a:p>
          <a:p>
            <a:pPr algn="just"/>
            <a:r>
              <a:rPr lang="hu-HU" dirty="0" smtClean="0"/>
              <a:t>A </a:t>
            </a:r>
            <a:r>
              <a:rPr lang="hu-HU" dirty="0"/>
              <a:t>helytartó 316 táján még folytatta </a:t>
            </a:r>
            <a:r>
              <a:rPr lang="hu-HU" dirty="0" err="1"/>
              <a:t>Szebasztéban</a:t>
            </a:r>
            <a:r>
              <a:rPr lang="hu-HU" dirty="0"/>
              <a:t> azt a keresztényüldözést, amelyet korábban még </a:t>
            </a:r>
            <a:r>
              <a:rPr lang="hu-HU" dirty="0" err="1"/>
              <a:t>Licinius</a:t>
            </a:r>
            <a:r>
              <a:rPr lang="hu-HU" dirty="0"/>
              <a:t> császár rendelt </a:t>
            </a:r>
            <a:r>
              <a:rPr lang="hu-HU" dirty="0" smtClean="0"/>
              <a:t>el.</a:t>
            </a:r>
          </a:p>
          <a:p>
            <a:pPr algn="just"/>
            <a:r>
              <a:rPr lang="hu-HU" dirty="0" smtClean="0"/>
              <a:t> </a:t>
            </a:r>
            <a:r>
              <a:rPr lang="hu-HU" dirty="0"/>
              <a:t>A püspök ellenállás nélkül engedte, hogy elfogják, és Agricola bírói széke elé hurcolják. Nem tudták hittagadásra kényszeríteni, a szokásos megkorbácsolás után siralomházba került. Mint előbb barlangjában, a börtönben is sok segítséget kérő ember kereste föl. Rabságában is csodákat tett</a:t>
            </a:r>
            <a:r>
              <a:rPr lang="hu-HU" dirty="0" smtClean="0"/>
              <a:t>.</a:t>
            </a:r>
          </a:p>
          <a:p>
            <a:pPr algn="just"/>
            <a:r>
              <a:rPr lang="hu-HU" dirty="0" smtClean="0"/>
              <a:t>Vízbe </a:t>
            </a:r>
            <a:r>
              <a:rPr lang="hu-HU" dirty="0"/>
              <a:t>fojtás általi halálra ítélték, de végül lefejezték.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023" y="836712"/>
            <a:ext cx="2448272" cy="40810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2008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38987" y="548680"/>
            <a:ext cx="38884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/>
              <a:t>Kezdetben hallgattak Szent Balázsról a források. Ebből következtethetünk arra, hogy tisztelete nyilvánvalóan nem közvetlenül a halála után kezdődött. Keleten azonban legkésőbb a 6. századtól, nyugaton a 9. századtól már mint a torokbajok ellen védő szentet tisztelték.</a:t>
            </a:r>
          </a:p>
          <a:p>
            <a:pPr algn="ctr"/>
            <a:endParaRPr lang="hu-HU" dirty="0"/>
          </a:p>
          <a:p>
            <a:pPr algn="ctr"/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09" y="3789040"/>
            <a:ext cx="3802885" cy="2452861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4788024" y="980728"/>
            <a:ext cx="35649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Tisztelete a 12. századtól lett általános, mégpedig egy gégedaganat elleni imádsággal kapcsolatban. Később vérzések, hólyagbetegségek, továbbá kelések, kólika, pestis és fogfájás esetén fordultak hozzá.</a:t>
            </a:r>
          </a:p>
          <a:p>
            <a:endParaRPr lang="hu-HU" dirty="0" smtClean="0"/>
          </a:p>
          <a:p>
            <a:endParaRPr lang="hu-HU" dirty="0"/>
          </a:p>
          <a:p>
            <a:endParaRPr lang="hu-HU" dirty="0"/>
          </a:p>
          <a:p>
            <a:r>
              <a:rPr lang="hu-HU" dirty="0"/>
              <a:t>A késő középkorban a tizennégy segítő szent közé sorolták. Az orvosok, posztókereskedők, gyertyaöntők, fúvós zenészek, énekesek védőszentje, kedvező időjárásért is segítségül hívták.</a:t>
            </a:r>
          </a:p>
        </p:txBody>
      </p:sp>
    </p:spTree>
    <p:extLst>
      <p:ext uri="{BB962C8B-B14F-4D97-AF65-F5344CB8AC3E}">
        <p14:creationId xmlns:p14="http://schemas.microsoft.com/office/powerpoint/2010/main" val="372397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51520" y="260648"/>
            <a:ext cx="5400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/>
              <a:t>A </a:t>
            </a:r>
            <a:r>
              <a:rPr lang="hu-HU" dirty="0" err="1"/>
              <a:t>balázsáldás</a:t>
            </a:r>
            <a:r>
              <a:rPr lang="hu-HU" dirty="0"/>
              <a:t> mindmáig élő liturgikus szokása a 16. században keletkezett, leírása a 17. században szerepel először a </a:t>
            </a:r>
            <a:r>
              <a:rPr lang="hu-HU" dirty="0" err="1"/>
              <a:t>Rituale</a:t>
            </a:r>
            <a:r>
              <a:rPr lang="hu-HU" dirty="0"/>
              <a:t> </a:t>
            </a:r>
            <a:r>
              <a:rPr lang="hu-HU" dirty="0" err="1"/>
              <a:t>Romanum</a:t>
            </a:r>
            <a:r>
              <a:rPr lang="hu-HU" dirty="0"/>
              <a:t> (Római Szertartáskönyv) függelékében. </a:t>
            </a:r>
            <a:endParaRPr lang="hu-HU" dirty="0" smtClean="0"/>
          </a:p>
          <a:p>
            <a:pPr algn="ctr"/>
            <a:r>
              <a:rPr lang="hu-HU" dirty="0" smtClean="0"/>
              <a:t>Babits </a:t>
            </a:r>
            <a:r>
              <a:rPr lang="hu-HU" dirty="0"/>
              <a:t>Mihály megrázó verse, a Balázsolás, melyben a gégerákban szenvedő költő gyermeki bizalommal fordul a szent püspökhöz, ezt a szokást idézi fel. </a:t>
            </a:r>
          </a:p>
        </p:txBody>
      </p:sp>
      <p:sp>
        <p:nvSpPr>
          <p:cNvPr id="3" name="Téglalap 2"/>
          <p:cNvSpPr/>
          <p:nvPr/>
        </p:nvSpPr>
        <p:spPr>
          <a:xfrm>
            <a:off x="3889182" y="3645024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u-HU" dirty="0"/>
              <a:t>Balázst a középkorban rendszerint püspöki öltözetben vagy palástban ábrázolták; keresztbe illesztett gyertyákkal; sertésfejjel és gerebennel (emlékezésül arra a vaskampóra, mellyel a legenda szerint kínzatása alkalmával a testét tépték).</a:t>
            </a:r>
          </a:p>
          <a:p>
            <a:pPr algn="ctr"/>
            <a:endParaRPr lang="hu-HU" dirty="0"/>
          </a:p>
          <a:p>
            <a:pPr algn="ctr"/>
            <a:r>
              <a:rPr lang="hu-HU" dirty="0"/>
              <a:t>Ünnepét Rómában a 12. század óta ülik február 3-án.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789040"/>
            <a:ext cx="3041915" cy="22814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04664"/>
            <a:ext cx="2358024" cy="28923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13488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6372200" y="6237312"/>
            <a:ext cx="165618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900" dirty="0"/>
              <a:t>Forrás</a:t>
            </a:r>
          </a:p>
          <a:p>
            <a:r>
              <a:rPr lang="hu-HU" sz="900" dirty="0"/>
              <a:t>Diós István: A szentek élete</a:t>
            </a:r>
          </a:p>
          <a:p>
            <a:r>
              <a:rPr lang="hu-HU" sz="900" dirty="0"/>
              <a:t>Magyar katolikus lexikon</a:t>
            </a:r>
          </a:p>
        </p:txBody>
      </p:sp>
      <p:sp>
        <p:nvSpPr>
          <p:cNvPr id="3" name="Téglalap 2"/>
          <p:cNvSpPr/>
          <p:nvPr/>
        </p:nvSpPr>
        <p:spPr>
          <a:xfrm>
            <a:off x="179512" y="260648"/>
            <a:ext cx="39604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/>
              <a:t>A legenda szerint egy napon rémült anya sietett Szent Balázshoz, mert fia egy torkán akadt halszálkától fuldokolt. A szent megáldotta a fiút (egy másik változat szerint eltávolította a szálkát), és így megmentette a haláltól.</a:t>
            </a:r>
          </a:p>
        </p:txBody>
      </p:sp>
      <p:sp>
        <p:nvSpPr>
          <p:cNvPr id="4" name="Téglalap 3"/>
          <p:cNvSpPr/>
          <p:nvPr/>
        </p:nvSpPr>
        <p:spPr>
          <a:xfrm>
            <a:off x="4086200" y="1772816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u-HU" dirty="0"/>
              <a:t>Egy másik legenda szerint a helytartó először vízbe fojtás általi halálra ítélte a püspököt. Abba a tóba kellett volna vetni őt, amelybe korábban keresztény asszonyokat fojtottak, mert beleszórták a helytartó házi isteneinek szobrait a tóba. A bölcs csodatévő akkor a következőt tette: a partra érve rövid áldást adott a számára halált jelentő tóra, aztán a vízen járva a tó közepéig sétált. Ott megfordult, és barátságosan fölszólította bíráit, hogy saját isteneikbe vetett hitük bizonyságául kövessék őt a vízen járva. Hatvanöt férfi elfogadta a kihívást, és mind a vízbe fulladt.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2492896"/>
            <a:ext cx="3059236" cy="38893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1334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flipV="1">
            <a:off x="2123728" y="1417638"/>
            <a:ext cx="964779" cy="643210"/>
          </a:xfrm>
        </p:spPr>
        <p:txBody>
          <a:bodyPr>
            <a:normAutofit/>
          </a:bodyPr>
          <a:lstStyle/>
          <a:p>
            <a:endParaRPr lang="hu-HU" sz="800" dirty="0"/>
          </a:p>
        </p:txBody>
      </p:sp>
      <p:sp>
        <p:nvSpPr>
          <p:cNvPr id="3" name="Téglalap 2"/>
          <p:cNvSpPr/>
          <p:nvPr/>
        </p:nvSpPr>
        <p:spPr>
          <a:xfrm>
            <a:off x="1835696" y="3501008"/>
            <a:ext cx="495029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dirty="0">
                <a:latin typeface="Georgia" panose="02040502050405020303" pitchFamily="18" charset="0"/>
              </a:rPr>
              <a:t>Hallgasd meg népedet, Istenünk, amikor Szent Balázs püspök és vértanú pártfogásával könyörgünk hozzád. </a:t>
            </a:r>
            <a:endParaRPr lang="hu-HU" b="1" dirty="0" smtClean="0">
              <a:latin typeface="Georgia" panose="02040502050405020303" pitchFamily="18" charset="0"/>
            </a:endParaRPr>
          </a:p>
          <a:p>
            <a:pPr algn="ctr"/>
            <a:r>
              <a:rPr lang="hu-HU" b="1" dirty="0" smtClean="0">
                <a:latin typeface="Georgia" panose="02040502050405020303" pitchFamily="18" charset="0"/>
              </a:rPr>
              <a:t>Add</a:t>
            </a:r>
            <a:r>
              <a:rPr lang="hu-HU" b="1" dirty="0">
                <a:latin typeface="Georgia" panose="02040502050405020303" pitchFamily="18" charset="0"/>
              </a:rPr>
              <a:t>, hogy földi életünkben a te békédnek örvendjünk, és segítségeddel eljussunk az örök életre</a:t>
            </a:r>
            <a:r>
              <a:rPr lang="hu-HU" b="1" dirty="0" smtClean="0">
                <a:latin typeface="Georgia" panose="02040502050405020303" pitchFamily="18" charset="0"/>
              </a:rPr>
              <a:t>.</a:t>
            </a:r>
          </a:p>
          <a:p>
            <a:pPr algn="ctr"/>
            <a:r>
              <a:rPr lang="hu-HU" b="1" dirty="0" smtClean="0">
                <a:latin typeface="Georgia" panose="02040502050405020303" pitchFamily="18" charset="0"/>
              </a:rPr>
              <a:t> </a:t>
            </a:r>
            <a:r>
              <a:rPr lang="hu-HU" b="1" dirty="0">
                <a:latin typeface="Georgia" panose="02040502050405020303" pitchFamily="18" charset="0"/>
              </a:rPr>
              <a:t>A mi Urunk, Jézus Krisztus, a te Fiad által, aki veled él és uralkodik a Szentlélekkel egységben, Isten mindörökkön örökké</a:t>
            </a:r>
            <a:r>
              <a:rPr lang="hu-HU" b="1" dirty="0" smtClean="0">
                <a:latin typeface="Georgia" panose="02040502050405020303" pitchFamily="18" charset="0"/>
              </a:rPr>
              <a:t>.</a:t>
            </a:r>
          </a:p>
          <a:p>
            <a:pPr algn="ctr"/>
            <a:r>
              <a:rPr lang="hu-HU" b="1" dirty="0" smtClean="0">
                <a:latin typeface="Georgia" panose="02040502050405020303" pitchFamily="18" charset="0"/>
              </a:rPr>
              <a:t> </a:t>
            </a:r>
            <a:r>
              <a:rPr lang="hu-HU" b="1" dirty="0">
                <a:latin typeface="Georgia" panose="02040502050405020303" pitchFamily="18" charset="0"/>
              </a:rPr>
              <a:t>Ámen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30393"/>
            <a:ext cx="3164314" cy="20967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1048">
            <a:off x="5685422" y="696395"/>
            <a:ext cx="2201138" cy="23087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4323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339752" y="260648"/>
            <a:ext cx="6516216" cy="6344726"/>
          </a:xfrm>
        </p:spPr>
        <p:txBody>
          <a:bodyPr>
            <a:normAutofit fontScale="90000"/>
          </a:bodyPr>
          <a:lstStyle/>
          <a:p>
            <a:pPr algn="ctr"/>
            <a:r>
              <a:rPr lang="hu-HU" sz="2700" dirty="0">
                <a:solidFill>
                  <a:srgbClr val="C00000"/>
                </a:solidFill>
                <a:latin typeface="Georgia" panose="02040502050405020303" pitchFamily="18" charset="0"/>
              </a:rPr>
              <a:t>Szent Balázs püspököt mindenfajta torokbetegség gyógyítójának tartották. </a:t>
            </a:r>
            <a:r>
              <a:rPr lang="hu-HU" sz="2700" dirty="0" smtClean="0">
                <a:solidFill>
                  <a:srgbClr val="C00000"/>
                </a:solidFill>
                <a:latin typeface="Georgia" panose="02040502050405020303" pitchFamily="18" charset="0"/>
              </a:rPr>
              <a:t/>
            </a:r>
            <a:br>
              <a:rPr lang="hu-HU" sz="2700" dirty="0" smtClean="0">
                <a:solidFill>
                  <a:srgbClr val="C00000"/>
                </a:solidFill>
                <a:latin typeface="Georgia" panose="02040502050405020303" pitchFamily="18" charset="0"/>
              </a:rPr>
            </a:br>
            <a:r>
              <a:rPr lang="hu-HU" sz="2700" dirty="0" smtClean="0">
                <a:solidFill>
                  <a:srgbClr val="C00000"/>
                </a:solidFill>
                <a:latin typeface="Georgia" panose="02040502050405020303" pitchFamily="18" charset="0"/>
              </a:rPr>
              <a:t>A </a:t>
            </a:r>
            <a:r>
              <a:rPr lang="hu-HU" sz="2700" dirty="0">
                <a:solidFill>
                  <a:srgbClr val="C00000"/>
                </a:solidFill>
                <a:latin typeface="Georgia" panose="02040502050405020303" pitchFamily="18" charset="0"/>
              </a:rPr>
              <a:t>legenda szerint Balázs püspök megmentette egy özvegyasszony fiát, aki lenyelt egy halszálkát. </a:t>
            </a:r>
            <a:r>
              <a:rPr lang="hu-HU" sz="2700" dirty="0" smtClean="0">
                <a:solidFill>
                  <a:srgbClr val="C00000"/>
                </a:solidFill>
                <a:latin typeface="Georgia" panose="02040502050405020303" pitchFamily="18" charset="0"/>
              </a:rPr>
              <a:t/>
            </a:r>
            <a:br>
              <a:rPr lang="hu-HU" sz="2700" dirty="0" smtClean="0">
                <a:solidFill>
                  <a:srgbClr val="C00000"/>
                </a:solidFill>
                <a:latin typeface="Georgia" panose="02040502050405020303" pitchFamily="18" charset="0"/>
              </a:rPr>
            </a:br>
            <a:r>
              <a:rPr lang="hu-HU" sz="2700" dirty="0" smtClean="0">
                <a:solidFill>
                  <a:srgbClr val="C00000"/>
                </a:solidFill>
                <a:latin typeface="Georgia" panose="02040502050405020303" pitchFamily="18" charset="0"/>
              </a:rPr>
              <a:t>A </a:t>
            </a:r>
            <a:r>
              <a:rPr lang="hu-HU" sz="2700" dirty="0">
                <a:solidFill>
                  <a:srgbClr val="C00000"/>
                </a:solidFill>
                <a:latin typeface="Georgia" panose="02040502050405020303" pitchFamily="18" charset="0"/>
              </a:rPr>
              <a:t>püspököt halála után az egyház szentté avatta</a:t>
            </a:r>
            <a:r>
              <a:rPr lang="hu-HU" sz="2700" dirty="0" smtClean="0">
                <a:solidFill>
                  <a:srgbClr val="C00000"/>
                </a:solidFill>
                <a:latin typeface="Georgia" panose="02040502050405020303" pitchFamily="18" charset="0"/>
              </a:rPr>
              <a:t>.</a:t>
            </a:r>
            <a:br>
              <a:rPr lang="hu-HU" sz="2700" dirty="0" smtClean="0">
                <a:solidFill>
                  <a:srgbClr val="C00000"/>
                </a:solidFill>
                <a:latin typeface="Georgia" panose="02040502050405020303" pitchFamily="18" charset="0"/>
              </a:rPr>
            </a:br>
            <a:r>
              <a:rPr lang="hu-HU" sz="2700" dirty="0" smtClean="0">
                <a:solidFill>
                  <a:srgbClr val="C00000"/>
                </a:solidFill>
                <a:latin typeface="Georgia" panose="02040502050405020303" pitchFamily="18" charset="0"/>
              </a:rPr>
              <a:t> </a:t>
            </a:r>
            <a:r>
              <a:rPr lang="hu-HU" sz="2700" dirty="0">
                <a:solidFill>
                  <a:srgbClr val="C00000"/>
                </a:solidFill>
                <a:latin typeface="Georgia" panose="02040502050405020303" pitchFamily="18" charset="0"/>
              </a:rPr>
              <a:t>Az ő emlékére szokás a Balázs-áldás vagy a balázsolás. </a:t>
            </a:r>
            <a:r>
              <a:rPr lang="hu-HU" sz="2700" dirty="0" smtClean="0">
                <a:solidFill>
                  <a:srgbClr val="C00000"/>
                </a:solidFill>
                <a:latin typeface="Georgia" panose="02040502050405020303" pitchFamily="18" charset="0"/>
              </a:rPr>
              <a:t/>
            </a:r>
            <a:br>
              <a:rPr lang="hu-HU" sz="2700" dirty="0" smtClean="0">
                <a:solidFill>
                  <a:srgbClr val="C00000"/>
                </a:solidFill>
                <a:latin typeface="Georgia" panose="02040502050405020303" pitchFamily="18" charset="0"/>
              </a:rPr>
            </a:br>
            <a:r>
              <a:rPr lang="hu-HU" sz="2700" dirty="0" smtClean="0">
                <a:solidFill>
                  <a:srgbClr val="C00000"/>
                </a:solidFill>
                <a:latin typeface="Georgia" panose="02040502050405020303" pitchFamily="18" charset="0"/>
              </a:rPr>
              <a:t>Ilyenkor </a:t>
            </a:r>
            <a:r>
              <a:rPr lang="hu-HU" sz="2700" dirty="0">
                <a:solidFill>
                  <a:srgbClr val="C00000"/>
                </a:solidFill>
                <a:latin typeface="Georgia" panose="02040502050405020303" pitchFamily="18" charset="0"/>
              </a:rPr>
              <a:t>a katolikus pap a hívők álla alá keresztbe tett gyertyát tart és imát </a:t>
            </a:r>
            <a:r>
              <a:rPr lang="hu-HU" sz="2700" dirty="0" smtClean="0">
                <a:solidFill>
                  <a:srgbClr val="C00000"/>
                </a:solidFill>
                <a:latin typeface="Georgia" panose="02040502050405020303" pitchFamily="18" charset="0"/>
              </a:rPr>
              <a:t>mond</a:t>
            </a:r>
            <a:br>
              <a:rPr lang="hu-HU" sz="2700" dirty="0" smtClean="0">
                <a:solidFill>
                  <a:srgbClr val="C00000"/>
                </a:solidFill>
                <a:latin typeface="Georgia" panose="02040502050405020303" pitchFamily="18" charset="0"/>
              </a:rPr>
            </a:br>
            <a:r>
              <a:rPr lang="hu-HU" sz="2700" dirty="0" smtClean="0">
                <a:solidFill>
                  <a:srgbClr val="C00000"/>
                </a:solidFill>
                <a:latin typeface="Georgia" panose="02040502050405020303" pitchFamily="18" charset="0"/>
              </a:rPr>
              <a:t>. </a:t>
            </a:r>
            <a:r>
              <a:rPr lang="hu-HU" sz="2700" dirty="0">
                <a:solidFill>
                  <a:srgbClr val="C00000"/>
                </a:solidFill>
                <a:latin typeface="Georgia" panose="02040502050405020303" pitchFamily="18" charset="0"/>
              </a:rPr>
              <a:t>Szent Balázs volt a diákok pártfogója is.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971600" y="1340557"/>
            <a:ext cx="1293912" cy="1008534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1669"/>
            <a:ext cx="2570686" cy="24482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7977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5400000">
            <a:off x="4859119" y="3573929"/>
            <a:ext cx="3339346" cy="457200"/>
          </a:xfrm>
        </p:spPr>
        <p:txBody>
          <a:bodyPr/>
          <a:lstStyle/>
          <a:p>
            <a:r>
              <a:rPr lang="hu-HU" dirty="0" smtClean="0"/>
              <a:t>Balázs –áldás </a:t>
            </a:r>
            <a:endParaRPr lang="hu-HU" dirty="0"/>
          </a:p>
        </p:txBody>
      </p:sp>
      <p:pic>
        <p:nvPicPr>
          <p:cNvPr id="6" name="Kép helye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4" r="21954"/>
          <a:stretch>
            <a:fillRect/>
          </a:stretch>
        </p:blipFill>
        <p:spPr/>
      </p:pic>
      <p:sp>
        <p:nvSpPr>
          <p:cNvPr id="3" name="Szöveg helye 2"/>
          <p:cNvSpPr>
            <a:spLocks noGrp="1"/>
          </p:cNvSpPr>
          <p:nvPr>
            <p:ph type="body" sz="half" idx="2"/>
          </p:nvPr>
        </p:nvSpPr>
        <p:spPr>
          <a:xfrm>
            <a:off x="6804248" y="1952368"/>
            <a:ext cx="1622626" cy="2583931"/>
          </a:xfrm>
        </p:spPr>
        <p:txBody>
          <a:bodyPr/>
          <a:lstStyle/>
          <a:p>
            <a:r>
              <a:rPr lang="hu-HU" dirty="0" smtClean="0"/>
              <a:t> </a:t>
            </a:r>
            <a:endParaRPr lang="hu-HU" dirty="0"/>
          </a:p>
          <a:p>
            <a:r>
              <a:rPr lang="hu-HU" dirty="0"/>
              <a:t>“Szent Balázs püspök és vértanú közbenjárására szabadítson meg téged az Isten a torokbajtól és minden más bajtól: az Atya, a Fiú és a Szentlélek!”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0975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334184" y="1067315"/>
            <a:ext cx="2880320" cy="1198263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3275855" y="2664825"/>
            <a:ext cx="1137721" cy="1412247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47" y="260648"/>
            <a:ext cx="3495015" cy="20882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60648"/>
            <a:ext cx="3967133" cy="23613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004" y="2132856"/>
            <a:ext cx="3709116" cy="22322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4497825"/>
            <a:ext cx="3787087" cy="22542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501007"/>
            <a:ext cx="3357871" cy="1887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4044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Kreatív lehetőség  a hittanórákra</a:t>
            </a:r>
            <a:endParaRPr lang="hu-HU" dirty="0"/>
          </a:p>
        </p:txBody>
      </p:sp>
      <p:pic>
        <p:nvPicPr>
          <p:cNvPr id="7" name="Tartalom helye 6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552" y="2827020"/>
            <a:ext cx="2596896" cy="2956560"/>
          </a:xfrm>
        </p:spPr>
      </p:pic>
      <p:pic>
        <p:nvPicPr>
          <p:cNvPr id="8" name="Tartalom helye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296" y="2362200"/>
            <a:ext cx="1888957" cy="3886200"/>
          </a:xfrm>
        </p:spPr>
      </p:pic>
      <p:sp>
        <p:nvSpPr>
          <p:cNvPr id="5" name="Szöveg helye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ctr"/>
            <a:r>
              <a:rPr lang="hu-HU" dirty="0" smtClean="0"/>
              <a:t>Kézműves </a:t>
            </a:r>
            <a:r>
              <a:rPr lang="hu-HU" dirty="0" err="1" smtClean="0"/>
              <a:t>hajtógatás</a:t>
            </a:r>
            <a:r>
              <a:rPr lang="hu-HU" dirty="0" smtClean="0"/>
              <a:t> </a:t>
            </a:r>
            <a:endParaRPr lang="hu-HU" dirty="0"/>
          </a:p>
        </p:txBody>
      </p:sp>
      <p:sp>
        <p:nvSpPr>
          <p:cNvPr id="6" name="Szöveg helye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hu-HU" dirty="0" smtClean="0"/>
              <a:t>Rejtvény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4906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631062" y="620688"/>
            <a:ext cx="797006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/>
              <a:t>Balázsjárás</a:t>
            </a:r>
          </a:p>
          <a:p>
            <a:pPr algn="ctr"/>
            <a:endParaRPr lang="hu-HU" dirty="0"/>
          </a:p>
          <a:p>
            <a:pPr algn="ctr"/>
            <a:r>
              <a:rPr lang="hu-HU" dirty="0"/>
              <a:t>Balázs napján az iskolás gyerekek maskarába öltözve végigjárták a házakat. Egyikük fején egy süveg volt, ő személyesítette meg Balázs püspököt, a többiek pedig fejükön papírcsákóval, oldalukon fakarddal felszerelkezve kísérték. Nyársat vittek magukkal, hogy a háziak arra tűzzenek nekik olyan finomságokat, mint szalonna, hagyma, kolbász. Ennek a menetnek elsősorban az iskolai toborzás volt a lényege, illetve a falubeliektől kapott elemózsiából az iskolában lakomát csaptak, a megmaradó étel pedig a tanító szegényes kamrájába került, mintegy jövedelem kiegészítésként.</a:t>
            </a:r>
          </a:p>
          <a:p>
            <a:pPr algn="ctr"/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760009"/>
            <a:ext cx="4585692" cy="25679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937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b="1" dirty="0" smtClean="0"/>
              <a:t>Egy kis érdekesség , hétvégi kirándulási lehetőség a családoknak </a:t>
            </a:r>
            <a:r>
              <a:rPr lang="hu-HU" b="1" dirty="0" smtClean="0">
                <a:sym typeface="Wingdings" panose="05000000000000000000" pitchFamily="2" charset="2"/>
              </a:rPr>
              <a:t>  </a:t>
            </a:r>
            <a:endParaRPr lang="hu-HU" b="1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844824"/>
            <a:ext cx="4316199" cy="24300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53" y="3717032"/>
            <a:ext cx="3508969" cy="19884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8349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051031" y="188640"/>
            <a:ext cx="468052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dirty="0" smtClean="0"/>
              <a:t>Szent </a:t>
            </a:r>
            <a:r>
              <a:rPr lang="hu-HU" b="1" dirty="0"/>
              <a:t>Balázs </a:t>
            </a:r>
            <a:r>
              <a:rPr lang="hu-HU" b="1" dirty="0" smtClean="0"/>
              <a:t>templomrom</a:t>
            </a:r>
          </a:p>
          <a:p>
            <a:pPr algn="ctr"/>
            <a:r>
              <a:rPr lang="hu-HU" b="1" dirty="0" smtClean="0"/>
              <a:t> </a:t>
            </a:r>
            <a:r>
              <a:rPr lang="hu-HU" b="1" dirty="0"/>
              <a:t>(Szentantalfa</a:t>
            </a:r>
            <a:r>
              <a:rPr lang="hu-HU" b="1" dirty="0" smtClean="0"/>
              <a:t>)</a:t>
            </a:r>
          </a:p>
          <a:p>
            <a:endParaRPr lang="hu-HU" b="1" dirty="0"/>
          </a:p>
          <a:p>
            <a:pPr algn="ctr"/>
            <a:r>
              <a:rPr lang="hu-HU" dirty="0"/>
              <a:t>A Szent Balázs templomrom csodálatos környezetben, álló toronnyal, sok épen maradt falrészlettel és egy érdekes, titokzatos történettel lesi a </a:t>
            </a:r>
            <a:r>
              <a:rPr lang="hu-HU" dirty="0" err="1"/>
              <a:t>Nivegy-völgy</a:t>
            </a:r>
            <a:r>
              <a:rPr lang="hu-HU" dirty="0"/>
              <a:t> felett elnyújtózva a tájat.</a:t>
            </a:r>
          </a:p>
          <a:p>
            <a:endParaRPr lang="hu-HU" dirty="0"/>
          </a:p>
          <a:p>
            <a:pPr algn="just"/>
            <a:r>
              <a:rPr lang="hu-HU" dirty="0"/>
              <a:t>A templom építését a XII-XIII. századra teszik, az egyik forrás említ egy XII. századi, fából épült elődöt is. A torony és a hozzá tartozó hajó a korai, román maghoz való későbbi gótikus hozzáépítés, feltehetően a XIII. század második negyedéből. A templomhoz kripta és sekrestyekápolna is épült, a torony felőli oldalon háromnyílású kegyúri karzat látható. Román kori szentélye kívül négyszögletes záródású, belül íves, hasonlót a Zánkán láthatunk, az a templom nem rom. Íves kapuzatát érdemes megcsodálni a templom előtt álló fügefák </a:t>
            </a:r>
            <a:r>
              <a:rPr lang="hu-HU" dirty="0" smtClean="0"/>
              <a:t>árnyékából.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135" y="3420294"/>
            <a:ext cx="1859513" cy="32339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3526244" cy="24441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2907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23528" y="188640"/>
            <a:ext cx="7992888" cy="6509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/>
          </a:p>
          <a:p>
            <a:pPr algn="just"/>
            <a:r>
              <a:rPr lang="hu-HU" sz="1900" dirty="0"/>
              <a:t>A falut először 1333-34-ben említik, papját Jakabnak hívják, káplánja János. Érdekes, hogy </a:t>
            </a:r>
            <a:r>
              <a:rPr lang="hu-HU" sz="1900" dirty="0" err="1"/>
              <a:t>Pelárgus</a:t>
            </a:r>
            <a:r>
              <a:rPr lang="hu-HU" sz="1900" dirty="0"/>
              <a:t> János 1872-es rajzán a torony bejárat felőli oldalán még kereszt alakú ablakot ábrázol, a déli falon pedig három résablak található. Ez analógiát mutat a közeli </a:t>
            </a:r>
            <a:r>
              <a:rPr lang="hu-HU" sz="1900" dirty="0" err="1"/>
              <a:t>felsődörgicsei</a:t>
            </a:r>
            <a:r>
              <a:rPr lang="hu-HU" sz="1900" dirty="0"/>
              <a:t> templomrommal, ahol a nyugati falon kereszt alakú ablakot, a délin pedig három résablakot találunk. Kozák Károly tanulmánya szerint mindkettő Szentháromság szimbólum, </a:t>
            </a:r>
            <a:r>
              <a:rPr lang="hu-HU" sz="1900" dirty="0" err="1"/>
              <a:t>Felsődörgicsén</a:t>
            </a:r>
            <a:r>
              <a:rPr lang="hu-HU" sz="1900" dirty="0"/>
              <a:t> az ablakok a keresztelőmedence helyét jelölték. Hasonló, kereszt alakú toronyablak volt megfigyelhető a révfülöpi </a:t>
            </a:r>
            <a:r>
              <a:rPr lang="hu-HU" sz="1900" dirty="0" err="1"/>
              <a:t>Ecsér</a:t>
            </a:r>
            <a:r>
              <a:rPr lang="hu-HU" sz="1900" dirty="0"/>
              <a:t> falu templomromján, illetve a déli fal három résablaka is stimmel. A török időkben néptelenedett el a település, a templomot is ekkor hagyhatták el. 1962-ben a romok közül előkerült egy késő gótikus/korai reneszánsz </a:t>
            </a:r>
            <a:r>
              <a:rPr lang="hu-HU" sz="1900" dirty="0" err="1"/>
              <a:t>pasztofórium</a:t>
            </a:r>
            <a:r>
              <a:rPr lang="hu-HU" sz="1900" dirty="0"/>
              <a:t> is, amit akkor a Keszthelyi Múzeumba szállítottak. A romot 2001-2002-ben részlegesen helyreállították. Mi 2009-ben látogattuk meg, akkor azért a felújítás után érzékelhettünk némi állagromlást. A romot szeretnénk meglátogatni mostanában, sajnos a 2009-es emlékek kicsit megkoptak, és a források még az épület részeinek tájolásában is sokszor ellentmondásosak, jó lenne egy tudatosabb szemlélődés erejéig visszatérni. Megéri meglátogatni a romot, hiszen a panoráma is csodálatos mellőle.</a:t>
            </a:r>
          </a:p>
          <a:p>
            <a:pPr algn="just"/>
            <a:endParaRPr lang="hu-HU" sz="1900" dirty="0"/>
          </a:p>
        </p:txBody>
      </p:sp>
    </p:spTree>
    <p:extLst>
      <p:ext uri="{BB962C8B-B14F-4D97-AF65-F5344CB8AC3E}">
        <p14:creationId xmlns:p14="http://schemas.microsoft.com/office/powerpoint/2010/main" val="394069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348" y="476672"/>
            <a:ext cx="4876800" cy="3352800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293096"/>
            <a:ext cx="6228184" cy="2307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29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67544" y="188640"/>
            <a:ext cx="777686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dirty="0"/>
              <a:t>És a titokzatos történet...</a:t>
            </a:r>
          </a:p>
          <a:p>
            <a:pPr algn="just"/>
            <a:endParaRPr lang="hu-HU" dirty="0"/>
          </a:p>
          <a:p>
            <a:pPr algn="just"/>
            <a:r>
              <a:rPr lang="hu-HU" dirty="0"/>
              <a:t>A források felmérése közepette találtam egy cikket az </a:t>
            </a:r>
            <a:r>
              <a:rPr lang="hu-HU" dirty="0" err="1"/>
              <a:t>mno.hu-n</a:t>
            </a:r>
            <a:r>
              <a:rPr lang="hu-HU" dirty="0"/>
              <a:t>, amiben arról írnak, hogy a Szent Balázs templomrom története elég furcsa fordulatot vesz a XX. században. A magyar forrás </a:t>
            </a:r>
            <a:r>
              <a:rPr lang="hu-HU" dirty="0" err="1"/>
              <a:t>Lanz</a:t>
            </a:r>
            <a:r>
              <a:rPr lang="hu-HU" dirty="0"/>
              <a:t> Györgyként említ egy embert, akit a modern kori templomos rend megalapítójaként aposztrofál. Az illető Jörg </a:t>
            </a:r>
            <a:r>
              <a:rPr lang="hu-HU" dirty="0" err="1"/>
              <a:t>Lanz</a:t>
            </a:r>
            <a:r>
              <a:rPr lang="hu-HU" dirty="0"/>
              <a:t> von </a:t>
            </a:r>
            <a:r>
              <a:rPr lang="hu-HU" dirty="0" err="1"/>
              <a:t>Liebenfels</a:t>
            </a:r>
            <a:r>
              <a:rPr lang="hu-HU" dirty="0"/>
              <a:t>, eredeti nevén </a:t>
            </a:r>
            <a:r>
              <a:rPr lang="hu-HU" dirty="0" err="1"/>
              <a:t>Adolph</a:t>
            </a:r>
            <a:r>
              <a:rPr lang="hu-HU" dirty="0"/>
              <a:t> Joseph </a:t>
            </a:r>
            <a:r>
              <a:rPr lang="hu-HU" dirty="0" err="1"/>
              <a:t>Lanz</a:t>
            </a:r>
            <a:r>
              <a:rPr lang="hu-HU" dirty="0"/>
              <a:t> osztrák okkultista filozófiával foglalkozó, a </a:t>
            </a:r>
            <a:r>
              <a:rPr lang="hu-HU" dirty="0" err="1"/>
              <a:t>Wikipédia</a:t>
            </a:r>
            <a:r>
              <a:rPr lang="hu-HU" dirty="0"/>
              <a:t> szerint szélhámos. Egy biztos, nehéz definiálni személyiségét. Elméleteiből később a német nemzetiszocializmus is táplálkozott. 1918-ban Magyarországra érkezett, lelkes antikommunistaként, aktívan fellépett a forradalmi rendszer ellen. És itt jön az érdekesség, 1926-ban állítólag megvásárolta a Szent Balázs templomromot, amibe be is költözött, és kisebb átalakításokat végzett, a tornyot és a nagyobb hajó egy részét lakhatóvá tette, az épületet nyári rezidenciaként is használta. 1925-ben a Balaton-felvidéken, 1937-ben Szentendrén alapított "fiókszervezeteket" az új templomos rend számára Magyarországon. Sajnos a magyar források elég homályosak, és kicsit össze-vissza kezelik ezt a történetet. Ha valaki rendelkezik plusz infóval az esetről, vagy hiteles forrással, az nagyon szuper lenne. Egy biztos, 1933-ban Magyarországról Svájcba költözik </a:t>
            </a:r>
            <a:r>
              <a:rPr lang="hu-HU" dirty="0" err="1"/>
              <a:t>Liebenfels</a:t>
            </a:r>
            <a:r>
              <a:rPr lang="hu-HU" dirty="0"/>
              <a:t>. Hogy a romot mikor hagyták el teljesen, azt nem tudni. Érdekes lenne kideríteni a teljes történetet...</a:t>
            </a:r>
          </a:p>
        </p:txBody>
      </p:sp>
      <p:sp>
        <p:nvSpPr>
          <p:cNvPr id="3" name="Téglalap 2"/>
          <p:cNvSpPr/>
          <p:nvPr/>
        </p:nvSpPr>
        <p:spPr>
          <a:xfrm>
            <a:off x="4716016" y="6435534"/>
            <a:ext cx="392494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000" dirty="0"/>
              <a:t>A Szent Balázs templomrom rövid története (Kapui Ferenc</a:t>
            </a:r>
            <a:r>
              <a:rPr lang="hu-HU" sz="1000" dirty="0" smtClean="0"/>
              <a:t>)</a:t>
            </a:r>
            <a:endParaRPr lang="hu-HU" sz="1000" dirty="0"/>
          </a:p>
        </p:txBody>
      </p:sp>
    </p:spTree>
    <p:extLst>
      <p:ext uri="{BB962C8B-B14F-4D97-AF65-F5344CB8AC3E}">
        <p14:creationId xmlns:p14="http://schemas.microsoft.com/office/powerpoint/2010/main" val="49922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780928"/>
            <a:ext cx="2126010" cy="1417340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54" y="4108542"/>
            <a:ext cx="3513149" cy="2634862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16632"/>
            <a:ext cx="3768080" cy="282606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260648"/>
            <a:ext cx="3674213" cy="252028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18" y="4293096"/>
            <a:ext cx="4072354" cy="245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14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007" y="4725143"/>
            <a:ext cx="2381078" cy="17076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Téglalap 2"/>
          <p:cNvSpPr/>
          <p:nvPr/>
        </p:nvSpPr>
        <p:spPr>
          <a:xfrm>
            <a:off x="395535" y="496246"/>
            <a:ext cx="50054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dirty="0"/>
              <a:t>Várlak Benneteket a következő digitális hittan órára</a:t>
            </a:r>
            <a:r>
              <a:rPr lang="hu-HU" b="1" dirty="0" smtClean="0"/>
              <a:t>!</a:t>
            </a:r>
            <a:endParaRPr lang="hu-HU" b="1" dirty="0"/>
          </a:p>
          <a:p>
            <a:pPr algn="ctr"/>
            <a:r>
              <a:rPr lang="hu-HU" b="1" dirty="0"/>
              <a:t>Most imádkozzunk közösen </a:t>
            </a:r>
            <a:r>
              <a:rPr lang="hu-HU" b="1" dirty="0" smtClean="0"/>
              <a:t>!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883" y="2238319"/>
            <a:ext cx="3743325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01703">
            <a:off x="5624094" y="632178"/>
            <a:ext cx="2166885" cy="16411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00808"/>
            <a:ext cx="3105150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4" name="Téglalap 3"/>
          <p:cNvSpPr/>
          <p:nvPr/>
        </p:nvSpPr>
        <p:spPr>
          <a:xfrm>
            <a:off x="251520" y="5877272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sz="1400" dirty="0"/>
              <a:t>Készítette:</a:t>
            </a:r>
          </a:p>
          <a:p>
            <a:r>
              <a:rPr lang="hu-HU" sz="1400" dirty="0"/>
              <a:t>Dr. Mátyásné Horváth Marietta </a:t>
            </a:r>
          </a:p>
        </p:txBody>
      </p:sp>
    </p:spTree>
    <p:extLst>
      <p:ext uri="{BB962C8B-B14F-4D97-AF65-F5344CB8AC3E}">
        <p14:creationId xmlns:p14="http://schemas.microsoft.com/office/powerpoint/2010/main" val="283898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23528" y="404664"/>
            <a:ext cx="417646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Kedves </a:t>
            </a:r>
            <a:r>
              <a:rPr lang="hu-HU" dirty="0" err="1"/>
              <a:t>Katekéták</a:t>
            </a:r>
            <a:r>
              <a:rPr lang="hu-HU" dirty="0"/>
              <a:t>!</a:t>
            </a:r>
            <a:br>
              <a:rPr lang="hu-HU" dirty="0"/>
            </a:br>
            <a:r>
              <a:rPr lang="hu-HU" dirty="0"/>
              <a:t/>
            </a:r>
            <a:br>
              <a:rPr lang="hu-HU" dirty="0"/>
            </a:br>
            <a:r>
              <a:rPr lang="hu-HU" dirty="0"/>
              <a:t>Szent </a:t>
            </a:r>
            <a:r>
              <a:rPr lang="hu-HU" dirty="0" smtClean="0"/>
              <a:t>Balázs életéről</a:t>
            </a:r>
            <a:r>
              <a:rPr lang="hu-HU" dirty="0"/>
              <a:t/>
            </a:r>
            <a:br>
              <a:rPr lang="hu-HU" dirty="0"/>
            </a:br>
            <a:r>
              <a:rPr lang="hu-HU" dirty="0"/>
              <a:t> készült </a:t>
            </a:r>
            <a:r>
              <a:rPr lang="hu-HU" dirty="0" err="1"/>
              <a:t>PPT-t</a:t>
            </a:r>
            <a:r>
              <a:rPr lang="hu-HU" dirty="0"/>
              <a:t> használjátok </a:t>
            </a:r>
            <a:r>
              <a:rPr lang="hu-HU" dirty="0" smtClean="0"/>
              <a:t>bátran, alakítsátok kedvetekre .</a:t>
            </a:r>
            <a:r>
              <a:rPr lang="hu-HU" dirty="0"/>
              <a:t/>
            </a:r>
            <a:br>
              <a:rPr lang="hu-HU" dirty="0"/>
            </a:br>
            <a:r>
              <a:rPr lang="hu-HU" dirty="0"/>
              <a:t/>
            </a:r>
            <a:br>
              <a:rPr lang="hu-HU" dirty="0"/>
            </a:br>
            <a:r>
              <a:rPr lang="hu-HU" dirty="0"/>
              <a:t>Próbáltam minden korosztálynak megfelelő szerkeszthető történeteket, </a:t>
            </a:r>
            <a:r>
              <a:rPr lang="hu-HU" dirty="0" smtClean="0"/>
              <a:t>feladatokat, </a:t>
            </a:r>
            <a:r>
              <a:rPr lang="hu-HU" dirty="0"/>
              <a:t>összeállítani</a:t>
            </a:r>
            <a:r>
              <a:rPr lang="hu-HU" dirty="0" smtClean="0"/>
              <a:t>.</a:t>
            </a:r>
            <a:r>
              <a:rPr lang="hu-HU" dirty="0"/>
              <a:t/>
            </a:r>
            <a:br>
              <a:rPr lang="hu-HU" dirty="0"/>
            </a:br>
            <a:r>
              <a:rPr lang="hu-HU" dirty="0"/>
              <a:t>Általam kedvelt, használt internetes oldalakon keresgélve meghagyva a fellelhetőséget </a:t>
            </a:r>
            <a:r>
              <a:rPr lang="hu-HU" dirty="0" smtClean="0"/>
              <a:t>…..</a:t>
            </a:r>
          </a:p>
          <a:p>
            <a:endParaRPr lang="hu-HU" dirty="0" smtClean="0"/>
          </a:p>
          <a:p>
            <a:r>
              <a:rPr lang="hu-HU" dirty="0" smtClean="0"/>
              <a:t>Szép hetet, jó munkát kívánok!</a:t>
            </a:r>
          </a:p>
          <a:p>
            <a:endParaRPr lang="hu-HU" dirty="0" smtClean="0"/>
          </a:p>
          <a:p>
            <a:r>
              <a:rPr lang="hu-HU" dirty="0" smtClean="0"/>
              <a:t>Szeretettel:</a:t>
            </a:r>
          </a:p>
          <a:p>
            <a:r>
              <a:rPr lang="hu-HU" dirty="0"/>
              <a:t/>
            </a:r>
            <a:br>
              <a:rPr lang="hu-HU" dirty="0"/>
            </a:br>
            <a:r>
              <a:rPr lang="hu-HU" dirty="0" smtClean="0"/>
              <a:t>Dr</a:t>
            </a:r>
            <a:r>
              <a:rPr lang="hu-HU" dirty="0"/>
              <a:t>. Mátyásné Horváth Marietta</a:t>
            </a:r>
          </a:p>
        </p:txBody>
      </p:sp>
      <p:sp>
        <p:nvSpPr>
          <p:cNvPr id="3" name="Mosolygó arc 2"/>
          <p:cNvSpPr/>
          <p:nvPr/>
        </p:nvSpPr>
        <p:spPr>
          <a:xfrm>
            <a:off x="6156176" y="1124744"/>
            <a:ext cx="1440160" cy="1008112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ív 3"/>
          <p:cNvSpPr/>
          <p:nvPr/>
        </p:nvSpPr>
        <p:spPr>
          <a:xfrm>
            <a:off x="7740352" y="260648"/>
            <a:ext cx="792088" cy="576064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Szív 4"/>
          <p:cNvSpPr/>
          <p:nvPr/>
        </p:nvSpPr>
        <p:spPr>
          <a:xfrm>
            <a:off x="5148889" y="2348880"/>
            <a:ext cx="720080" cy="504056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212976"/>
            <a:ext cx="3459061" cy="3382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23096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Loggi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431</TotalTime>
  <Words>1441</Words>
  <Application>Microsoft Office PowerPoint</Application>
  <PresentationFormat>Diavetítés a képernyőre (4:3 oldalarány)</PresentationFormat>
  <Paragraphs>86</Paragraphs>
  <Slides>24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24</vt:i4>
      </vt:variant>
    </vt:vector>
  </HeadingPairs>
  <TitlesOfParts>
    <vt:vector size="25" baseType="lpstr">
      <vt:lpstr>Loggia</vt:lpstr>
      <vt:lpstr>Dicsértessék a Jézus Krisztus! Mindörökké!  Amen</vt:lpstr>
      <vt:lpstr>Ti is éreztétek már így magatokat ?</vt:lpstr>
      <vt:lpstr>Milyen gyógymódokat ismertek rá?</vt:lpstr>
      <vt:lpstr>PowerPoint bemutató</vt:lpstr>
      <vt:lpstr>A mai hittan óra szentje :  Szent Balázs Püspök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Szent Balázs püspököt mindenfajta torokbetegség gyógyítójának tartották.  A legenda szerint Balázs püspök megmentette egy özvegyasszony fiát, aki lenyelt egy halszálkát.  A püspököt halála után az egyház szentté avatta.  Az ő emlékére szokás a Balázs-áldás vagy a balázsolás.  Ilyenkor a katolikus pap a hívők álla alá keresztbe tett gyertyát tart és imát mond . Szent Balázs volt a diákok pártfogója is. </vt:lpstr>
      <vt:lpstr>Balázs –áldás </vt:lpstr>
      <vt:lpstr>PowerPoint bemutató</vt:lpstr>
      <vt:lpstr>Kreatív lehetőség  a hittanórákra</vt:lpstr>
      <vt:lpstr>PowerPoint bemutató</vt:lpstr>
      <vt:lpstr>Egy kis érdekesség , hétvégi kirándulási lehetőség a családoknak   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Hitoktatas</dc:creator>
  <cp:lastModifiedBy>Hitoktatas</cp:lastModifiedBy>
  <cp:revision>26</cp:revision>
  <dcterms:created xsi:type="dcterms:W3CDTF">2021-01-13T08:40:46Z</dcterms:created>
  <dcterms:modified xsi:type="dcterms:W3CDTF">2021-01-25T13:43:18Z</dcterms:modified>
</cp:coreProperties>
</file>