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78" r:id="rId2"/>
    <p:sldId id="279" r:id="rId3"/>
    <p:sldId id="257" r:id="rId4"/>
    <p:sldId id="267" r:id="rId5"/>
    <p:sldId id="258" r:id="rId6"/>
    <p:sldId id="260" r:id="rId7"/>
    <p:sldId id="261" r:id="rId8"/>
    <p:sldId id="280" r:id="rId9"/>
    <p:sldId id="270" r:id="rId10"/>
    <p:sldId id="281" r:id="rId11"/>
    <p:sldId id="264" r:id="rId12"/>
    <p:sldId id="263" r:id="rId13"/>
    <p:sldId id="269" r:id="rId14"/>
    <p:sldId id="259" r:id="rId15"/>
    <p:sldId id="262" r:id="rId16"/>
    <p:sldId id="268" r:id="rId17"/>
    <p:sldId id="272" r:id="rId18"/>
    <p:sldId id="276" r:id="rId19"/>
    <p:sldId id="271" r:id="rId2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gy sarkán kerekítve levágott téglalap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erékszögű háromszög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Szabadkézi sokszög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Szabadkézi sokszög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CDE75-89FD-47D4-96B5-7D53BD2E92D4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Szöveg hely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8DCDE75-89FD-47D4-96B5-7D53BD2E92D4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D901B6B-DBA4-45B4-AC3D-5BEE23A6DF66}" type="slidenum">
              <a:rPr lang="hu-HU" smtClean="0"/>
              <a:pPr/>
              <a:t>‹#›</a:t>
            </a:fld>
            <a:endParaRPr lang="hu-HU"/>
          </a:p>
        </p:txBody>
      </p:sp>
      <p:grpSp>
        <p:nvGrpSpPr>
          <p:cNvPr id="2" name="Csoportba foglalás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hu.wikipedia.org/wiki/G%C3%B6r%C3%B6g_nyelv" TargetMode="External"/><Relationship Id="rId2" Type="http://schemas.openxmlformats.org/officeDocument/2006/relationships/hyperlink" Target="http://hu.wikipedia.org/wiki/H%C3%A9ber_nyelv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hyperlink" Target="http://hu.wikipedia.org/wiki/J%C3%A9zus" TargetMode="External"/><Relationship Id="rId4" Type="http://schemas.openxmlformats.org/officeDocument/2006/relationships/hyperlink" Target="http://hu.wikipedia.org/wiki/Latin_nyelv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1536" y="304800"/>
            <a:ext cx="5002306" cy="5921188"/>
          </a:xfrm>
        </p:spPr>
        <p:txBody>
          <a:bodyPr>
            <a:normAutofit/>
          </a:bodyPr>
          <a:lstStyle/>
          <a:p>
            <a:pPr algn="ctr"/>
            <a:r>
              <a:rPr lang="hu-HU" sz="3100" dirty="0" smtClean="0">
                <a:latin typeface="Papyrus" pitchFamily="66" charset="0"/>
              </a:rPr>
              <a:t>Dicsértessék a Jézus Krisztus!</a:t>
            </a:r>
            <a:br>
              <a:rPr lang="hu-HU" sz="3100" dirty="0" smtClean="0">
                <a:latin typeface="Papyrus" pitchFamily="66" charset="0"/>
              </a:rPr>
            </a:br>
            <a:r>
              <a:rPr lang="hu-HU" sz="3100" dirty="0" smtClean="0">
                <a:latin typeface="Papyrus" pitchFamily="66" charset="0"/>
              </a:rPr>
              <a:t>Mindörökké. Ámen.</a:t>
            </a:r>
            <a:br>
              <a:rPr lang="hu-HU" sz="3100" dirty="0" smtClean="0">
                <a:latin typeface="Papyrus" pitchFamily="66" charset="0"/>
              </a:rPr>
            </a:br>
            <a:r>
              <a:rPr lang="hu-HU" sz="3100" dirty="0" smtClean="0">
                <a:latin typeface="Papyrus" pitchFamily="66" charset="0"/>
              </a:rPr>
              <a:t/>
            </a:r>
            <a:br>
              <a:rPr lang="hu-HU" sz="3100" dirty="0" smtClean="0">
                <a:latin typeface="Papyrus" pitchFamily="66" charset="0"/>
              </a:rPr>
            </a:br>
            <a:r>
              <a:rPr lang="hu-HU" sz="3100" b="1" dirty="0" smtClean="0">
                <a:latin typeface="Papyrus" pitchFamily="66" charset="0"/>
              </a:rPr>
              <a:t>Szeretettel </a:t>
            </a:r>
            <a:r>
              <a:rPr lang="hu-HU" sz="3100" dirty="0" smtClean="0">
                <a:latin typeface="Papyrus" pitchFamily="66" charset="0"/>
              </a:rPr>
              <a:t>k</a:t>
            </a:r>
            <a:r>
              <a:rPr lang="hu-HU" sz="3100" b="1" dirty="0" smtClean="0">
                <a:latin typeface="Papyrus" pitchFamily="66" charset="0"/>
              </a:rPr>
              <a:t>öszöntelek</a:t>
            </a:r>
            <a:r>
              <a:rPr lang="hu-HU" sz="3100" dirty="0" smtClean="0">
                <a:latin typeface="Papyrus" pitchFamily="66" charset="0"/>
              </a:rPr>
              <a:t/>
            </a:r>
            <a:br>
              <a:rPr lang="hu-HU" sz="3100" dirty="0" smtClean="0">
                <a:latin typeface="Papyrus" pitchFamily="66" charset="0"/>
              </a:rPr>
            </a:br>
            <a:r>
              <a:rPr lang="hu-HU" sz="3100" dirty="0" smtClean="0">
                <a:latin typeface="Papyrus" pitchFamily="66" charset="0"/>
              </a:rPr>
              <a:t>  a digitális  hittan órán!</a:t>
            </a:r>
            <a:br>
              <a:rPr lang="hu-HU" sz="3100" dirty="0" smtClean="0">
                <a:latin typeface="Papyrus" pitchFamily="66" charset="0"/>
              </a:rPr>
            </a:br>
            <a:r>
              <a:rPr lang="hu-HU" sz="3100" dirty="0" smtClean="0">
                <a:latin typeface="Papyrus" pitchFamily="66" charset="0"/>
              </a:rPr>
              <a:t> </a:t>
            </a:r>
            <a:br>
              <a:rPr lang="hu-HU" sz="3100" dirty="0" smtClean="0">
                <a:latin typeface="Papyrus" pitchFamily="66" charset="0"/>
              </a:rPr>
            </a:br>
            <a:r>
              <a:rPr lang="hu-HU" sz="3100" dirty="0" smtClean="0">
                <a:latin typeface="Papyrus" pitchFamily="66" charset="0"/>
              </a:rPr>
              <a:t>Jó munkát kívánok</a:t>
            </a:r>
            <a:br>
              <a:rPr lang="hu-HU" sz="3100" dirty="0" smtClean="0">
                <a:latin typeface="Papyrus" pitchFamily="66" charset="0"/>
              </a:rPr>
            </a:br>
            <a:r>
              <a:rPr lang="hu-HU" sz="3100" dirty="0" smtClean="0">
                <a:latin typeface="Papyrus" pitchFamily="66" charset="0"/>
              </a:rPr>
              <a:t> a mai órához !</a:t>
            </a:r>
            <a:r>
              <a:rPr lang="hu-HU" dirty="0" smtClean="0">
                <a:latin typeface="Papyrus" pitchFamily="66" charset="0"/>
              </a:rPr>
              <a:t/>
            </a:r>
            <a:br>
              <a:rPr lang="hu-HU" dirty="0" smtClean="0">
                <a:latin typeface="Papyrus" pitchFamily="66" charset="0"/>
              </a:rPr>
            </a:br>
            <a:endParaRPr lang="hu-HU" dirty="0">
              <a:latin typeface="Papyrus" pitchFamily="66" charset="0"/>
            </a:endParaRPr>
          </a:p>
        </p:txBody>
      </p:sp>
      <p:pic>
        <p:nvPicPr>
          <p:cNvPr id="51202" name="Picture 2" descr="Közösség: Május és október a Szűzanya hónapj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295400"/>
            <a:ext cx="2847975" cy="487680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2501153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hu-HU" sz="3600" dirty="0" smtClean="0">
                <a:latin typeface="Papyrus" pitchFamily="66" charset="0"/>
                <a:cs typeface="Arial" panose="020B0604020202020204" pitchFamily="34" charset="0"/>
              </a:rPr>
              <a:t/>
            </a:r>
            <a:br>
              <a:rPr lang="hu-HU" sz="3600" dirty="0" smtClean="0">
                <a:latin typeface="Papyrus" pitchFamily="66" charset="0"/>
                <a:cs typeface="Arial" panose="020B0604020202020204" pitchFamily="34" charset="0"/>
              </a:rPr>
            </a:br>
            <a:r>
              <a:rPr lang="hu-HU" sz="3600" dirty="0" smtClean="0">
                <a:latin typeface="Papyrus" pitchFamily="66" charset="0"/>
                <a:cs typeface="Arial" panose="020B0604020202020204" pitchFamily="34" charset="0"/>
              </a:rPr>
              <a:t/>
            </a:r>
            <a:br>
              <a:rPr lang="hu-HU" sz="3600" dirty="0" smtClean="0">
                <a:latin typeface="Papyrus" pitchFamily="66" charset="0"/>
                <a:cs typeface="Arial" panose="020B0604020202020204" pitchFamily="34" charset="0"/>
              </a:rPr>
            </a:br>
            <a:r>
              <a:rPr lang="hu-HU" sz="3100" dirty="0" smtClean="0">
                <a:solidFill>
                  <a:schemeClr val="accent1"/>
                </a:solidFill>
                <a:latin typeface="Papyrus" pitchFamily="66" charset="0"/>
                <a:cs typeface="Arial" panose="020B0604020202020204" pitchFamily="34" charset="0"/>
              </a:rPr>
              <a:t>Kezdd a digitális hittanórát az óra eleji imádsággal! </a:t>
            </a:r>
            <a:br>
              <a:rPr lang="hu-HU" sz="3100" dirty="0" smtClean="0">
                <a:solidFill>
                  <a:schemeClr val="accent1"/>
                </a:solidFill>
                <a:latin typeface="Papyrus" pitchFamily="66" charset="0"/>
                <a:cs typeface="Arial" panose="020B0604020202020204" pitchFamily="34" charset="0"/>
              </a:rPr>
            </a:br>
            <a:r>
              <a:rPr lang="hu-HU" sz="3100" dirty="0" smtClean="0">
                <a:solidFill>
                  <a:schemeClr val="accent1"/>
                </a:solidFill>
                <a:latin typeface="Papyrus" pitchFamily="66" charset="0"/>
                <a:cs typeface="Arial" panose="020B0604020202020204" pitchFamily="34" charset="0"/>
              </a:rPr>
              <a:t>Ne felejtsd el a saját  imaszándékot! </a:t>
            </a:r>
            <a:br>
              <a:rPr lang="hu-HU" sz="3100" dirty="0" smtClean="0">
                <a:solidFill>
                  <a:schemeClr val="accent1"/>
                </a:solidFill>
                <a:latin typeface="Papyrus" pitchFamily="66" charset="0"/>
                <a:cs typeface="Arial" panose="020B0604020202020204" pitchFamily="34" charset="0"/>
              </a:rPr>
            </a:br>
            <a:r>
              <a:rPr lang="hu-HU" sz="3100" dirty="0" smtClean="0">
                <a:solidFill>
                  <a:schemeClr val="accent1"/>
                </a:solidFill>
                <a:latin typeface="Papyrus" pitchFamily="66" charset="0"/>
                <a:cs typeface="Arial" panose="020B0604020202020204" pitchFamily="34" charset="0"/>
              </a:rPr>
              <a:t>Családtagok, betegekért, </a:t>
            </a:r>
            <a:br>
              <a:rPr lang="hu-HU" sz="3100" dirty="0" smtClean="0">
                <a:solidFill>
                  <a:schemeClr val="accent1"/>
                </a:solidFill>
                <a:latin typeface="Papyrus" pitchFamily="66" charset="0"/>
                <a:cs typeface="Arial" panose="020B0604020202020204" pitchFamily="34" charset="0"/>
              </a:rPr>
            </a:br>
            <a:r>
              <a:rPr lang="hu-HU" sz="3100" dirty="0" smtClean="0">
                <a:solidFill>
                  <a:schemeClr val="accent1"/>
                </a:solidFill>
                <a:latin typeface="Papyrus" pitchFamily="66" charset="0"/>
                <a:cs typeface="Arial" panose="020B0604020202020204" pitchFamily="34" charset="0"/>
              </a:rPr>
              <a:t>osztálytársért</a:t>
            </a:r>
            <a:br>
              <a:rPr lang="hu-HU" sz="3100" dirty="0" smtClean="0">
                <a:solidFill>
                  <a:schemeClr val="accent1"/>
                </a:solidFill>
                <a:latin typeface="Papyrus" pitchFamily="66" charset="0"/>
                <a:cs typeface="Arial" panose="020B0604020202020204" pitchFamily="34" charset="0"/>
              </a:rPr>
            </a:br>
            <a:r>
              <a:rPr lang="hu-HU" sz="3100" dirty="0" smtClean="0">
                <a:solidFill>
                  <a:schemeClr val="accent1"/>
                </a:solidFill>
                <a:latin typeface="Papyrus" pitchFamily="66" charset="0"/>
                <a:cs typeface="Arial" panose="020B0604020202020204" pitchFamily="34" charset="0"/>
              </a:rPr>
              <a:t>Ahogy az órákon szoktuk….</a:t>
            </a:r>
            <a:br>
              <a:rPr lang="hu-HU" sz="3100" dirty="0" smtClean="0">
                <a:solidFill>
                  <a:schemeClr val="accent1"/>
                </a:solidFill>
                <a:latin typeface="Papyrus" pitchFamily="66" charset="0"/>
                <a:cs typeface="Arial" panose="020B0604020202020204" pitchFamily="34" charset="0"/>
              </a:rPr>
            </a:br>
            <a:r>
              <a:rPr lang="hu-HU" sz="3100" dirty="0" smtClean="0">
                <a:solidFill>
                  <a:schemeClr val="accent1"/>
                </a:solidFill>
                <a:latin typeface="Papyrus" pitchFamily="66" charset="0"/>
                <a:cs typeface="Arial" panose="020B0604020202020204" pitchFamily="34" charset="0"/>
              </a:rPr>
              <a:t>Most különösen imádkozhatunk  az ápolókért,  orvosokért!!</a:t>
            </a:r>
            <a:endParaRPr lang="hu-HU" sz="3100" dirty="0">
              <a:solidFill>
                <a:schemeClr val="accent1"/>
              </a:solidFill>
              <a:latin typeface="Papyrus" pitchFamily="66" charset="0"/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27584" y="3140968"/>
            <a:ext cx="7653536" cy="2812886"/>
          </a:xfrm>
        </p:spPr>
        <p:txBody>
          <a:bodyPr>
            <a:noAutofit/>
          </a:bodyPr>
          <a:lstStyle/>
          <a:p>
            <a:pPr algn="ctr"/>
            <a:r>
              <a:rPr lang="hu-HU" sz="2400" b="1" dirty="0" err="1" smtClean="0">
                <a:latin typeface="Papyrus" pitchFamily="66" charset="0"/>
                <a:cs typeface="Times New Roman" panose="02020603050405020304" pitchFamily="18" charset="0"/>
              </a:rPr>
              <a:t>irga</a:t>
            </a:r>
            <a:r>
              <a:rPr lang="hu-HU" sz="2400" b="1" dirty="0" err="1" smtClean="0">
                <a:solidFill>
                  <a:srgbClr val="0070C0"/>
                </a:solidFill>
                <a:latin typeface="Papyrus" pitchFamily="66" charset="0"/>
                <a:cs typeface="Times New Roman" panose="02020603050405020304" pitchFamily="18" charset="0"/>
              </a:rPr>
              <a:t>Most</a:t>
            </a:r>
            <a:r>
              <a:rPr lang="hu-HU" sz="2400" b="1" dirty="0" smtClean="0">
                <a:solidFill>
                  <a:srgbClr val="0070C0"/>
                </a:solidFill>
                <a:latin typeface="Papyrus" pitchFamily="66" charset="0"/>
                <a:cs typeface="Times New Roman" panose="02020603050405020304" pitchFamily="18" charset="0"/>
              </a:rPr>
              <a:t> segíts meg, Mária, ó irgalmas Szűzanya. </a:t>
            </a:r>
          </a:p>
          <a:p>
            <a:pPr algn="ctr"/>
            <a:r>
              <a:rPr lang="hu-HU" sz="2400" b="1" dirty="0" smtClean="0">
                <a:solidFill>
                  <a:srgbClr val="0070C0"/>
                </a:solidFill>
                <a:latin typeface="Papyrus" pitchFamily="66" charset="0"/>
                <a:cs typeface="Times New Roman" panose="02020603050405020304" pitchFamily="18" charset="0"/>
              </a:rPr>
              <a:t>Keservét a búnak-bajnak eloszlatni van hatalmad. </a:t>
            </a:r>
          </a:p>
          <a:p>
            <a:pPr algn="ctr"/>
            <a:r>
              <a:rPr lang="hu-HU" sz="2400" b="1" dirty="0" smtClean="0">
                <a:solidFill>
                  <a:srgbClr val="0070C0"/>
                </a:solidFill>
                <a:latin typeface="Papyrus" pitchFamily="66" charset="0"/>
                <a:cs typeface="Times New Roman" panose="02020603050405020304" pitchFamily="18" charset="0"/>
              </a:rPr>
              <a:t>Hol ember már nem segíthet, a Te erőd nem törik meg. </a:t>
            </a:r>
          </a:p>
          <a:p>
            <a:pPr algn="ctr"/>
            <a:r>
              <a:rPr lang="hu-HU" sz="2400" b="1" dirty="0" smtClean="0">
                <a:solidFill>
                  <a:srgbClr val="0070C0"/>
                </a:solidFill>
                <a:latin typeface="Papyrus" pitchFamily="66" charset="0"/>
                <a:cs typeface="Times New Roman" panose="02020603050405020304" pitchFamily="18" charset="0"/>
              </a:rPr>
              <a:t>Hő imáit gyermekidnek, nem, Te soha nem veted meg. </a:t>
            </a:r>
          </a:p>
          <a:p>
            <a:pPr algn="ctr"/>
            <a:r>
              <a:rPr lang="hu-HU" sz="2400" b="1" dirty="0" smtClean="0">
                <a:solidFill>
                  <a:srgbClr val="0070C0"/>
                </a:solidFill>
                <a:latin typeface="Papyrus" pitchFamily="66" charset="0"/>
                <a:cs typeface="Times New Roman" panose="02020603050405020304" pitchFamily="18" charset="0"/>
              </a:rPr>
              <a:t>Hol a szükség kínja nagy, mutasd meg, hogy anya vagy. </a:t>
            </a:r>
          </a:p>
          <a:p>
            <a:pPr algn="ctr"/>
            <a:r>
              <a:rPr lang="hu-HU" sz="2400" b="1" dirty="0" smtClean="0">
                <a:solidFill>
                  <a:srgbClr val="0070C0"/>
                </a:solidFill>
                <a:latin typeface="Papyrus" pitchFamily="66" charset="0"/>
                <a:cs typeface="Times New Roman" panose="02020603050405020304" pitchFamily="18" charset="0"/>
              </a:rPr>
              <a:t>Most segíts meg, Mária, ó irgalmas Szűzanya</a:t>
            </a:r>
            <a:r>
              <a:rPr lang="hu-HU" sz="2400" b="1" dirty="0" smtClean="0">
                <a:solidFill>
                  <a:srgbClr val="0070C0"/>
                </a:solidFill>
                <a:latin typeface="Papyrus" pitchFamily="66" charset="0"/>
              </a:rPr>
              <a:t>.  </a:t>
            </a:r>
          </a:p>
          <a:p>
            <a:pPr algn="ctr"/>
            <a:r>
              <a:rPr lang="hu-HU" sz="2400" b="1" dirty="0" err="1" smtClean="0">
                <a:solidFill>
                  <a:srgbClr val="0070C0"/>
                </a:solidFill>
                <a:latin typeface="Papyrus" pitchFamily="66" charset="0"/>
              </a:rPr>
              <a:t>Amen</a:t>
            </a:r>
            <a:endParaRPr lang="hu-HU" sz="2400" dirty="0" smtClean="0">
              <a:latin typeface="Papyrus" pitchFamily="66" charset="0"/>
            </a:endParaRPr>
          </a:p>
          <a:p>
            <a:r>
              <a:rPr lang="hu-HU" sz="2400" b="1" dirty="0" err="1" smtClean="0">
                <a:latin typeface="Papyrus" pitchFamily="66" charset="0"/>
                <a:cs typeface="Times New Roman" panose="02020603050405020304" pitchFamily="18" charset="0"/>
              </a:rPr>
              <a:t>ogy</a:t>
            </a:r>
            <a:r>
              <a:rPr lang="hu-HU" sz="2400" b="1" dirty="0" smtClean="0">
                <a:latin typeface="Papyrus" pitchFamily="66" charset="0"/>
                <a:cs typeface="Times New Roman" panose="02020603050405020304" pitchFamily="18" charset="0"/>
              </a:rPr>
              <a:t> anya vagy. Most segíts meg, Mária, ó irgalmas Szűzanya</a:t>
            </a:r>
            <a:r>
              <a:rPr lang="hu-HU" sz="2400" b="1" dirty="0" smtClean="0">
                <a:latin typeface="Papyrus" pitchFamily="66" charset="0"/>
              </a:rPr>
              <a:t>.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31640" y="404664"/>
            <a:ext cx="2822448" cy="1582621"/>
          </a:xfrm>
        </p:spPr>
        <p:txBody>
          <a:bodyPr>
            <a:noAutofit/>
          </a:bodyPr>
          <a:lstStyle/>
          <a:p>
            <a:pPr algn="ctr"/>
            <a:r>
              <a:rPr lang="hu-HU" sz="3600" dirty="0" smtClean="0"/>
              <a:t>Szűzanya tiszteletünk </a:t>
            </a:r>
            <a:endParaRPr lang="hu-HU" sz="3600" dirty="0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>
          <a:xfrm>
            <a:off x="395536" y="4077072"/>
            <a:ext cx="3384376" cy="2088232"/>
          </a:xfrm>
        </p:spPr>
        <p:txBody>
          <a:bodyPr>
            <a:noAutofit/>
          </a:bodyPr>
          <a:lstStyle/>
          <a:p>
            <a:pPr algn="ctr"/>
            <a:r>
              <a:rPr lang="hu-HU" sz="3600" b="1" dirty="0" smtClean="0"/>
              <a:t>Szűz Mária életének ünnepei</a:t>
            </a:r>
            <a:endParaRPr lang="hu-HU" sz="3600" b="1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6" name="Kép helye 5" descr="holy-virgin-mary-cartoon_76844-14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7471" b="17471"/>
          <a:stretch>
            <a:fillRect/>
          </a:stretch>
        </p:blipFill>
        <p:spPr>
          <a:xfrm rot="420000">
            <a:off x="3903162" y="1502955"/>
            <a:ext cx="4054545" cy="345238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64088" y="3140968"/>
            <a:ext cx="1420760" cy="288032"/>
          </a:xfrm>
        </p:spPr>
        <p:txBody>
          <a:bodyPr>
            <a:noAutofit/>
          </a:bodyPr>
          <a:lstStyle/>
          <a:p>
            <a:pPr algn="ctr"/>
            <a:r>
              <a:rPr lang="hu-HU" altLang="hu-HU" sz="3200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hu-HU" altLang="hu-HU" sz="3200" dirty="0" smtClean="0">
                <a:latin typeface="Aharoni" pitchFamily="2" charset="-79"/>
                <a:cs typeface="Aharoni" pitchFamily="2" charset="-79"/>
              </a:rPr>
            </a:br>
            <a:endParaRPr lang="hu-HU" sz="3200" dirty="0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>
          <a:xfrm>
            <a:off x="251520" y="3573016"/>
            <a:ext cx="3312368" cy="2832463"/>
          </a:xfrm>
        </p:spPr>
        <p:txBody>
          <a:bodyPr>
            <a:noAutofit/>
          </a:bodyPr>
          <a:lstStyle/>
          <a:p>
            <a:pPr algn="ctr"/>
            <a:r>
              <a:rPr lang="hu-HU" altLang="hu-HU" sz="2000" b="1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hu-HU" altLang="hu-HU" sz="2000" b="1" dirty="0" smtClean="0">
                <a:latin typeface="Aharoni" pitchFamily="2" charset="-79"/>
                <a:cs typeface="Aharoni" pitchFamily="2" charset="-79"/>
              </a:rPr>
            </a:br>
            <a:r>
              <a:rPr lang="hu-HU" altLang="hu-HU" sz="2000" b="1" dirty="0" smtClean="0">
                <a:latin typeface="Aharoni" pitchFamily="2" charset="-79"/>
                <a:cs typeface="Aharoni" pitchFamily="2" charset="-79"/>
              </a:rPr>
              <a:t> Édesanyja Anna volt,</a:t>
            </a:r>
            <a:br>
              <a:rPr lang="hu-HU" altLang="hu-HU" sz="2000" b="1" dirty="0" smtClean="0">
                <a:latin typeface="Aharoni" pitchFamily="2" charset="-79"/>
                <a:cs typeface="Aharoni" pitchFamily="2" charset="-79"/>
              </a:rPr>
            </a:br>
            <a:r>
              <a:rPr lang="hu-HU" altLang="hu-HU" sz="2000" b="1" dirty="0" smtClean="0">
                <a:latin typeface="Aharoni" pitchFamily="2" charset="-79"/>
                <a:cs typeface="Aharoni" pitchFamily="2" charset="-79"/>
              </a:rPr>
              <a:t> édesapja </a:t>
            </a:r>
            <a:r>
              <a:rPr lang="hu-HU" altLang="hu-HU" sz="2000" b="1" dirty="0" err="1" smtClean="0">
                <a:latin typeface="Aharoni" pitchFamily="2" charset="-79"/>
                <a:cs typeface="Aharoni" pitchFamily="2" charset="-79"/>
              </a:rPr>
              <a:t>Joákim</a:t>
            </a:r>
            <a:r>
              <a:rPr lang="hu-HU" altLang="hu-HU" sz="2000" b="1" dirty="0" smtClean="0">
                <a:latin typeface="Aharoni" pitchFamily="2" charset="-79"/>
                <a:cs typeface="Aharoni" pitchFamily="2" charset="-79"/>
              </a:rPr>
              <a:t>. </a:t>
            </a:r>
          </a:p>
          <a:p>
            <a:pPr algn="ctr"/>
            <a:r>
              <a:rPr lang="hu-HU" altLang="hu-HU" sz="2000" b="1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hu-HU" altLang="hu-HU" sz="2000" b="1" dirty="0" smtClean="0">
                <a:latin typeface="Aharoni" pitchFamily="2" charset="-79"/>
                <a:cs typeface="Aharoni" pitchFamily="2" charset="-79"/>
              </a:rPr>
            </a:br>
            <a:r>
              <a:rPr lang="hu-HU" altLang="hu-HU" sz="2000" b="1" dirty="0" smtClean="0">
                <a:latin typeface="Aharoni" pitchFamily="2" charset="-79"/>
                <a:cs typeface="Aharoni" pitchFamily="2" charset="-79"/>
              </a:rPr>
              <a:t>Egész idősek voltak,</a:t>
            </a:r>
          </a:p>
          <a:p>
            <a:pPr algn="ctr"/>
            <a:r>
              <a:rPr lang="hu-HU" altLang="hu-HU" sz="2000" b="1" dirty="0" smtClean="0">
                <a:latin typeface="Aharoni" pitchFamily="2" charset="-79"/>
                <a:cs typeface="Aharoni" pitchFamily="2" charset="-79"/>
              </a:rPr>
              <a:t> mikor Isten megajándékozta őket Máriával.</a:t>
            </a:r>
            <a:endParaRPr lang="hu-HU" sz="2000" b="1" dirty="0" smtClean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" name="Kép helye 4" descr="Szent Anna - Szent Joachim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9607" r="9607"/>
          <a:stretch>
            <a:fillRect/>
          </a:stretch>
        </p:blipFill>
        <p:spPr>
          <a:xfrm rot="420000">
            <a:off x="3570245" y="1463477"/>
            <a:ext cx="4617720" cy="3931920"/>
          </a:xfrm>
        </p:spPr>
      </p:pic>
      <p:sp>
        <p:nvSpPr>
          <p:cNvPr id="6" name="Téglalap 5"/>
          <p:cNvSpPr/>
          <p:nvPr/>
        </p:nvSpPr>
        <p:spPr>
          <a:xfrm>
            <a:off x="971600" y="332656"/>
            <a:ext cx="46085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dirty="0" smtClean="0"/>
              <a:t>Olvassátok el </a:t>
            </a:r>
          </a:p>
          <a:p>
            <a:pPr algn="ctr"/>
            <a:r>
              <a:rPr lang="hu-HU" sz="2400" dirty="0" smtClean="0"/>
              <a:t>a képek melletti </a:t>
            </a:r>
          </a:p>
          <a:p>
            <a:pPr algn="ctr"/>
            <a:r>
              <a:rPr lang="hu-HU" sz="2400" dirty="0" smtClean="0"/>
              <a:t>szövegeket a diákon !</a:t>
            </a:r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51520" y="836712"/>
            <a:ext cx="54006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Mária (</a:t>
            </a: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  <a:hlinkClick r:id="rId2" tooltip="Héber nyelv"/>
              </a:rPr>
              <a:t>héberül</a:t>
            </a: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 </a:t>
            </a:r>
            <a:r>
              <a:rPr lang="hu-HU" altLang="hu-HU" sz="2800" b="1" dirty="0" err="1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Mirjám</a:t>
            </a: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, 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arámi nyelven: </a:t>
            </a:r>
            <a:r>
              <a:rPr lang="he-IL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מרים</a:t>
            </a: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 [</a:t>
            </a:r>
            <a:r>
              <a:rPr lang="hu-HU" altLang="hu-HU" sz="2800" b="1" dirty="0" err="1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Maryām</a:t>
            </a: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];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 </a:t>
            </a: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  <a:hlinkClick r:id="rId3" tooltip="Görög nyelv"/>
              </a:rPr>
              <a:t>görög betűkkel</a:t>
            </a: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: </a:t>
            </a:r>
            <a:r>
              <a:rPr lang="el-GR" altLang="hu-HU" sz="2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Μαρια[μ]</a:t>
            </a: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;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 </a:t>
            </a: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  <a:hlinkClick r:id="rId4" tooltip="Latin nyelv"/>
              </a:rPr>
              <a:t>latinul</a:t>
            </a: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 </a:t>
            </a:r>
            <a:r>
              <a:rPr lang="hu-HU" altLang="hu-HU" sz="2800" b="1" i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Maria</a:t>
            </a: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)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 </a:t>
            </a: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  <a:hlinkClick r:id="rId5" tooltip="Jézus"/>
              </a:rPr>
              <a:t>Jézus</a:t>
            </a: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 édesanyja. 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A görögök Mária </a:t>
            </a:r>
            <a:r>
              <a:rPr lang="hu-HU" altLang="hu-HU" sz="2800" b="1" dirty="0" err="1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Theotokosznak</a:t>
            </a: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 hívták,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 a latinok Mater Dei,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 a katolikus magyarok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 Isten Anyja néven nevezik a dogmát, 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amit az </a:t>
            </a:r>
            <a:r>
              <a:rPr lang="hu-HU" altLang="hu-HU" sz="2800" b="1" dirty="0" err="1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efezusi</a:t>
            </a: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 zsinat 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hu-HU" altLang="hu-HU" sz="2800" b="1" dirty="0" smtClean="0">
                <a:solidFill>
                  <a:srgbClr val="7030A0"/>
                </a:solidFill>
                <a:latin typeface="Papyrus" pitchFamily="66" charset="0"/>
                <a:cs typeface="Arial" pitchFamily="34" charset="0"/>
              </a:rPr>
              <a:t>431-ben fogalmazott meg.</a:t>
            </a:r>
          </a:p>
        </p:txBody>
      </p:sp>
      <p:pic>
        <p:nvPicPr>
          <p:cNvPr id="1027" name="Picture 3" descr="F:\A hittanOS FELADATOK,PPT\Digitális Hittan órák tananyagok\anyáknapi órák\89d0d55c08d0c8df5851f2f7124a573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3600" y="620688"/>
            <a:ext cx="3200400" cy="60045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539552" y="836712"/>
            <a:ext cx="860444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Papyrus" pitchFamily="66" charset="0"/>
                <a:cs typeface="Aharoni" pitchFamily="2" charset="-79"/>
              </a:rPr>
              <a:t>Mindennapi életünk Mária tisztelete .A Szűzanya tisztelete átszövi mindennapi életünket. </a:t>
            </a:r>
          </a:p>
          <a:p>
            <a:pPr algn="ctr"/>
            <a:r>
              <a:rPr lang="hu-H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Papyrus" pitchFamily="66" charset="0"/>
                <a:cs typeface="Aharoni" pitchFamily="2" charset="-79"/>
              </a:rPr>
              <a:t>Ő vezet el minket Jézushoz, és vele együtt imádkozunk, amint az apostolok is együtt imádkoztak Máriával. </a:t>
            </a:r>
          </a:p>
          <a:p>
            <a:pPr algn="ctr"/>
            <a:r>
              <a:rPr lang="hu-H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Papyrus" pitchFamily="66" charset="0"/>
                <a:cs typeface="Aharoni" pitchFamily="2" charset="-79"/>
              </a:rPr>
              <a:t>A Mária tisztelők évszázados hagyománya, hogy naponta a reggeli, a déli és az esti harangszóra elmondják az Úr Angyala imádságot. </a:t>
            </a:r>
          </a:p>
        </p:txBody>
      </p:sp>
      <p:pic>
        <p:nvPicPr>
          <p:cNvPr id="9219" name="Picture 3" descr="F:\A hittanOS FELADATOK,PPT\Digitális Hittan órák tananyagok\anyáknapi órák\holy-virgin-mary-cartoon_76844-1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4005064"/>
            <a:ext cx="2184878" cy="26106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779912" y="764705"/>
            <a:ext cx="511256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Papyrus" pitchFamily="66" charset="0"/>
                <a:cs typeface="Aharoni" pitchFamily="2" charset="-79"/>
              </a:rPr>
              <a:t>Sokan vannak, akik naponta imádkozzák a rózsafűzért, van aki csak egy-egy tizedet, mások valamelyik olvasó öt tizedét, és van, aki mind a húsz tizedet elimádkozza. </a:t>
            </a:r>
          </a:p>
          <a:p>
            <a:pPr algn="ctr"/>
            <a:r>
              <a:rPr lang="hu-H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Papyrus" pitchFamily="66" charset="0"/>
                <a:cs typeface="Aharoni" pitchFamily="2" charset="-79"/>
              </a:rPr>
              <a:t>A rózsafüzér imádkozása sok embernek mindennapi vigasztalása. </a:t>
            </a:r>
          </a:p>
          <a:p>
            <a:pPr algn="ctr"/>
            <a:r>
              <a:rPr lang="hu-H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Papyrus" pitchFamily="66" charset="0"/>
                <a:cs typeface="Aharoni" pitchFamily="2" charset="-79"/>
              </a:rPr>
              <a:t>A hét napjai közül szombat Mária napja, amikor sokan elimádkozzák Mária litániáját. </a:t>
            </a:r>
          </a:p>
          <a:p>
            <a:pPr algn="ctr"/>
            <a:r>
              <a:rPr lang="hu-H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Papyrus" pitchFamily="66" charset="0"/>
                <a:cs typeface="Aharoni" pitchFamily="2" charset="-79"/>
              </a:rPr>
              <a:t>A Szűzanya hónapja május, amikor templomainkban minden nap közösen imádkozzuk a </a:t>
            </a:r>
            <a:r>
              <a:rPr lang="hu-HU" sz="24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Papyrus" pitchFamily="66" charset="0"/>
                <a:cs typeface="Aharoni" pitchFamily="2" charset="-79"/>
              </a:rPr>
              <a:t>lorettoi</a:t>
            </a:r>
            <a:r>
              <a:rPr lang="hu-H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Papyrus" pitchFamily="66" charset="0"/>
                <a:cs typeface="Aharoni" pitchFamily="2" charset="-79"/>
              </a:rPr>
              <a:t> litániát, és október, amikor templomainkban minden nap közösen imádkozzuk a rózsafüzért</a:t>
            </a:r>
            <a:endParaRPr lang="hu-HU" sz="2400" b="1" dirty="0">
              <a:solidFill>
                <a:schemeClr val="accent1">
                  <a:lumMod val="60000"/>
                  <a:lumOff val="40000"/>
                </a:schemeClr>
              </a:solidFill>
              <a:latin typeface="Papyrus" pitchFamily="66" charset="0"/>
              <a:cs typeface="Aharoni" pitchFamily="2" charset="-79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8938319" y="5403821"/>
            <a:ext cx="3161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 smtClean="0">
                <a:solidFill>
                  <a:srgbClr val="0F6FC6">
                    <a:lumMod val="60000"/>
                    <a:lumOff val="40000"/>
                  </a:srgbClr>
                </a:solidFill>
                <a:latin typeface="Papyrus" pitchFamily="66" charset="0"/>
                <a:cs typeface="Aharoni" pitchFamily="2" charset="-79"/>
              </a:rPr>
              <a:t>a</a:t>
            </a:r>
            <a:endParaRPr lang="hu-HU" dirty="0"/>
          </a:p>
        </p:txBody>
      </p:sp>
      <p:pic>
        <p:nvPicPr>
          <p:cNvPr id="4" name="Picture 2" descr="F:\A hittanOS FELADATOK,PPT\Digitális Hittan órák tananyagok\anyáknapi órák\images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2863039" cy="5112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51520" y="476672"/>
            <a:ext cx="864096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u="sng" dirty="0" smtClean="0">
                <a:latin typeface="Papyrus" pitchFamily="66" charset="0"/>
              </a:rPr>
              <a:t>Jézus bemutatásának ünnepe :</a:t>
            </a:r>
          </a:p>
          <a:p>
            <a:pPr algn="ctr"/>
            <a:r>
              <a:rPr lang="hu-HU" sz="2400" b="1" dirty="0" smtClean="0">
                <a:latin typeface="Papyrus" pitchFamily="66" charset="0"/>
              </a:rPr>
              <a:t>Amikor elteltek </a:t>
            </a:r>
            <a:r>
              <a:rPr lang="hu-HU" sz="2600" b="1" dirty="0" smtClean="0">
                <a:latin typeface="Papyrus" pitchFamily="66" charset="0"/>
              </a:rPr>
              <a:t>a mózesi törvényben megszabott tisztulás napjai, Jeruzsálembe vitték, hogy bemutassák az Úrnak. </a:t>
            </a:r>
          </a:p>
          <a:p>
            <a:pPr algn="ctr"/>
            <a:r>
              <a:rPr lang="hu-HU" sz="2600" b="1" dirty="0" smtClean="0">
                <a:latin typeface="Papyrus" pitchFamily="66" charset="0"/>
              </a:rPr>
              <a:t>Így parancsolja ugyanis az Úr törvénye: „Minden elsőszülött fiúgyermek az Úrnak legyen szentelve.” Be akarták mutatni az Úr törvényében rendelt áldozatot is: „Egy pár gerlicét vagy két galambfiókát.” (</a:t>
            </a:r>
            <a:r>
              <a:rPr lang="hu-HU" sz="2600" b="1" dirty="0" err="1" smtClean="0">
                <a:latin typeface="Papyrus" pitchFamily="66" charset="0"/>
              </a:rPr>
              <a:t>Lk</a:t>
            </a:r>
            <a:r>
              <a:rPr lang="hu-HU" sz="2600" b="1" dirty="0" smtClean="0">
                <a:latin typeface="Papyrus" pitchFamily="66" charset="0"/>
              </a:rPr>
              <a:t> 2,22-24) </a:t>
            </a:r>
          </a:p>
          <a:p>
            <a:pPr algn="ctr"/>
            <a:r>
              <a:rPr lang="hu-HU" sz="2600" b="1" u="sng" dirty="0" smtClean="0">
                <a:latin typeface="Papyrus" pitchFamily="66" charset="0"/>
              </a:rPr>
              <a:t>Az Úr Jézus bemutatását a jeruzsálemi templomban születése után a negyvenedik napon, február 2-án ünnepeljük. </a:t>
            </a:r>
          </a:p>
          <a:p>
            <a:pPr algn="ctr"/>
            <a:r>
              <a:rPr lang="hu-HU" sz="2600" b="1" u="sng" dirty="0" smtClean="0">
                <a:latin typeface="Papyrus" pitchFamily="66" charset="0"/>
              </a:rPr>
              <a:t>Ennek az ünnepnek magyar neve: </a:t>
            </a:r>
          </a:p>
          <a:p>
            <a:pPr algn="ctr"/>
            <a:r>
              <a:rPr lang="hu-HU" sz="2600" b="1" u="sng" dirty="0" smtClean="0">
                <a:latin typeface="Papyrus" pitchFamily="66" charset="0"/>
              </a:rPr>
              <a:t>Gyertyaszentelő Boldogasszony. </a:t>
            </a:r>
          </a:p>
          <a:p>
            <a:pPr algn="ctr"/>
            <a:r>
              <a:rPr lang="hu-HU" sz="2600" b="1" u="sng" dirty="0" smtClean="0">
                <a:latin typeface="Papyrus" pitchFamily="66" charset="0"/>
              </a:rPr>
              <a:t>A templomban használt gyertyákat ezen a napon szenteljük meg. </a:t>
            </a:r>
            <a:endParaRPr lang="hu-HU" sz="2600" b="1" u="sng" dirty="0">
              <a:latin typeface="Papyru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Index of /hitoktatas/raj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3148608" cy="4922119"/>
          </a:xfrm>
          <a:prstGeom prst="rect">
            <a:avLst/>
          </a:prstGeom>
          <a:noFill/>
        </p:spPr>
      </p:pic>
      <p:sp>
        <p:nvSpPr>
          <p:cNvPr id="4" name="Téglalap 3"/>
          <p:cNvSpPr/>
          <p:nvPr/>
        </p:nvSpPr>
        <p:spPr>
          <a:xfrm>
            <a:off x="3563888" y="332656"/>
            <a:ext cx="518457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hu-HU" sz="2800" dirty="0" smtClean="0">
              <a:latin typeface="Papyrus" pitchFamily="66" charset="0"/>
            </a:endParaRPr>
          </a:p>
          <a:p>
            <a:pPr algn="ctr"/>
            <a:r>
              <a:rPr lang="hu-HU" sz="2800" dirty="0" smtClean="0"/>
              <a:t/>
            </a:r>
            <a:br>
              <a:rPr lang="hu-HU" sz="2800" dirty="0" smtClean="0"/>
            </a:br>
            <a:endParaRPr lang="hu-HU" dirty="0"/>
          </a:p>
        </p:txBody>
      </p:sp>
      <p:sp>
        <p:nvSpPr>
          <p:cNvPr id="5" name="Téglalap 4"/>
          <p:cNvSpPr/>
          <p:nvPr/>
        </p:nvSpPr>
        <p:spPr>
          <a:xfrm>
            <a:off x="3635896" y="548680"/>
            <a:ext cx="511256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u="sng" dirty="0" smtClean="0">
                <a:latin typeface="Papyrus" pitchFamily="66" charset="0"/>
              </a:rPr>
              <a:t>Gyümölcsoltó Boldogasszony ünnepe Jézus születésének hírül adását, az Angyali üdvözlet napját, március 25-én.</a:t>
            </a:r>
          </a:p>
          <a:p>
            <a:pPr algn="ctr"/>
            <a:r>
              <a:rPr lang="hu-HU" sz="2800" b="1" dirty="0" smtClean="0">
                <a:latin typeface="Papyrus" pitchFamily="66" charset="0"/>
              </a:rPr>
              <a:t>Kilenc hónappal Jézus születése előtt ünnepeljük .</a:t>
            </a:r>
          </a:p>
          <a:p>
            <a:pPr algn="ctr"/>
            <a:r>
              <a:rPr lang="hu-HU" sz="2800" b="1" dirty="0" smtClean="0">
                <a:latin typeface="Papyrus" pitchFamily="66" charset="0"/>
              </a:rPr>
              <a:t>Ez a nap általában nagyböjt idejére esik, és nem a karácsonyi időben, mégis karácsony ünnepéhez kapcsolódik. </a:t>
            </a:r>
          </a:p>
          <a:p>
            <a:pPr algn="ctr"/>
            <a:r>
              <a:rPr lang="hu-HU" sz="2800" b="1" u="sng" dirty="0" smtClean="0">
                <a:latin typeface="Papyrus" pitchFamily="66" charset="0"/>
              </a:rPr>
              <a:t>Ennek az ünnepnek sajátos magyar neve: Gyümölcsoltó Boldogasszony. </a:t>
            </a:r>
            <a:endParaRPr lang="hu-HU" sz="2800" b="1" u="sng" dirty="0">
              <a:latin typeface="Papyru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95536" y="548680"/>
            <a:ext cx="806489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u="sng" dirty="0" smtClean="0">
                <a:latin typeface="Papyrus" pitchFamily="66" charset="0"/>
              </a:rPr>
              <a:t>Sarlós Boldogasszony ünnepe:</a:t>
            </a:r>
          </a:p>
          <a:p>
            <a:pPr algn="ctr"/>
            <a:r>
              <a:rPr lang="hu-HU" sz="3200" dirty="0" smtClean="0">
                <a:latin typeface="Papyrus" pitchFamily="66" charset="0"/>
              </a:rPr>
              <a:t> Rokonod </a:t>
            </a:r>
            <a:r>
              <a:rPr lang="hu-HU" sz="3200" u="sng" dirty="0" smtClean="0">
                <a:latin typeface="Papyrus" pitchFamily="66" charset="0"/>
              </a:rPr>
              <a:t>Erzsébet</a:t>
            </a:r>
            <a:r>
              <a:rPr lang="hu-HU" sz="3200" dirty="0" smtClean="0">
                <a:latin typeface="Papyrus" pitchFamily="66" charset="0"/>
              </a:rPr>
              <a:t> is fiat fogant öregségében s már hatodik hónapban van, bár magtalannak tartják az emberek… </a:t>
            </a:r>
          </a:p>
          <a:p>
            <a:pPr algn="ctr"/>
            <a:r>
              <a:rPr lang="hu-HU" sz="3200" dirty="0" smtClean="0">
                <a:latin typeface="Papyrus" pitchFamily="66" charset="0"/>
              </a:rPr>
              <a:t>Azokban a napokban Mária útra kelt, és Júda egyik városába sietett.</a:t>
            </a:r>
          </a:p>
          <a:p>
            <a:pPr algn="ctr"/>
            <a:r>
              <a:rPr lang="hu-HU" sz="3200" dirty="0" smtClean="0">
                <a:latin typeface="Papyrus" pitchFamily="66" charset="0"/>
              </a:rPr>
              <a:t> </a:t>
            </a:r>
            <a:r>
              <a:rPr lang="hu-HU" sz="3200" u="sng" dirty="0" smtClean="0">
                <a:latin typeface="Papyrus" pitchFamily="66" charset="0"/>
              </a:rPr>
              <a:t>Zakariás</a:t>
            </a:r>
            <a:r>
              <a:rPr lang="hu-HU" sz="3200" dirty="0" smtClean="0">
                <a:latin typeface="Papyrus" pitchFamily="66" charset="0"/>
              </a:rPr>
              <a:t> házába érkezve köszöntötte Erzsébetet. (</a:t>
            </a:r>
            <a:r>
              <a:rPr lang="hu-HU" sz="3200" dirty="0" err="1" smtClean="0">
                <a:latin typeface="Papyrus" pitchFamily="66" charset="0"/>
              </a:rPr>
              <a:t>Lk</a:t>
            </a:r>
            <a:r>
              <a:rPr lang="hu-HU" sz="3200" dirty="0" smtClean="0">
                <a:latin typeface="Papyrus" pitchFamily="66" charset="0"/>
              </a:rPr>
              <a:t> 1,36-40) </a:t>
            </a:r>
          </a:p>
          <a:p>
            <a:pPr algn="ctr"/>
            <a:r>
              <a:rPr lang="hu-HU" sz="3200" u="sng" dirty="0" smtClean="0">
                <a:latin typeface="Papyrus" pitchFamily="66" charset="0"/>
              </a:rPr>
              <a:t>Mária látogatásának ünnepét július 2-án tartjuk.</a:t>
            </a:r>
          </a:p>
          <a:p>
            <a:pPr algn="ctr"/>
            <a:r>
              <a:rPr lang="hu-HU" sz="3200" dirty="0" smtClean="0">
                <a:latin typeface="Papyrus" pitchFamily="66" charset="0"/>
              </a:rPr>
              <a:t> Áldott vagy te az asszonyok között, és áldott a te méhednek gyümölcse!</a:t>
            </a:r>
            <a:endParaRPr lang="hu-HU" sz="3200" dirty="0">
              <a:latin typeface="Papyru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755576" y="908720"/>
            <a:ext cx="784887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u="sng" dirty="0" smtClean="0">
                <a:latin typeface="Papyrus" pitchFamily="66" charset="0"/>
              </a:rPr>
              <a:t>Mária mennybevétele: </a:t>
            </a:r>
          </a:p>
          <a:p>
            <a:pPr algn="ctr"/>
            <a:r>
              <a:rPr lang="hu-HU" sz="3200" b="1" u="sng" dirty="0" smtClean="0">
                <a:latin typeface="Papyrus" pitchFamily="66" charset="0"/>
              </a:rPr>
              <a:t>Nagyboldogasszony (augusztus 15.)</a:t>
            </a:r>
          </a:p>
          <a:p>
            <a:pPr algn="ctr"/>
            <a:r>
              <a:rPr lang="hu-HU" sz="3200" b="1" u="sng" dirty="0" smtClean="0">
                <a:latin typeface="Papyrus" pitchFamily="66" charset="0"/>
              </a:rPr>
              <a:t> Mária elszenderülésének és mennybevételének emléknapja. </a:t>
            </a:r>
          </a:p>
          <a:p>
            <a:pPr algn="ctr"/>
            <a:r>
              <a:rPr lang="hu-HU" sz="3200" b="1" dirty="0" smtClean="0">
                <a:latin typeface="Papyrus" pitchFamily="66" charset="0"/>
              </a:rPr>
              <a:t>Máriát az Isten élete első pillanatától megóvta az áteredő és minden bűntől. </a:t>
            </a:r>
          </a:p>
          <a:p>
            <a:pPr algn="ctr"/>
            <a:r>
              <a:rPr lang="hu-HU" sz="3200" b="1" dirty="0" smtClean="0">
                <a:latin typeface="Papyrus" pitchFamily="66" charset="0"/>
              </a:rPr>
              <a:t>Földi életének befejezését nem fájdalmas halálnak, hanem elszenderülésnek nevezzük. Teste sem porladt el, mert felvételt nyert a mennybe. </a:t>
            </a:r>
          </a:p>
          <a:p>
            <a:pPr algn="ctr"/>
            <a:r>
              <a:rPr lang="hu-HU" sz="3200" b="1" dirty="0" smtClean="0">
                <a:latin typeface="Papyrus" pitchFamily="66" charset="0"/>
              </a:rPr>
              <a:t>Az egyik legrégebbi Mária ünnep, amelyet már az ötödik században ismertek. </a:t>
            </a:r>
            <a:endParaRPr lang="hu-HU" sz="3200" b="1" dirty="0">
              <a:latin typeface="Papyru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95536" y="2492896"/>
            <a:ext cx="89644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u="sng" dirty="0" smtClean="0">
                <a:latin typeface="Papyrus" pitchFamily="66" charset="0"/>
              </a:rPr>
              <a:t>Szűz Mária születése (szeptember 8).</a:t>
            </a:r>
          </a:p>
          <a:p>
            <a:pPr algn="ctr"/>
            <a:r>
              <a:rPr lang="hu-HU" sz="3200" dirty="0" smtClean="0">
                <a:latin typeface="Papyrus" pitchFamily="66" charset="0"/>
              </a:rPr>
              <a:t> Mária születését kilenc </a:t>
            </a:r>
            <a:r>
              <a:rPr lang="hu-HU" sz="3200" u="sng" dirty="0" smtClean="0">
                <a:latin typeface="Papyrus" pitchFamily="66" charset="0"/>
              </a:rPr>
              <a:t>hónappal a szeplőtelen fogantatás ünnepe után ünnepeljük</a:t>
            </a:r>
            <a:r>
              <a:rPr lang="hu-HU" sz="3200" dirty="0" smtClean="0">
                <a:latin typeface="Papyrus" pitchFamily="66" charset="0"/>
              </a:rPr>
              <a:t>. </a:t>
            </a:r>
          </a:p>
          <a:p>
            <a:pPr algn="ctr"/>
            <a:r>
              <a:rPr lang="hu-HU" sz="3200" u="sng" dirty="0" smtClean="0">
                <a:latin typeface="Papyrus" pitchFamily="66" charset="0"/>
              </a:rPr>
              <a:t>Ennek az ünnepnek magyar neve: </a:t>
            </a:r>
            <a:r>
              <a:rPr lang="hu-HU" sz="3200" u="sng" dirty="0" err="1" smtClean="0">
                <a:latin typeface="Papyrus" pitchFamily="66" charset="0"/>
              </a:rPr>
              <a:t>Kisboldogasszony</a:t>
            </a:r>
            <a:r>
              <a:rPr lang="hu-HU" sz="3200" u="sng" dirty="0" smtClean="0">
                <a:latin typeface="Papyrus" pitchFamily="66" charset="0"/>
              </a:rPr>
              <a:t>.</a:t>
            </a:r>
          </a:p>
          <a:p>
            <a:pPr algn="ctr"/>
            <a:r>
              <a:rPr lang="hu-HU" sz="3200" dirty="0" smtClean="0">
                <a:latin typeface="Papyrus" pitchFamily="66" charset="0"/>
              </a:rPr>
              <a:t> A szentek közül csak Szűz Máriának és Keresztelő Szent Jánosnak a születését ünnepeljük meg, mert csak ők születtek az istengyermeki, kegyelmi élet állapotában. </a:t>
            </a:r>
            <a:endParaRPr lang="hu-HU" sz="3200" dirty="0">
              <a:latin typeface="Papyrus" pitchFamily="66" charset="0"/>
            </a:endParaRPr>
          </a:p>
        </p:txBody>
      </p:sp>
      <p:pic>
        <p:nvPicPr>
          <p:cNvPr id="6146" name="Picture 2" descr="Szeptember 8. Kisboldogasszony napja - KV BLO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60648"/>
            <a:ext cx="4182204" cy="2095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23528" y="1484784"/>
            <a:ext cx="849694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 smtClean="0">
                <a:solidFill>
                  <a:srgbClr val="002060"/>
                </a:solidFill>
                <a:latin typeface="Papyrus" pitchFamily="66" charset="0"/>
              </a:rPr>
              <a:t>Mária Isten-anyaságának ünnepe Az angyal így szólt: „Ne félj, Mária! Kegyelmet találtál Istennél. Méhedben fogansz, és fiat szülsz. Jézusnak fogod hívni. Nagy lesz ő: a Magasságbelinek Fia…” Mária erre megkérdezte az angyalt: „Hogyan történik meg ez, hiszen férfit nem ismerek?” Az angyal ezt válaszolta: „A Szentlélek száll rád, és a Magasságbeli ereje borít el. Ezért a születendő szent Isten Fia lesz. (</a:t>
            </a:r>
            <a:r>
              <a:rPr lang="hu-HU" sz="2400" b="1" dirty="0" err="1" smtClean="0">
                <a:solidFill>
                  <a:srgbClr val="002060"/>
                </a:solidFill>
                <a:latin typeface="Papyrus" pitchFamily="66" charset="0"/>
              </a:rPr>
              <a:t>Lk</a:t>
            </a:r>
            <a:r>
              <a:rPr lang="hu-HU" sz="2400" b="1" dirty="0" smtClean="0">
                <a:solidFill>
                  <a:srgbClr val="002060"/>
                </a:solidFill>
                <a:latin typeface="Papyrus" pitchFamily="66" charset="0"/>
              </a:rPr>
              <a:t> 1,28-35) Január elsején, az új év első napján, Mária Isten-anyai méltóságát ünnepeljük. Ezzel az ünneppel valljuk meg, hogy Mária, aki emberi természete szerint Jézusnak az édesanyja, annak, aki egyetlen személy, valóságos Isten és valóságos ember. Máriát a keleti liturgia istenszülő Szűznek nevezi. Asszonyunk Szűz Mária, Istennek szent anyja, imádkozzál érettünk!</a:t>
            </a:r>
            <a:endParaRPr lang="hu-HU" sz="2400" b="1" dirty="0">
              <a:solidFill>
                <a:srgbClr val="002060"/>
              </a:solidFill>
              <a:latin typeface="Papyru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827584" y="836712"/>
            <a:ext cx="748883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600" b="1" u="sng" dirty="0" smtClean="0">
                <a:solidFill>
                  <a:srgbClr val="0070C0"/>
                </a:solidFill>
                <a:latin typeface="Papyrus" pitchFamily="66" charset="0"/>
              </a:rPr>
              <a:t>Szűz Mária neve napja (szeptember 12.)</a:t>
            </a:r>
          </a:p>
          <a:p>
            <a:pPr algn="ctr"/>
            <a:r>
              <a:rPr lang="hu-HU" sz="3600" b="1" u="sng" dirty="0" smtClean="0">
                <a:solidFill>
                  <a:srgbClr val="0070C0"/>
                </a:solidFill>
                <a:latin typeface="Papyrus" pitchFamily="66" charset="0"/>
              </a:rPr>
              <a:t> Mária „névnapját” </a:t>
            </a:r>
          </a:p>
          <a:p>
            <a:pPr algn="ctr"/>
            <a:r>
              <a:rPr lang="hu-HU" sz="3600" b="1" dirty="0" smtClean="0">
                <a:solidFill>
                  <a:srgbClr val="0070C0"/>
                </a:solidFill>
                <a:latin typeface="Papyrus" pitchFamily="66" charset="0"/>
              </a:rPr>
              <a:t>XI. Ince pápa rendelte el annak emlékére, </a:t>
            </a:r>
          </a:p>
          <a:p>
            <a:pPr algn="ctr"/>
            <a:r>
              <a:rPr lang="hu-HU" sz="3600" b="1" dirty="0" smtClean="0">
                <a:solidFill>
                  <a:srgbClr val="0070C0"/>
                </a:solidFill>
                <a:latin typeface="Papyrus" pitchFamily="66" charset="0"/>
              </a:rPr>
              <a:t>hogy 1683. szeptember 12-én a keresztény seregek fölszabadították Bécs várát s ezzel megkezdődött Magyarország fölszabadítása a török iga alól.</a:t>
            </a:r>
            <a:endParaRPr lang="hu-HU" sz="3600" b="1" dirty="0">
              <a:solidFill>
                <a:srgbClr val="0070C0"/>
              </a:solidFill>
              <a:latin typeface="Papyru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611560" y="1196752"/>
            <a:ext cx="8208912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dirty="0" smtClean="0"/>
              <a:t> </a:t>
            </a:r>
          </a:p>
          <a:p>
            <a:pPr algn="ctr"/>
            <a:r>
              <a:rPr lang="hu-HU" sz="3200" b="1" u="sng" dirty="0" smtClean="0">
                <a:solidFill>
                  <a:srgbClr val="00B0F0"/>
                </a:solidFill>
                <a:latin typeface="Papyrus" pitchFamily="66" charset="0"/>
              </a:rPr>
              <a:t>Szűz Mária szeplőtelen fogantatása</a:t>
            </a:r>
          </a:p>
          <a:p>
            <a:pPr algn="ctr"/>
            <a:r>
              <a:rPr lang="hu-HU" sz="3200" b="1" u="sng" dirty="0" smtClean="0">
                <a:solidFill>
                  <a:srgbClr val="00B0F0"/>
                </a:solidFill>
                <a:latin typeface="Papyrus" pitchFamily="66" charset="0"/>
              </a:rPr>
              <a:t> (december 8)</a:t>
            </a:r>
          </a:p>
          <a:p>
            <a:pPr algn="ctr"/>
            <a:r>
              <a:rPr lang="hu-HU" sz="3200" b="1" u="sng" dirty="0" smtClean="0">
                <a:solidFill>
                  <a:srgbClr val="00B0F0"/>
                </a:solidFill>
                <a:latin typeface="Papyrus" pitchFamily="66" charset="0"/>
              </a:rPr>
              <a:t> </a:t>
            </a:r>
            <a:r>
              <a:rPr lang="hu-HU" sz="3200" dirty="0" smtClean="0">
                <a:latin typeface="Papyrus" pitchFamily="66" charset="0"/>
              </a:rPr>
              <a:t>Szűz Mária Jézusra való tekintettel kapta a legtöbb kegyelmet az Istentől. </a:t>
            </a:r>
          </a:p>
          <a:p>
            <a:pPr algn="ctr"/>
            <a:r>
              <a:rPr lang="hu-HU" sz="3200" u="sng" dirty="0" smtClean="0">
                <a:latin typeface="Papyrus" pitchFamily="66" charset="0"/>
              </a:rPr>
              <a:t>Fogantatásának első pillanatától kezdve mentes volt az áteredő bűntől és következményeitől</a:t>
            </a:r>
            <a:r>
              <a:rPr lang="hu-HU" sz="3200" dirty="0" smtClean="0">
                <a:latin typeface="Papyrus" pitchFamily="66" charset="0"/>
              </a:rPr>
              <a:t>. </a:t>
            </a:r>
          </a:p>
          <a:p>
            <a:pPr algn="ctr"/>
            <a:r>
              <a:rPr lang="hu-HU" sz="3200" dirty="0" smtClean="0">
                <a:latin typeface="Papyrus" pitchFamily="66" charset="0"/>
              </a:rPr>
              <a:t>A Szeplőtelen Fogantatás dogmáját 1854. december 8-án hirdette ki IX. Pius pápa.</a:t>
            </a:r>
            <a:endParaRPr lang="hu-HU" sz="3200" dirty="0">
              <a:latin typeface="Papyru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683568" y="1052736"/>
            <a:ext cx="820891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0070C0"/>
                </a:solidFill>
                <a:latin typeface="Papyrus" pitchFamily="66" charset="0"/>
              </a:rPr>
              <a:t>A Szent Kereszt felmagasztalásának ünnepét szeptember 14-én tartjuk. </a:t>
            </a:r>
          </a:p>
          <a:p>
            <a:pPr algn="ctr"/>
            <a:r>
              <a:rPr lang="hu-HU" sz="2800" b="1" u="sng" dirty="0" smtClean="0">
                <a:solidFill>
                  <a:srgbClr val="0070C0"/>
                </a:solidFill>
                <a:latin typeface="Papyrus" pitchFamily="66" charset="0"/>
              </a:rPr>
              <a:t>Fájdalmas Szűzanya </a:t>
            </a:r>
            <a:r>
              <a:rPr lang="hu-HU" sz="2800" b="1" dirty="0" smtClean="0">
                <a:solidFill>
                  <a:srgbClr val="0070C0"/>
                </a:solidFill>
                <a:latin typeface="Papyrus" pitchFamily="66" charset="0"/>
              </a:rPr>
              <a:t>Simeon áldotta őket, és így szólt anyjához, Máriához: „Sokak romlására és föltámadására lesz ő Izraelben: jel, amelynek ellenszegülnek – s a te lelkedet is tőr járja át – hogy így megnyilvánuljon sok szív érzése.” (</a:t>
            </a:r>
            <a:r>
              <a:rPr lang="hu-HU" sz="2800" b="1" dirty="0" err="1" smtClean="0">
                <a:solidFill>
                  <a:srgbClr val="0070C0"/>
                </a:solidFill>
                <a:latin typeface="Papyrus" pitchFamily="66" charset="0"/>
              </a:rPr>
              <a:t>Lk</a:t>
            </a:r>
            <a:r>
              <a:rPr lang="hu-HU" sz="2800" b="1" dirty="0" smtClean="0">
                <a:solidFill>
                  <a:srgbClr val="0070C0"/>
                </a:solidFill>
                <a:latin typeface="Papyrus" pitchFamily="66" charset="0"/>
              </a:rPr>
              <a:t> 2,34-35) Amit Simeon megjövendölt, valóra vált. Mária, aki ott ált Jézus keresztje mellett, mindig Fia közelében maradt, részt vállalt szenvedéséből. A fájdalmas Szűzanya ünnepét </a:t>
            </a:r>
            <a:r>
              <a:rPr lang="hu-HU" sz="2800" b="1" u="sng" dirty="0" smtClean="0">
                <a:solidFill>
                  <a:srgbClr val="0070C0"/>
                </a:solidFill>
                <a:latin typeface="Papyrus" pitchFamily="66" charset="0"/>
              </a:rPr>
              <a:t>szeptember 15-én tartjuk.</a:t>
            </a:r>
            <a:endParaRPr lang="hu-HU" sz="2800" b="1" u="sng" dirty="0">
              <a:solidFill>
                <a:srgbClr val="0070C0"/>
              </a:solidFill>
              <a:latin typeface="Papyru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604448" cy="6109288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sz="4400" b="1" dirty="0" smtClean="0"/>
              <a:t>Feladatok:</a:t>
            </a:r>
            <a:br>
              <a:rPr lang="hu-HU" sz="4400" b="1" dirty="0" smtClean="0"/>
            </a:br>
            <a:r>
              <a:rPr lang="hu-HU" sz="4400" b="1" dirty="0" smtClean="0"/>
              <a:t>Hittan füzetbe készítsetek vázlaton a Mária ünnepekről.</a:t>
            </a:r>
            <a:br>
              <a:rPr lang="hu-HU" sz="4400" b="1" dirty="0" smtClean="0"/>
            </a:br>
            <a:r>
              <a:rPr lang="hu-HU" sz="4400" b="1" dirty="0" smtClean="0"/>
              <a:t>Rajzoljatok!</a:t>
            </a:r>
            <a:br>
              <a:rPr lang="hu-HU" sz="4400" b="1" dirty="0" smtClean="0"/>
            </a:br>
            <a:r>
              <a:rPr lang="hu-HU" sz="4400" b="1" dirty="0" smtClean="0"/>
              <a:t>(</a:t>
            </a:r>
            <a:r>
              <a:rPr lang="hu-HU" sz="4400" b="1" u="sng" dirty="0" smtClean="0"/>
              <a:t>Röviden: dátum ünnep neve mit ünneplünk, ki is emeltem </a:t>
            </a:r>
            <a:r>
              <a:rPr lang="hu-HU" sz="4400" b="1" u="sng" dirty="0" smtClean="0">
                <a:sym typeface="Wingdings" pitchFamily="2" charset="2"/>
              </a:rPr>
              <a:t></a:t>
            </a:r>
            <a:r>
              <a:rPr lang="hu-HU" sz="4400" b="1" u="sng" dirty="0" smtClean="0"/>
              <a:t>)</a:t>
            </a:r>
            <a:r>
              <a:rPr lang="hu-HU" sz="4400" b="1" dirty="0" smtClean="0"/>
              <a:t/>
            </a:r>
            <a:br>
              <a:rPr lang="hu-HU" sz="4400" b="1" dirty="0" smtClean="0"/>
            </a:br>
            <a:r>
              <a:rPr lang="hu-HU" sz="4400" b="1" dirty="0" smtClean="0"/>
              <a:t>Fótozzátok le és küldjétek el !</a:t>
            </a:r>
            <a:br>
              <a:rPr lang="hu-HU" sz="4400" b="1" dirty="0" smtClean="0"/>
            </a:br>
            <a:r>
              <a:rPr lang="hu-HU" sz="4400" b="1" dirty="0" smtClean="0"/>
              <a:t>A következő oldalon ügyességi feladatokat találtok!</a:t>
            </a:r>
            <a:br>
              <a:rPr lang="hu-HU" sz="4400" b="1" dirty="0" smtClean="0"/>
            </a:br>
            <a:r>
              <a:rPr lang="hu-HU" sz="4400" b="1" dirty="0" smtClean="0"/>
              <a:t>Jó munkát!</a:t>
            </a:r>
            <a:endParaRPr lang="hu-H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Dicsértessék a Jézus Krisztus! </a:t>
            </a:r>
            <a:br>
              <a:rPr lang="hu-HU" dirty="0" smtClean="0"/>
            </a:br>
            <a:r>
              <a:rPr lang="hu-HU" dirty="0" smtClean="0"/>
              <a:t>Mindörökké . Ámen.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>
          <a:xfrm>
            <a:off x="838200" y="5410200"/>
            <a:ext cx="8077200" cy="1798320"/>
          </a:xfrm>
        </p:spPr>
        <p:txBody>
          <a:bodyPr/>
          <a:lstStyle/>
          <a:p>
            <a:pPr algn="ctr"/>
            <a:r>
              <a:rPr lang="hu-HU" sz="2400" b="1" dirty="0" smtClean="0">
                <a:latin typeface="Papyrus" pitchFamily="66" charset="0"/>
                <a:cs typeface="Times New Roman" panose="02020603050405020304" pitchFamily="18" charset="0"/>
              </a:rPr>
              <a:t>Jézus édesanyját az angyali üdvözlettel, </a:t>
            </a:r>
          </a:p>
          <a:p>
            <a:pPr algn="ctr"/>
            <a:r>
              <a:rPr lang="hu-HU" sz="2400" b="1" dirty="0" smtClean="0">
                <a:latin typeface="Papyrus" pitchFamily="66" charset="0"/>
                <a:cs typeface="Times New Roman" panose="02020603050405020304" pitchFamily="18" charset="0"/>
              </a:rPr>
              <a:t>vagyis az </a:t>
            </a:r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hu-HU" sz="2400" b="1" dirty="0" smtClean="0">
                <a:latin typeface="Papyrus" pitchFamily="66" charset="0"/>
                <a:cs typeface="Times New Roman" panose="02020603050405020304" pitchFamily="18" charset="0"/>
              </a:rPr>
              <a:t>dvözlégy Máriával köszöntjük.</a:t>
            </a:r>
          </a:p>
          <a:p>
            <a:pPr algn="ctr"/>
            <a:r>
              <a:rPr lang="hu-HU" sz="2400" b="1" dirty="0" smtClean="0">
                <a:latin typeface="Papyrus" pitchFamily="66" charset="0"/>
                <a:cs typeface="Times New Roman" panose="02020603050405020304" pitchFamily="18" charset="0"/>
              </a:rPr>
              <a:t>Kérd Szűz Mária közbenjárását </a:t>
            </a:r>
            <a:r>
              <a:rPr lang="hu-HU" sz="2400" b="1" dirty="0" smtClean="0">
                <a:latin typeface="MingLiU_HKSCS-ExtB" panose="02020500000000000000" pitchFamily="18" charset="-120"/>
                <a:ea typeface="MingLiU_HKSCS-ExtB" panose="02020500000000000000" pitchFamily="18" charset="-120"/>
                <a:cs typeface="Times New Roman" panose="02020603050405020304" pitchFamily="18" charset="0"/>
              </a:rPr>
              <a:t>É</a:t>
            </a:r>
            <a:r>
              <a:rPr lang="hu-HU" sz="2400" b="1" dirty="0" smtClean="0">
                <a:latin typeface="Papyrus" pitchFamily="66" charset="0"/>
                <a:cs typeface="Times New Roman" panose="02020603050405020304" pitchFamily="18" charset="0"/>
              </a:rPr>
              <a:t>desanyádért</a:t>
            </a:r>
            <a:r>
              <a:rPr lang="hu-HU" sz="2400" b="1" dirty="0" smtClean="0">
                <a:latin typeface="Papyrus" pitchFamily="66" charset="0"/>
                <a:cs typeface="Times New Roman" panose="02020603050405020304" pitchFamily="18" charset="0"/>
              </a:rPr>
              <a:t>!</a:t>
            </a:r>
          </a:p>
          <a:p>
            <a:pPr algn="ctr"/>
            <a:endParaRPr lang="hu-H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Kép helye 5" descr="letöltés (1)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0898" b="10898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755576" y="1028343"/>
            <a:ext cx="784887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 smtClean="0"/>
              <a:t/>
            </a:r>
            <a:br>
              <a:rPr lang="hu-HU" dirty="0" smtClean="0"/>
            </a:br>
            <a:r>
              <a:rPr lang="hu-HU" sz="3200" b="1" dirty="0" smtClean="0">
                <a:solidFill>
                  <a:srgbClr val="002060"/>
                </a:solidFill>
                <a:latin typeface="Papyrus" pitchFamily="66" charset="0"/>
              </a:rPr>
              <a:t>Üdvözlégy Mária, kegyelemmel teljes,</a:t>
            </a:r>
          </a:p>
          <a:p>
            <a:pPr algn="ctr"/>
            <a:r>
              <a:rPr lang="hu-HU" sz="3200" b="1" dirty="0" smtClean="0">
                <a:solidFill>
                  <a:srgbClr val="002060"/>
                </a:solidFill>
                <a:latin typeface="Papyrus" pitchFamily="66" charset="0"/>
              </a:rPr>
              <a:t>az Úr van teveled, áldott vagy te az asszonyok között,</a:t>
            </a:r>
          </a:p>
          <a:p>
            <a:pPr algn="ctr"/>
            <a:r>
              <a:rPr lang="hu-HU" sz="3200" b="1" dirty="0" smtClean="0">
                <a:solidFill>
                  <a:srgbClr val="002060"/>
                </a:solidFill>
                <a:latin typeface="Papyrus" pitchFamily="66" charset="0"/>
              </a:rPr>
              <a:t>és áldott a te méhednek gyümölcse, Jézus.</a:t>
            </a:r>
          </a:p>
          <a:p>
            <a:pPr algn="ctr"/>
            <a:r>
              <a:rPr lang="hu-HU" sz="3200" b="1" dirty="0" smtClean="0">
                <a:solidFill>
                  <a:srgbClr val="002060"/>
                </a:solidFill>
                <a:latin typeface="Papyrus" pitchFamily="66" charset="0"/>
              </a:rPr>
              <a:t>Asszonyunk, Szűz Mária, Istennek szent Anyja,</a:t>
            </a:r>
          </a:p>
          <a:p>
            <a:pPr algn="ctr"/>
            <a:r>
              <a:rPr lang="hu-HU" sz="3200" b="1" dirty="0" smtClean="0">
                <a:solidFill>
                  <a:srgbClr val="002060"/>
                </a:solidFill>
                <a:latin typeface="Papyrus" pitchFamily="66" charset="0"/>
              </a:rPr>
              <a:t>imádkozzál érettünk, bűnösökért, most és halálunk óráján. Ámen.</a:t>
            </a:r>
            <a:br>
              <a:rPr lang="hu-HU" sz="3200" b="1" dirty="0" smtClean="0">
                <a:solidFill>
                  <a:srgbClr val="002060"/>
                </a:solidFill>
                <a:latin typeface="Papyrus" pitchFamily="66" charset="0"/>
              </a:rPr>
            </a:br>
            <a:endParaRPr lang="hu-HU" sz="3200" b="1" dirty="0">
              <a:solidFill>
                <a:srgbClr val="002060"/>
              </a:solidFill>
              <a:latin typeface="Papyru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95</TotalTime>
  <Words>977</Words>
  <Application>Microsoft Office PowerPoint</Application>
  <PresentationFormat>Diavetítés a képernyőre (4:3 oldalarány)</PresentationFormat>
  <Paragraphs>90</Paragraphs>
  <Slides>19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0" baseType="lpstr">
      <vt:lpstr>Áramlás</vt:lpstr>
      <vt:lpstr>Dicsértessék a Jézus Krisztus! Mindörökké. Ámen.  Szeretettel köszöntelek   a digitális  hittan órán!   Jó munkát kívánok  a mai órához ! </vt:lpstr>
      <vt:lpstr>  Kezdd a digitális hittanórát az óra eleji imádsággal!  Ne felejtsd el a saját  imaszándékot!  Családtagok, betegekért,  osztálytársért Ahogy az órákon szoktuk…. Most különösen imádkozhatunk  az ápolókért,  orvosokért!!</vt:lpstr>
      <vt:lpstr>Szűzanya tiszteletünk </vt:lpstr>
      <vt:lpstr>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  Feladatok: Hittan füzetbe készítsetek vázlaton a Mária ünnepekről. Rajzoljatok! (Röviden: dátum ünnep neve mit ünneplünk, ki is emeltem ) Fótozzátok le és küldjétek el ! A következő oldalon ügyességi feladatokat találtok! Jó munkát!</vt:lpstr>
      <vt:lpstr>Dicsértessék a Jézus Krisztus!  Mindörökké . Ámen.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Szűzanya tiszteletünk ünnepei</dc:title>
  <dc:creator>tanar</dc:creator>
  <cp:lastModifiedBy>Hitoktatas</cp:lastModifiedBy>
  <cp:revision>14</cp:revision>
  <dcterms:created xsi:type="dcterms:W3CDTF">2020-04-28T14:39:52Z</dcterms:created>
  <dcterms:modified xsi:type="dcterms:W3CDTF">2020-10-12T14:09:48Z</dcterms:modified>
</cp:coreProperties>
</file>