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58" r:id="rId3"/>
    <p:sldId id="256" r:id="rId4"/>
    <p:sldId id="274" r:id="rId5"/>
    <p:sldId id="275" r:id="rId6"/>
    <p:sldId id="264" r:id="rId7"/>
    <p:sldId id="259" r:id="rId8"/>
    <p:sldId id="273" r:id="rId9"/>
    <p:sldId id="262" r:id="rId10"/>
    <p:sldId id="279" r:id="rId11"/>
    <p:sldId id="257" r:id="rId12"/>
    <p:sldId id="267" r:id="rId13"/>
    <p:sldId id="266" r:id="rId14"/>
    <p:sldId id="260" r:id="rId15"/>
    <p:sldId id="268" r:id="rId16"/>
    <p:sldId id="276" r:id="rId17"/>
    <p:sldId id="269" r:id="rId18"/>
    <p:sldId id="271" r:id="rId19"/>
    <p:sldId id="270" r:id="rId20"/>
    <p:sldId id="265" r:id="rId21"/>
    <p:sldId id="277" r:id="rId22"/>
    <p:sldId id="263" r:id="rId2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hu-H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2021.03.16.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youtube.com/watch?v=UPVIs5N0r34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59632" y="1988840"/>
            <a:ext cx="2952328" cy="4176464"/>
          </a:xfrm>
        </p:spPr>
        <p:txBody>
          <a:bodyPr/>
          <a:lstStyle/>
          <a:p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Kedves </a:t>
            </a:r>
            <a:r>
              <a:rPr lang="hu-HU" sz="1600" b="1" dirty="0" err="1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katekéták</a:t>
            </a:r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!</a:t>
            </a:r>
            <a:b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 KÖZELGŐ EGYHÁZI ÜNNEPHEZ KÉSZÜLT AZ ÖSSZEÁLLÍTÁS,  </a:t>
            </a:r>
            <a:b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Alakítsátok , használjátok a saját anyagaitokat egészítsétek minden korosztálynak találhattok megfelelő diákat</a:t>
            </a:r>
            <a:b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….. ………</a:t>
            </a:r>
            <a:b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Téma: </a:t>
            </a:r>
            <a:b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Gyümölcsoltó Boldogasszony ünnepe </a:t>
            </a:r>
            <a:b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lang="hu-HU" sz="1600" b="1" dirty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Szeretettel:</a:t>
            </a:r>
            <a:br>
              <a:rPr lang="hu-HU" sz="1600" b="1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hu-HU" sz="1600" b="1" dirty="0" smtClean="0">
                <a:solidFill>
                  <a:schemeClr val="tx1"/>
                </a:solidFill>
                <a:latin typeface="Brush Script MT" panose="03060802040406070304" pitchFamily="66" charset="0"/>
                <a:cs typeface="Arabic Typesetting" panose="03020402040406030203" pitchFamily="66" charset="-78"/>
              </a:rPr>
              <a:t/>
            </a:r>
            <a:br>
              <a:rPr lang="hu-HU" sz="1600" b="1" dirty="0" smtClean="0">
                <a:solidFill>
                  <a:schemeClr val="tx1"/>
                </a:solidFill>
                <a:latin typeface="Brush Script MT" panose="03060802040406070304" pitchFamily="66" charset="0"/>
                <a:cs typeface="Arabic Typesetting" panose="03020402040406030203" pitchFamily="66" charset="-78"/>
              </a:rPr>
            </a:br>
            <a:r>
              <a:rPr lang="hu-HU" sz="1200" b="1" dirty="0" smtClean="0">
                <a:solidFill>
                  <a:schemeClr val="tx1"/>
                </a:solidFill>
                <a:latin typeface="Brush Script MT" panose="03060802040406070304" pitchFamily="66" charset="0"/>
                <a:cs typeface="Arabic Typesetting" panose="03020402040406030203" pitchFamily="66" charset="-78"/>
              </a:rPr>
              <a:t>Dr. Mátyásné Horváth Marietta</a:t>
            </a:r>
            <a:endParaRPr lang="hu-HU" sz="1200" b="1" dirty="0">
              <a:solidFill>
                <a:schemeClr val="tx1"/>
              </a:solidFill>
              <a:latin typeface="Brush Script MT" panose="03060802040406070304" pitchFamily="66" charset="0"/>
              <a:cs typeface="Arabic Typesetting" panose="03020402040406030203" pitchFamily="66" charset="-78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852936"/>
            <a:ext cx="347662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95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dirty="0" smtClean="0">
                <a:latin typeface="Arial Black" panose="020B0A04020102020204" pitchFamily="34" charset="0"/>
              </a:rPr>
              <a:t>Dicsértessék </a:t>
            </a:r>
            <a:r>
              <a:rPr lang="hu-HU" dirty="0">
                <a:latin typeface="Arial Black" panose="020B0A04020102020204" pitchFamily="34" charset="0"/>
              </a:rPr>
              <a:t>a Jézus Krisztus!</a:t>
            </a:r>
            <a:br>
              <a:rPr lang="hu-HU" dirty="0">
                <a:latin typeface="Arial Black" panose="020B0A04020102020204" pitchFamily="34" charset="0"/>
              </a:rPr>
            </a:br>
            <a:r>
              <a:rPr lang="hu-HU" dirty="0">
                <a:latin typeface="Arial Black" panose="020B0A04020102020204" pitchFamily="34" charset="0"/>
              </a:rPr>
              <a:t>Mindörökké!  </a:t>
            </a:r>
            <a:endParaRPr lang="hu-HU" dirty="0" smtClean="0">
              <a:latin typeface="Arial Black" panose="020B0A04020102020204" pitchFamily="34" charset="0"/>
            </a:endParaRPr>
          </a:p>
          <a:p>
            <a:pPr marL="45720" indent="0" algn="ctr">
              <a:buNone/>
            </a:pPr>
            <a:endParaRPr lang="hu-HU" dirty="0" smtClean="0">
              <a:latin typeface="Arial Black" panose="020B0A04020102020204" pitchFamily="34" charset="0"/>
            </a:endParaRPr>
          </a:p>
          <a:p>
            <a:pPr algn="ctr"/>
            <a:r>
              <a:rPr lang="hu-HU" dirty="0" smtClean="0">
                <a:latin typeface="Arial Black" panose="020B0A04020102020204" pitchFamily="34" charset="0"/>
              </a:rPr>
              <a:t>Ámen</a:t>
            </a:r>
            <a:endParaRPr lang="hu-HU" dirty="0">
              <a:latin typeface="Arial Black" panose="020B0A04020102020204" pitchFamily="34" charset="0"/>
            </a:endParaRP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Digitális hittanóra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7"/>
          <a:stretch/>
        </p:blipFill>
        <p:spPr>
          <a:xfrm>
            <a:off x="361790" y="2708920"/>
            <a:ext cx="4178354" cy="36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348880"/>
            <a:ext cx="3504249" cy="1967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06446">
            <a:off x="5755396" y="4026702"/>
            <a:ext cx="1765375" cy="30813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46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 rot="21173365">
            <a:off x="307856" y="635047"/>
            <a:ext cx="3776578" cy="258532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/>
              <a:t/>
            </a:r>
            <a:br>
              <a:rPr lang="hu-HU" dirty="0"/>
            </a:br>
            <a:r>
              <a:rPr lang="hu-HU" dirty="0" smtClean="0">
                <a:solidFill>
                  <a:srgbClr val="0070C0"/>
                </a:solidFill>
              </a:rPr>
              <a:t>Kezdjük  </a:t>
            </a:r>
            <a:r>
              <a:rPr lang="hu-HU" dirty="0">
                <a:solidFill>
                  <a:srgbClr val="0070C0"/>
                </a:solidFill>
              </a:rPr>
              <a:t>a digitális hittanórát </a:t>
            </a:r>
            <a:endParaRPr lang="hu-HU" dirty="0" smtClean="0">
              <a:solidFill>
                <a:srgbClr val="0070C0"/>
              </a:solidFill>
            </a:endParaRPr>
          </a:p>
          <a:p>
            <a:pPr algn="ctr"/>
            <a:r>
              <a:rPr lang="hu-HU" dirty="0" smtClean="0">
                <a:solidFill>
                  <a:srgbClr val="0070C0"/>
                </a:solidFill>
              </a:rPr>
              <a:t>az </a:t>
            </a:r>
            <a:r>
              <a:rPr lang="hu-HU" dirty="0">
                <a:solidFill>
                  <a:srgbClr val="0070C0"/>
                </a:solidFill>
              </a:rPr>
              <a:t>óra eleji imádsággal! </a:t>
            </a:r>
            <a:endParaRPr lang="hu-HU" dirty="0" smtClean="0">
              <a:solidFill>
                <a:srgbClr val="0070C0"/>
              </a:solidFill>
            </a:endParaRPr>
          </a:p>
          <a:p>
            <a:pPr algn="ctr"/>
            <a:r>
              <a:rPr lang="hu-HU" dirty="0">
                <a:solidFill>
                  <a:srgbClr val="0070C0"/>
                </a:solidFill>
              </a:rPr>
              <a:t/>
            </a:r>
            <a:br>
              <a:rPr lang="hu-HU" dirty="0">
                <a:solidFill>
                  <a:srgbClr val="0070C0"/>
                </a:solidFill>
              </a:rPr>
            </a:br>
            <a:r>
              <a:rPr lang="hu-HU" dirty="0">
                <a:solidFill>
                  <a:srgbClr val="0070C0"/>
                </a:solidFill>
              </a:rPr>
              <a:t>Ne felejtsd el az imaszándékot</a:t>
            </a:r>
            <a:r>
              <a:rPr lang="hu-HU" dirty="0" smtClean="0">
                <a:solidFill>
                  <a:srgbClr val="0070C0"/>
                </a:solidFill>
              </a:rPr>
              <a:t>!</a:t>
            </a:r>
          </a:p>
          <a:p>
            <a:pPr algn="ctr"/>
            <a:r>
              <a:rPr lang="hu-HU" dirty="0">
                <a:solidFill>
                  <a:srgbClr val="0070C0"/>
                </a:solidFill>
              </a:rPr>
              <a:t/>
            </a:r>
            <a:br>
              <a:rPr lang="hu-HU" dirty="0">
                <a:solidFill>
                  <a:srgbClr val="0070C0"/>
                </a:solidFill>
              </a:rPr>
            </a:br>
            <a:r>
              <a:rPr lang="hu-HU" dirty="0">
                <a:solidFill>
                  <a:srgbClr val="0070C0"/>
                </a:solidFill>
              </a:rPr>
              <a:t>Most különösen imádkozhatunk a családunkért, </a:t>
            </a:r>
            <a:r>
              <a:rPr lang="hu-HU" dirty="0" smtClean="0">
                <a:solidFill>
                  <a:srgbClr val="0070C0"/>
                </a:solidFill>
              </a:rPr>
              <a:t>betegekért!!</a:t>
            </a:r>
            <a:r>
              <a:rPr lang="hu-HU" dirty="0">
                <a:solidFill>
                  <a:srgbClr val="0070C0"/>
                </a:solidFill>
              </a:rPr>
              <a:t/>
            </a:r>
            <a:br>
              <a:rPr lang="hu-HU" dirty="0">
                <a:solidFill>
                  <a:srgbClr val="0070C0"/>
                </a:solidFill>
              </a:rPr>
            </a:b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355976" y="836712"/>
            <a:ext cx="4518248" cy="57554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1600" b="1" dirty="0">
                <a:latin typeface="Georgia" panose="02040502050405020303" pitchFamily="18" charset="0"/>
              </a:rPr>
              <a:t>Drága Jézusom !</a:t>
            </a:r>
          </a:p>
          <a:p>
            <a:endParaRPr lang="hu-HU" sz="1600" dirty="0">
              <a:latin typeface="Georgia" panose="02040502050405020303" pitchFamily="18" charset="0"/>
            </a:endParaRP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Most Szent Pál szavai jutnak eszembe</a:t>
            </a: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" Legyen akkora hitem,hogy hegyeket mozgassak,</a:t>
            </a: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ha szeretet nincs bennem, mit sem ér </a:t>
            </a:r>
            <a:r>
              <a:rPr lang="hu-HU" sz="1600" dirty="0" smtClean="0">
                <a:latin typeface="Georgia" panose="02040502050405020303" pitchFamily="18" charset="0"/>
              </a:rPr>
              <a:t>„</a:t>
            </a:r>
          </a:p>
          <a:p>
            <a:pPr algn="ctr"/>
            <a:r>
              <a:rPr lang="hu-HU" sz="1600" dirty="0" smtClean="0">
                <a:latin typeface="Georgia" panose="02040502050405020303" pitchFamily="18" charset="0"/>
              </a:rPr>
              <a:t> </a:t>
            </a:r>
            <a:r>
              <a:rPr lang="hu-HU" sz="1600" dirty="0">
                <a:latin typeface="Georgia" panose="02040502050405020303" pitchFamily="18" charset="0"/>
              </a:rPr>
              <a:t>( 1 Kor.13,2)</a:t>
            </a:r>
          </a:p>
          <a:p>
            <a:pPr algn="ctr"/>
            <a:r>
              <a:rPr lang="hu-HU" sz="1600" dirty="0" smtClean="0">
                <a:latin typeface="Georgia" panose="02040502050405020303" pitchFamily="18" charset="0"/>
              </a:rPr>
              <a:t>Segíts, </a:t>
            </a:r>
            <a:r>
              <a:rPr lang="hu-HU" sz="1600" dirty="0">
                <a:latin typeface="Georgia" panose="02040502050405020303" pitchFamily="18" charset="0"/>
              </a:rPr>
              <a:t>hogy szeressem </a:t>
            </a:r>
            <a:r>
              <a:rPr lang="hu-HU" sz="1600" dirty="0" smtClean="0">
                <a:latin typeface="Georgia" panose="02040502050405020303" pitchFamily="18" charset="0"/>
              </a:rPr>
              <a:t>felebarátiamat,</a:t>
            </a:r>
            <a:endParaRPr lang="hu-HU" sz="1600" dirty="0">
              <a:latin typeface="Georgia" panose="02040502050405020303" pitchFamily="18" charset="0"/>
            </a:endParaRP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a hogy szeretetem egyre érettebb legyen</a:t>
            </a: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Vegyem észre, ha körülöttem </a:t>
            </a:r>
            <a:r>
              <a:rPr lang="hu-HU" sz="1600" dirty="0" smtClean="0">
                <a:latin typeface="Georgia" panose="02040502050405020303" pitchFamily="18" charset="0"/>
              </a:rPr>
              <a:t>segítségre </a:t>
            </a:r>
            <a:r>
              <a:rPr lang="hu-HU" sz="1600" dirty="0">
                <a:latin typeface="Georgia" panose="02040502050405020303" pitchFamily="18" charset="0"/>
              </a:rPr>
              <a:t>szorulnak embertársaim.</a:t>
            </a: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Önzetlenül </a:t>
            </a:r>
            <a:r>
              <a:rPr lang="hu-HU" sz="1600" dirty="0" smtClean="0">
                <a:latin typeface="Georgia" panose="02040502050405020303" pitchFamily="18" charset="0"/>
              </a:rPr>
              <a:t>nyújtsam feléjük segítő </a:t>
            </a:r>
            <a:r>
              <a:rPr lang="hu-HU" sz="1600" dirty="0">
                <a:latin typeface="Georgia" panose="02040502050405020303" pitchFamily="18" charset="0"/>
              </a:rPr>
              <a:t>kezemet,</a:t>
            </a: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S ha mással nem tudok </a:t>
            </a:r>
            <a:r>
              <a:rPr lang="hu-HU" sz="1600" dirty="0" smtClean="0">
                <a:latin typeface="Georgia" panose="02040502050405020303" pitchFamily="18" charset="0"/>
              </a:rPr>
              <a:t>segíteni, </a:t>
            </a:r>
            <a:r>
              <a:rPr lang="hu-HU" sz="1600" dirty="0">
                <a:latin typeface="Georgia" panose="02040502050405020303" pitchFamily="18" charset="0"/>
              </a:rPr>
              <a:t>legalább egy</a:t>
            </a:r>
          </a:p>
          <a:p>
            <a:pPr algn="ctr"/>
            <a:r>
              <a:rPr lang="hu-HU" sz="1600" dirty="0" smtClean="0">
                <a:latin typeface="Georgia" panose="02040502050405020303" pitchFamily="18" charset="0"/>
              </a:rPr>
              <a:t>jó szó, </a:t>
            </a:r>
            <a:r>
              <a:rPr lang="hu-HU" sz="1600" dirty="0">
                <a:latin typeface="Georgia" panose="02040502050405020303" pitchFamily="18" charset="0"/>
              </a:rPr>
              <a:t>egy mosoly mindig kerüljön </a:t>
            </a:r>
            <a:r>
              <a:rPr lang="hu-HU" sz="1600" dirty="0" smtClean="0">
                <a:latin typeface="Georgia" panose="02040502050405020303" pitchFamily="18" charset="0"/>
              </a:rPr>
              <a:t>tarisznyámból....</a:t>
            </a:r>
            <a:endParaRPr lang="hu-HU" sz="1600" dirty="0">
              <a:latin typeface="Georgia" panose="02040502050405020303" pitchFamily="18" charset="0"/>
            </a:endParaRPr>
          </a:p>
          <a:p>
            <a:pPr algn="ctr"/>
            <a:r>
              <a:rPr lang="hu-HU" sz="1600" dirty="0" smtClean="0">
                <a:latin typeface="Georgia" panose="02040502050405020303" pitchFamily="18" charset="0"/>
              </a:rPr>
              <a:t>Segítsem </a:t>
            </a:r>
            <a:r>
              <a:rPr lang="hu-HU" sz="1600" dirty="0">
                <a:latin typeface="Georgia" panose="02040502050405020303" pitchFamily="18" charset="0"/>
              </a:rPr>
              <a:t>elvezetni embertársaimat is a szeretethez, mint a boldogság forrásához '</a:t>
            </a:r>
          </a:p>
          <a:p>
            <a:pPr algn="ctr"/>
            <a:r>
              <a:rPr lang="hu-HU" sz="1600" dirty="0" smtClean="0">
                <a:latin typeface="Georgia" panose="02040502050405020303" pitchFamily="18" charset="0"/>
              </a:rPr>
              <a:t>Tanúságtételemmel próbáljam erősíteni </a:t>
            </a:r>
            <a:r>
              <a:rPr lang="hu-HU" sz="1600" dirty="0">
                <a:latin typeface="Georgia" panose="02040502050405020303" pitchFamily="18" charset="0"/>
              </a:rPr>
              <a:t>,</a:t>
            </a: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hogy erőt </a:t>
            </a:r>
            <a:r>
              <a:rPr lang="hu-HU" sz="1600" dirty="0" smtClean="0">
                <a:latin typeface="Georgia" panose="02040502050405020303" pitchFamily="18" charset="0"/>
              </a:rPr>
              <a:t>merítsenek </a:t>
            </a:r>
            <a:r>
              <a:rPr lang="hu-HU" sz="1600" dirty="0">
                <a:latin typeface="Georgia" panose="02040502050405020303" pitchFamily="18" charset="0"/>
              </a:rPr>
              <a:t>a nehézségek leküzdéséhez.</a:t>
            </a: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Add,hogy Téged szolgáljalak,</a:t>
            </a:r>
          </a:p>
          <a:p>
            <a:pPr algn="ctr"/>
            <a:r>
              <a:rPr lang="hu-HU" sz="1600" dirty="0">
                <a:latin typeface="Georgia" panose="02040502050405020303" pitchFamily="18" charset="0"/>
              </a:rPr>
              <a:t>A szenvedő emberekben Téged lássalak</a:t>
            </a:r>
            <a:r>
              <a:rPr lang="hu-HU" sz="1600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hu-HU" sz="1600" dirty="0" smtClean="0">
                <a:latin typeface="Georgia" panose="02040502050405020303" pitchFamily="18" charset="0"/>
              </a:rPr>
              <a:t> </a:t>
            </a:r>
            <a:r>
              <a:rPr lang="hu-HU" sz="1600" dirty="0">
                <a:latin typeface="Georgia" panose="02040502050405020303" pitchFamily="18" charset="0"/>
              </a:rPr>
              <a:t>AMEN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4203">
            <a:off x="640907" y="3740058"/>
            <a:ext cx="3110475" cy="23328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5139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8896"/>
            <a:ext cx="2664296" cy="18631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099" y="219143"/>
            <a:ext cx="2946729" cy="18417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55739"/>
            <a:ext cx="2246154" cy="11125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Boldog boldogság napot mindenkinek! - Kis szines - Hírek - KaposPo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2761761"/>
            <a:ext cx="2808312" cy="17369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1" t="1072" r="6764"/>
          <a:stretch/>
        </p:blipFill>
        <p:spPr bwMode="auto">
          <a:xfrm>
            <a:off x="5240099" y="2636912"/>
            <a:ext cx="2554736" cy="17239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églalap 1"/>
          <p:cNvSpPr/>
          <p:nvPr/>
        </p:nvSpPr>
        <p:spPr>
          <a:xfrm>
            <a:off x="684685" y="4941168"/>
            <a:ext cx="7920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Nézzétek meg jól a képeket </a:t>
            </a:r>
            <a:r>
              <a:rPr lang="hu-HU" dirty="0" smtClean="0"/>
              <a:t>!</a:t>
            </a:r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HA minden képről egy értelmes szót kerestek </a:t>
            </a:r>
          </a:p>
          <a:p>
            <a:pPr algn="ctr"/>
            <a:r>
              <a:rPr lang="hu-HU" dirty="0" smtClean="0"/>
              <a:t> és ezeket a szavakat összeolvassátok,</a:t>
            </a:r>
          </a:p>
          <a:p>
            <a:pPr algn="ctr"/>
            <a:r>
              <a:rPr lang="hu-HU" dirty="0" smtClean="0"/>
              <a:t>  akkor megtudjátok mi lesz a mai óránk címe </a:t>
            </a:r>
            <a:r>
              <a:rPr lang="hu-HU" dirty="0" smtClean="0">
                <a:sym typeface="Wingdings" panose="05000000000000000000" pitchFamily="2" charset="2"/>
              </a:rPr>
              <a:t>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08854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683568" y="2276872"/>
            <a:ext cx="7488832" cy="41764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8792"/>
            <a:ext cx="3267819" cy="23241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9553">
            <a:off x="5741944" y="336445"/>
            <a:ext cx="3392259" cy="22450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140" y="3963240"/>
            <a:ext cx="758467" cy="92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875" y="3795500"/>
            <a:ext cx="632389" cy="63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9" t="9935" r="9755" b="16367"/>
          <a:stretch/>
        </p:blipFill>
        <p:spPr bwMode="auto">
          <a:xfrm rot="349927">
            <a:off x="4570754" y="2623038"/>
            <a:ext cx="645217" cy="59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 b="9384"/>
          <a:stretch/>
        </p:blipFill>
        <p:spPr bwMode="auto">
          <a:xfrm>
            <a:off x="2779776" y="4861406"/>
            <a:ext cx="717908" cy="7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2" t="25743" r="31082" b="22463"/>
          <a:stretch/>
        </p:blipFill>
        <p:spPr bwMode="auto">
          <a:xfrm rot="1220957">
            <a:off x="831402" y="3817820"/>
            <a:ext cx="653675" cy="82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912" y="2686308"/>
            <a:ext cx="582528" cy="57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03" y="5631406"/>
            <a:ext cx="663862" cy="6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5" t="12927" r="17012" b="14200"/>
          <a:stretch/>
        </p:blipFill>
        <p:spPr bwMode="auto">
          <a:xfrm rot="20400294">
            <a:off x="2087720" y="3009933"/>
            <a:ext cx="620201" cy="69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450" y="2595067"/>
            <a:ext cx="659753" cy="65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8" t="14186" r="17890" b="17656"/>
          <a:stretch/>
        </p:blipFill>
        <p:spPr bwMode="auto">
          <a:xfrm>
            <a:off x="5235862" y="5636601"/>
            <a:ext cx="562084" cy="57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77" y="3853722"/>
            <a:ext cx="711522" cy="70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6775">
            <a:off x="3925515" y="4333910"/>
            <a:ext cx="753571" cy="78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2" name="Picture 1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61406"/>
            <a:ext cx="740626" cy="74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3" name="Picture 19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0" t="17286" r="14821" b="10473"/>
          <a:stretch/>
        </p:blipFill>
        <p:spPr bwMode="auto">
          <a:xfrm>
            <a:off x="1607294" y="4717850"/>
            <a:ext cx="616233" cy="78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207902"/>
            <a:ext cx="660602" cy="66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5" name="Picture 21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766" y="3359082"/>
            <a:ext cx="524625" cy="6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27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u-HU" sz="2800" dirty="0" smtClean="0"/>
              <a:t>Gyümölcsoltó Boldogasszony ünnepe </a:t>
            </a:r>
          </a:p>
          <a:p>
            <a:pPr algn="ctr"/>
            <a:r>
              <a:rPr lang="hu-HU" sz="2400" dirty="0" smtClean="0"/>
              <a:t>Március 25.</a:t>
            </a:r>
          </a:p>
          <a:p>
            <a:pPr algn="ctr"/>
            <a:r>
              <a:rPr lang="hu-HU" sz="2400" dirty="0" smtClean="0"/>
              <a:t>Filmajánló</a:t>
            </a:r>
          </a:p>
          <a:p>
            <a:pPr marL="45720" indent="0" algn="ctr">
              <a:buNone/>
            </a:pPr>
            <a:r>
              <a:rPr lang="hu-HU" sz="2400" dirty="0" smtClean="0">
                <a:hlinkClick r:id="rId2"/>
              </a:rPr>
              <a:t>https</a:t>
            </a:r>
            <a:r>
              <a:rPr lang="hu-HU" sz="2400" dirty="0">
                <a:hlinkClick r:id="rId2"/>
              </a:rPr>
              <a:t>://</a:t>
            </a:r>
            <a:r>
              <a:rPr lang="hu-HU" sz="2400" dirty="0" smtClean="0">
                <a:hlinkClick r:id="rId2"/>
              </a:rPr>
              <a:t>www.youtube.com/watch?v=UPVIs5N0r34</a:t>
            </a:r>
            <a:endParaRPr lang="hu-HU" sz="2400" dirty="0" smtClean="0"/>
          </a:p>
          <a:p>
            <a:pPr marL="45720" indent="0" algn="ctr">
              <a:buNone/>
            </a:pPr>
            <a:endParaRPr lang="hu-HU" sz="2400" dirty="0" smtClean="0"/>
          </a:p>
          <a:p>
            <a:pPr algn="ctr"/>
            <a:endParaRPr lang="hu-HU" sz="2400" dirty="0" smtClean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7159752" y="980728"/>
            <a:ext cx="1804736" cy="5544616"/>
          </a:xfrm>
        </p:spPr>
        <p:txBody>
          <a:bodyPr>
            <a:noAutofit/>
          </a:bodyPr>
          <a:lstStyle/>
          <a:p>
            <a:pPr algn="ctr"/>
            <a:r>
              <a:rPr lang="hu-HU" sz="1300" b="1" dirty="0">
                <a:latin typeface="Georgia" panose="02040502050405020303" pitchFamily="18" charset="0"/>
              </a:rPr>
              <a:t>Az egyik legrégebbi katolikus egyházi ünnep, Jézus Szentlélektől való fogantatásának napja</a:t>
            </a:r>
            <a:r>
              <a:rPr lang="hu-HU" sz="1300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endParaRPr lang="hu-HU" sz="1300" b="1" dirty="0">
              <a:latin typeface="Georgia" panose="02040502050405020303" pitchFamily="18" charset="0"/>
            </a:endParaRPr>
          </a:p>
          <a:p>
            <a:pPr algn="ctr"/>
            <a:r>
              <a:rPr lang="hu-HU" sz="1300" b="1" dirty="0">
                <a:latin typeface="Georgia" panose="02040502050405020303" pitchFamily="18" charset="0"/>
              </a:rPr>
              <a:t>Gábriel arkangyal meglátogatta Szűz Máriát, és elmondta neki, a Jóisten őt választotta, hogy Fiának édesanyja legyen</a:t>
            </a:r>
            <a:r>
              <a:rPr lang="hu-HU" sz="1300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endParaRPr lang="hu-HU" sz="1300" b="1" dirty="0">
              <a:latin typeface="Georgia" panose="02040502050405020303" pitchFamily="18" charset="0"/>
            </a:endParaRPr>
          </a:p>
          <a:p>
            <a:pPr algn="ctr"/>
            <a:r>
              <a:rPr lang="hu-HU" sz="1300" b="1" dirty="0">
                <a:latin typeface="Georgia" panose="02040502050405020303" pitchFamily="18" charset="0"/>
              </a:rPr>
              <a:t>A nevét onnan kapta, hogy a régi hagyomány szerint e napon kell oltani, szemezni a fákat. </a:t>
            </a:r>
          </a:p>
          <a:p>
            <a:endParaRPr lang="hu-HU" sz="1200" dirty="0">
              <a:latin typeface="Georgia" panose="02040502050405020303" pitchFamily="18" charset="0"/>
            </a:endParaRPr>
          </a:p>
          <a:p>
            <a:endParaRPr lang="hu-HU" sz="1200" dirty="0">
              <a:latin typeface="Georgia" panose="02040502050405020303" pitchFamily="18" charset="0"/>
            </a:endParaRPr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6948264" y="188640"/>
            <a:ext cx="2107708" cy="717776"/>
          </a:xfrm>
        </p:spPr>
        <p:txBody>
          <a:bodyPr/>
          <a:lstStyle/>
          <a:p>
            <a:pPr algn="ctr"/>
            <a:r>
              <a:rPr lang="hu-HU" u="sng" dirty="0"/>
              <a:t>A mai óra témája </a:t>
            </a:r>
            <a:r>
              <a:rPr lang="hu-HU" dirty="0" smtClean="0"/>
              <a:t>:</a:t>
            </a:r>
            <a:endParaRPr lang="hu-HU" dirty="0"/>
          </a:p>
        </p:txBody>
      </p:sp>
      <p:pic>
        <p:nvPicPr>
          <p:cNvPr id="5" name="Picture 6" descr="Ma Gyümölcsoltó Boldogasszony napja van – az igazi nőnap | Délhír ...">
            <a:extLst>
              <a:ext uri="{FF2B5EF4-FFF2-40B4-BE49-F238E27FC236}">
                <a16:creationId xmlns:a16="http://schemas.microsoft.com/office/drawing/2014/main" xmlns="" id="{3A63077C-4F31-46AA-8822-734102AEE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2924944"/>
            <a:ext cx="5040559" cy="35283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125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>
          <a:xfrm>
            <a:off x="7164288" y="871014"/>
            <a:ext cx="1600201" cy="164592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67544" y="1196752"/>
            <a:ext cx="6324600" cy="4392488"/>
          </a:xfrm>
        </p:spPr>
        <p:txBody>
          <a:bodyPr/>
          <a:lstStyle/>
          <a:p>
            <a:pPr algn="ctr"/>
            <a:r>
              <a:rPr lang="hu-HU" sz="2400" dirty="0">
                <a:latin typeface="Arial Black" panose="020B0A04020102020204" pitchFamily="34" charset="0"/>
              </a:rPr>
              <a:t>Gyümölcsoltó Boldogasszony </a:t>
            </a:r>
            <a:r>
              <a:rPr lang="hu-HU" sz="2400" dirty="0" smtClean="0">
                <a:latin typeface="Arial Black" panose="020B0A04020102020204" pitchFamily="34" charset="0"/>
              </a:rPr>
              <a:t>napja</a:t>
            </a:r>
            <a:br>
              <a:rPr lang="hu-HU" sz="2400" dirty="0" smtClean="0">
                <a:latin typeface="Arial Black" panose="020B0A04020102020204" pitchFamily="34" charset="0"/>
              </a:rPr>
            </a:br>
            <a:r>
              <a:rPr lang="hu-HU" sz="2400" dirty="0" smtClean="0">
                <a:latin typeface="Arial Black" panose="020B0A04020102020204" pitchFamily="34" charset="0"/>
              </a:rPr>
              <a:t> </a:t>
            </a:r>
            <a:r>
              <a:rPr lang="hu-HU" sz="2400" dirty="0">
                <a:latin typeface="Arial Black" panose="020B0A04020102020204" pitchFamily="34" charset="0"/>
              </a:rPr>
              <a:t>Jézus fogantatásának ünnepe</a:t>
            </a:r>
            <a:r>
              <a:rPr lang="hu-HU" sz="2400" dirty="0" smtClean="0">
                <a:latin typeface="Arial Black" panose="020B0A04020102020204" pitchFamily="34" charset="0"/>
              </a:rPr>
              <a:t>,</a:t>
            </a:r>
            <a:br>
              <a:rPr lang="hu-HU" sz="2400" dirty="0" smtClean="0">
                <a:latin typeface="Arial Black" panose="020B0A04020102020204" pitchFamily="34" charset="0"/>
              </a:rPr>
            </a:br>
            <a:r>
              <a:rPr lang="hu-HU" sz="2400" dirty="0" smtClean="0">
                <a:latin typeface="Arial Black" panose="020B0A04020102020204" pitchFamily="34" charset="0"/>
              </a:rPr>
              <a:t> </a:t>
            </a:r>
            <a:r>
              <a:rPr lang="hu-HU" sz="2400" dirty="0">
                <a:latin typeface="Arial Black" panose="020B0A04020102020204" pitchFamily="34" charset="0"/>
              </a:rPr>
              <a:t>Szűz Mária e napon fogadta méhébe Jézust</a:t>
            </a:r>
            <a:r>
              <a:rPr lang="hu-HU" sz="2400" dirty="0" smtClean="0">
                <a:latin typeface="Arial Black" panose="020B0A04020102020204" pitchFamily="34" charset="0"/>
              </a:rPr>
              <a:t>.</a:t>
            </a:r>
            <a:br>
              <a:rPr lang="hu-HU" sz="2400" dirty="0" smtClean="0">
                <a:latin typeface="Arial Black" panose="020B0A04020102020204" pitchFamily="34" charset="0"/>
              </a:rPr>
            </a:br>
            <a:r>
              <a:rPr lang="hu-HU" sz="2400" dirty="0" smtClean="0">
                <a:latin typeface="Arial Black" panose="020B0A04020102020204" pitchFamily="34" charset="0"/>
              </a:rPr>
              <a:t> </a:t>
            </a:r>
            <a:r>
              <a:rPr lang="hu-HU" sz="2400" dirty="0">
                <a:latin typeface="Arial Black" panose="020B0A04020102020204" pitchFamily="34" charset="0"/>
              </a:rPr>
              <a:t>A hírt Gábriel arkangyal vitte el a </a:t>
            </a:r>
            <a:r>
              <a:rPr lang="hu-HU" sz="2800" u="sng" dirty="0">
                <a:solidFill>
                  <a:srgbClr val="FF0000"/>
                </a:solidFill>
                <a:latin typeface="Arial Black" panose="020B0A04020102020204" pitchFamily="34" charset="0"/>
              </a:rPr>
              <a:t>Názáret</a:t>
            </a:r>
            <a:r>
              <a:rPr lang="hu-HU" sz="2400" dirty="0">
                <a:latin typeface="Arial Black" panose="020B0A04020102020204" pitchFamily="34" charset="0"/>
              </a:rPr>
              <a:t>ben lakó Máriának</a:t>
            </a:r>
            <a:r>
              <a:rPr lang="hu-HU" sz="2400" dirty="0" smtClean="0">
                <a:latin typeface="Arial Black" panose="020B0A04020102020204" pitchFamily="34" charset="0"/>
              </a:rPr>
              <a:t>.</a:t>
            </a:r>
            <a:br>
              <a:rPr lang="hu-HU" sz="2400" dirty="0" smtClean="0">
                <a:latin typeface="Arial Black" panose="020B0A04020102020204" pitchFamily="34" charset="0"/>
              </a:rPr>
            </a:br>
            <a:r>
              <a:rPr lang="hu-HU" sz="2400" dirty="0">
                <a:latin typeface="Arial Black" panose="020B0A04020102020204" pitchFamily="34" charset="0"/>
              </a:rPr>
              <a:t/>
            </a:r>
            <a:br>
              <a:rPr lang="hu-HU" sz="2400" dirty="0">
                <a:latin typeface="Arial Black" panose="020B0A04020102020204" pitchFamily="34" charset="0"/>
              </a:rPr>
            </a:br>
            <a:r>
              <a:rPr lang="hu-HU" sz="2000" dirty="0" smtClean="0">
                <a:latin typeface="Arial Black" panose="020B0A04020102020204" pitchFamily="34" charset="0"/>
              </a:rPr>
              <a:t> </a:t>
            </a:r>
            <a:r>
              <a:rPr lang="hu-HU" sz="2000" dirty="0">
                <a:latin typeface="Arial Black" panose="020B0A04020102020204" pitchFamily="34" charset="0"/>
              </a:rPr>
              <a:t>Március 25-e ezért a legszélesebb értelemben véve termékenység-ünnep</a:t>
            </a:r>
            <a:r>
              <a:rPr lang="hu-HU" sz="2000" dirty="0" smtClean="0">
                <a:latin typeface="Arial Black" panose="020B0A04020102020204" pitchFamily="34" charset="0"/>
              </a:rPr>
              <a:t>.</a:t>
            </a:r>
            <a:br>
              <a:rPr lang="hu-HU" sz="2000" dirty="0" smtClean="0">
                <a:latin typeface="Arial Black" panose="020B0A04020102020204" pitchFamily="34" charset="0"/>
              </a:rPr>
            </a:br>
            <a:r>
              <a:rPr lang="hu-HU" sz="2000" dirty="0" smtClean="0">
                <a:latin typeface="Arial Black" panose="020B0A04020102020204" pitchFamily="34" charset="0"/>
              </a:rPr>
              <a:t/>
            </a:r>
            <a:br>
              <a:rPr lang="hu-HU" sz="2000" dirty="0" smtClean="0">
                <a:latin typeface="Arial Black" panose="020B0A04020102020204" pitchFamily="34" charset="0"/>
              </a:rPr>
            </a:br>
            <a:r>
              <a:rPr lang="hu-HU" sz="2000" dirty="0" smtClean="0">
                <a:latin typeface="Arial Black" panose="020B0A04020102020204" pitchFamily="34" charset="0"/>
              </a:rPr>
              <a:t> </a:t>
            </a:r>
            <a:r>
              <a:rPr lang="hu-HU" sz="2000" dirty="0">
                <a:latin typeface="Arial Black" panose="020B0A04020102020204" pitchFamily="34" charset="0"/>
              </a:rPr>
              <a:t>Ez az alapja annak a szokásnak, hogy ezen a napon végzik a fák oltását, tisztogatását és ezen a napon kell palántázni </a:t>
            </a:r>
            <a:r>
              <a:rPr lang="hu-HU" sz="2000" dirty="0" smtClean="0">
                <a:latin typeface="Arial Black" panose="020B0A04020102020204" pitchFamily="34" charset="0"/>
              </a:rPr>
              <a:t>is….</a:t>
            </a:r>
            <a:endParaRPr lang="hu-HU" sz="2000" dirty="0">
              <a:latin typeface="Arial Black" panose="020B0A040201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093" y="188640"/>
            <a:ext cx="2039749" cy="3010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95876" y="4271778"/>
            <a:ext cx="2186181" cy="1652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3944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74" y="173005"/>
            <a:ext cx="5507583" cy="2634461"/>
          </a:xfrm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3635896" y="3861047"/>
            <a:ext cx="2232248" cy="599205"/>
          </a:xfrm>
        </p:spPr>
        <p:txBody>
          <a:bodyPr/>
          <a:lstStyle/>
          <a:p>
            <a:r>
              <a:rPr lang="hu-HU" dirty="0" err="1" smtClean="0"/>
              <a:t>Názaret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74" y="2777662"/>
            <a:ext cx="5507583" cy="385654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14" y="3933056"/>
            <a:ext cx="4608512" cy="279290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558" y="173006"/>
            <a:ext cx="3316868" cy="376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990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Szűz Mária ünnepei: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4355976" y="1933806"/>
            <a:ext cx="43924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dirty="0">
                <a:latin typeface="Brush Script MT" panose="03060802040406070304" pitchFamily="66" charset="0"/>
              </a:rPr>
              <a:t>Gyümölcsoltó </a:t>
            </a:r>
            <a:r>
              <a:rPr lang="hu-HU" sz="3200" dirty="0" smtClean="0">
                <a:latin typeface="Brush Script MT" panose="03060802040406070304" pitchFamily="66" charset="0"/>
              </a:rPr>
              <a:t>Boldogasszony</a:t>
            </a:r>
          </a:p>
          <a:p>
            <a:pPr algn="ctr"/>
            <a:r>
              <a:rPr lang="hu-HU" sz="3200" dirty="0" smtClean="0">
                <a:latin typeface="Brush Script MT" panose="03060802040406070304" pitchFamily="66" charset="0"/>
              </a:rPr>
              <a:t> </a:t>
            </a:r>
            <a:r>
              <a:rPr lang="hu-HU" sz="3200" dirty="0" err="1">
                <a:latin typeface="Brush Script MT" panose="03060802040406070304" pitchFamily="66" charset="0"/>
              </a:rPr>
              <a:t>Annuntiatio</a:t>
            </a:r>
            <a:r>
              <a:rPr lang="hu-HU" sz="3200" dirty="0">
                <a:latin typeface="Brush Script MT" panose="03060802040406070304" pitchFamily="66" charset="0"/>
              </a:rPr>
              <a:t> </a:t>
            </a:r>
            <a:r>
              <a:rPr lang="hu-HU" sz="3200" dirty="0" err="1">
                <a:latin typeface="Brush Script MT" panose="03060802040406070304" pitchFamily="66" charset="0"/>
              </a:rPr>
              <a:t>Beatae</a:t>
            </a:r>
            <a:r>
              <a:rPr lang="hu-HU" sz="3200" dirty="0">
                <a:latin typeface="Brush Script MT" panose="03060802040406070304" pitchFamily="66" charset="0"/>
              </a:rPr>
              <a:t> </a:t>
            </a:r>
            <a:endParaRPr lang="hu-HU" sz="3200" dirty="0" smtClean="0">
              <a:latin typeface="Brush Script MT" panose="03060802040406070304" pitchFamily="66" charset="0"/>
            </a:endParaRPr>
          </a:p>
          <a:p>
            <a:pPr algn="ctr"/>
            <a:r>
              <a:rPr lang="hu-HU" sz="3200" dirty="0" err="1" smtClean="0">
                <a:latin typeface="Brush Script MT" panose="03060802040406070304" pitchFamily="66" charset="0"/>
              </a:rPr>
              <a:t>Mariae</a:t>
            </a:r>
            <a:r>
              <a:rPr lang="hu-HU" sz="3200" dirty="0" smtClean="0">
                <a:latin typeface="Brush Script MT" panose="03060802040406070304" pitchFamily="66" charset="0"/>
              </a:rPr>
              <a:t> </a:t>
            </a:r>
            <a:r>
              <a:rPr lang="hu-HU" sz="3200" dirty="0" err="1" smtClean="0">
                <a:latin typeface="Brush Script MT" panose="03060802040406070304" pitchFamily="66" charset="0"/>
              </a:rPr>
              <a:t>Virginis</a:t>
            </a:r>
            <a:r>
              <a:rPr lang="hu-HU" sz="3200" dirty="0" smtClean="0">
                <a:latin typeface="Brush Script MT" panose="03060802040406070304" pitchFamily="66" charset="0"/>
              </a:rPr>
              <a:t>,</a:t>
            </a:r>
          </a:p>
          <a:p>
            <a:pPr algn="ctr"/>
            <a:endParaRPr lang="hu-HU" sz="3200" dirty="0">
              <a:latin typeface="Brush Script MT" panose="03060802040406070304" pitchFamily="66" charset="0"/>
            </a:endParaRPr>
          </a:p>
          <a:p>
            <a:pPr algn="ctr"/>
            <a:r>
              <a:rPr lang="hu-HU" dirty="0" smtClean="0">
                <a:latin typeface="Georgia" panose="02040502050405020303" pitchFamily="18" charset="0"/>
              </a:rPr>
              <a:t>A megtestesülés</a:t>
            </a:r>
            <a:r>
              <a:rPr lang="hu-HU" dirty="0">
                <a:latin typeface="Georgia" panose="02040502050405020303" pitchFamily="18" charset="0"/>
              </a:rPr>
              <a:t>, Isten </a:t>
            </a:r>
            <a:r>
              <a:rPr lang="hu-HU" dirty="0" smtClean="0">
                <a:latin typeface="Georgia" panose="02040502050405020303" pitchFamily="18" charset="0"/>
              </a:rPr>
              <a:t>Fiának,</a:t>
            </a:r>
          </a:p>
          <a:p>
            <a:pPr algn="ctr"/>
            <a:r>
              <a:rPr lang="hu-HU" dirty="0" smtClean="0">
                <a:latin typeface="Georgia" panose="02040502050405020303" pitchFamily="18" charset="0"/>
              </a:rPr>
              <a:t> </a:t>
            </a:r>
            <a:r>
              <a:rPr lang="hu-HU" dirty="0">
                <a:latin typeface="Georgia" panose="02040502050405020303" pitchFamily="18" charset="0"/>
              </a:rPr>
              <a:t>Mária szűzi méhében történt fogantatásának ünnepe</a:t>
            </a:r>
            <a:r>
              <a:rPr lang="hu-HU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endParaRPr lang="hu-HU" dirty="0" smtClean="0">
              <a:latin typeface="Georgia" panose="02040502050405020303" pitchFamily="18" charset="0"/>
            </a:endParaRPr>
          </a:p>
          <a:p>
            <a:pPr algn="ctr"/>
            <a:r>
              <a:rPr lang="hu-HU" dirty="0" smtClean="0">
                <a:latin typeface="Georgia" panose="02040502050405020303" pitchFamily="18" charset="0"/>
              </a:rPr>
              <a:t> </a:t>
            </a:r>
            <a:r>
              <a:rPr lang="hu-HU" dirty="0">
                <a:latin typeface="Georgia" panose="02040502050405020303" pitchFamily="18" charset="0"/>
              </a:rPr>
              <a:t>9 hónappal Jézus születése előtti nap, </a:t>
            </a:r>
            <a:r>
              <a:rPr lang="hu-HU" dirty="0" smtClean="0">
                <a:latin typeface="Georgia" panose="02040502050405020303" pitchFamily="18" charset="0"/>
              </a:rPr>
              <a:t> </a:t>
            </a:r>
          </a:p>
          <a:p>
            <a:pPr algn="ctr"/>
            <a:r>
              <a:rPr lang="hu-HU" dirty="0" smtClean="0">
                <a:latin typeface="Georgia" panose="02040502050405020303" pitchFamily="18" charset="0"/>
              </a:rPr>
              <a:t>melyen </a:t>
            </a:r>
            <a:r>
              <a:rPr lang="hu-HU" dirty="0">
                <a:latin typeface="Georgia" panose="02040502050405020303" pitchFamily="18" charset="0"/>
              </a:rPr>
              <a:t>Gábor főangyal megvitte Názáretbe </a:t>
            </a:r>
            <a:r>
              <a:rPr lang="hu-HU" dirty="0" smtClean="0">
                <a:latin typeface="Georgia" panose="02040502050405020303" pitchFamily="18" charset="0"/>
              </a:rPr>
              <a:t>Máriának</a:t>
            </a:r>
          </a:p>
          <a:p>
            <a:pPr algn="ctr"/>
            <a:r>
              <a:rPr lang="hu-HU" dirty="0" smtClean="0">
                <a:latin typeface="Georgia" panose="02040502050405020303" pitchFamily="18" charset="0"/>
              </a:rPr>
              <a:t> </a:t>
            </a:r>
            <a:r>
              <a:rPr lang="hu-HU" dirty="0">
                <a:latin typeface="Georgia" panose="02040502050405020303" pitchFamily="18" charset="0"/>
              </a:rPr>
              <a:t>a megtestesülés örömhírét </a:t>
            </a:r>
            <a:r>
              <a:rPr lang="hu-HU" dirty="0" smtClean="0">
                <a:latin typeface="Georgia" panose="02040502050405020303" pitchFamily="18" charset="0"/>
              </a:rPr>
              <a:t>.</a:t>
            </a:r>
            <a:endParaRPr lang="hu-HU" dirty="0">
              <a:latin typeface="Georgia" panose="02040502050405020303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95" y="2132856"/>
            <a:ext cx="396044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94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23928" y="1700808"/>
            <a:ext cx="4536504" cy="42473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hu-HU" dirty="0" smtClean="0"/>
          </a:p>
          <a:p>
            <a:pPr algn="ctr"/>
            <a:r>
              <a:rPr lang="hu-HU" dirty="0" smtClean="0"/>
              <a:t>Gyümölcsoltó </a:t>
            </a:r>
            <a:r>
              <a:rPr lang="hu-HU" dirty="0"/>
              <a:t>Boldogasszony ünnepe Jézus születésének hírül adását, </a:t>
            </a:r>
            <a:endParaRPr lang="hu-HU" dirty="0" smtClean="0"/>
          </a:p>
          <a:p>
            <a:pPr algn="ctr"/>
            <a:r>
              <a:rPr lang="hu-HU" dirty="0" smtClean="0"/>
              <a:t>az </a:t>
            </a:r>
            <a:r>
              <a:rPr lang="hu-HU" dirty="0"/>
              <a:t>Angyali üdvözlet napját, március 25-én</a:t>
            </a:r>
            <a:r>
              <a:rPr lang="hu-HU" dirty="0" smtClean="0"/>
              <a:t>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Kilenc hónappal Jézus születése előtt ünnepeljük </a:t>
            </a:r>
            <a:r>
              <a:rPr lang="hu-HU" dirty="0" smtClean="0"/>
              <a:t>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Ez a nap általában nagyböjt idejére esik, és nem a karácsonyi időben, mégis karácsony ünnepéhez kapcsolódik. </a:t>
            </a:r>
            <a:endParaRPr lang="hu-HU" dirty="0" smtClean="0"/>
          </a:p>
          <a:p>
            <a:pPr algn="ctr"/>
            <a:endParaRPr lang="hu-HU" dirty="0"/>
          </a:p>
          <a:p>
            <a:pPr algn="ctr"/>
            <a:r>
              <a:rPr lang="hu-HU" dirty="0"/>
              <a:t>Ennek az ünnepnek sajátos magyar neve</a:t>
            </a:r>
            <a:r>
              <a:rPr lang="hu-HU" dirty="0" smtClean="0"/>
              <a:t>: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Gyümölcsoltó Boldogasszony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79028"/>
            <a:ext cx="2786385" cy="43567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385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cím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hu-HU" sz="1800" dirty="0">
                <a:latin typeface="Georgia" panose="02040502050405020303" pitchFamily="18" charset="0"/>
              </a:rPr>
              <a:t>Biblia</a:t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> – </a:t>
            </a:r>
            <a:r>
              <a:rPr lang="hu-HU" sz="1800" dirty="0" err="1">
                <a:latin typeface="Georgia" panose="02040502050405020303" pitchFamily="18" charset="0"/>
              </a:rPr>
              <a:t>Lk</a:t>
            </a:r>
            <a:r>
              <a:rPr lang="hu-HU" sz="1800" dirty="0">
                <a:latin typeface="Georgia" panose="02040502050405020303" pitchFamily="18" charset="0"/>
              </a:rPr>
              <a:t> 1,26–36 – </a:t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>Jézus születésének hírüladása</a:t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/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>Szent István Társulati Biblia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179512" y="332656"/>
            <a:ext cx="6602288" cy="6264696"/>
          </a:xfrm>
        </p:spPr>
        <p:txBody>
          <a:bodyPr/>
          <a:lstStyle/>
          <a:p>
            <a:pPr algn="ctr"/>
            <a:r>
              <a:rPr lang="hu-HU" sz="1800" dirty="0"/>
              <a:t/>
            </a:r>
            <a:br>
              <a:rPr lang="hu-HU" sz="1800" dirty="0"/>
            </a:br>
            <a:r>
              <a:rPr lang="hu-HU" sz="1400" dirty="0" smtClean="0">
                <a:latin typeface="Georgia" panose="02040502050405020303" pitchFamily="18" charset="0"/>
              </a:rPr>
              <a:t/>
            </a:r>
            <a:br>
              <a:rPr lang="hu-HU" sz="1400" dirty="0" smtClean="0">
                <a:latin typeface="Georgia" panose="02040502050405020303" pitchFamily="18" charset="0"/>
              </a:rPr>
            </a:br>
            <a:r>
              <a:rPr lang="hu-HU" sz="1400" dirty="0">
                <a:latin typeface="Georgia" panose="02040502050405020303" pitchFamily="18" charset="0"/>
              </a:rPr>
              <a:t/>
            </a:r>
            <a:br>
              <a:rPr lang="hu-HU" sz="1400" dirty="0">
                <a:latin typeface="Georgia" panose="02040502050405020303" pitchFamily="18" charset="0"/>
              </a:rPr>
            </a:br>
            <a:r>
              <a:rPr lang="hu-HU" sz="1600" dirty="0">
                <a:latin typeface="Georgia" panose="02040502050405020303" pitchFamily="18" charset="0"/>
              </a:rPr>
              <a:t>A hatodik hónapban az Isten elküldte Gábor angyalt Galilea Názáret nevű városába egy szűzhöz, aki egy Dávid házából való férfinak, Józsefnek volt a jegyese, és Máriának hívták</a:t>
            </a:r>
            <a:r>
              <a:rPr lang="hu-HU" sz="1600" dirty="0" smtClean="0">
                <a:latin typeface="Georgia" panose="02040502050405020303" pitchFamily="18" charset="0"/>
              </a:rPr>
              <a:t>.</a:t>
            </a:r>
            <a:br>
              <a:rPr lang="hu-HU" sz="1600" dirty="0" smtClean="0">
                <a:latin typeface="Georgia" panose="02040502050405020303" pitchFamily="18" charset="0"/>
              </a:rPr>
            </a:br>
            <a:r>
              <a:rPr lang="hu-HU" sz="1600" dirty="0">
                <a:latin typeface="Georgia" panose="02040502050405020303" pitchFamily="18" charset="0"/>
              </a:rPr>
              <a:t/>
            </a:r>
            <a:br>
              <a:rPr lang="hu-HU" sz="1600" dirty="0">
                <a:latin typeface="Georgia" panose="02040502050405020303" pitchFamily="18" charset="0"/>
              </a:rPr>
            </a:br>
            <a:r>
              <a:rPr lang="hu-HU" sz="1600" dirty="0" smtClean="0">
                <a:latin typeface="Georgia" panose="02040502050405020303" pitchFamily="18" charset="0"/>
              </a:rPr>
              <a:t> </a:t>
            </a:r>
            <a:r>
              <a:rPr lang="hu-HU" sz="1600" dirty="0">
                <a:latin typeface="Georgia" panose="02040502050405020303" pitchFamily="18" charset="0"/>
              </a:rPr>
              <a:t>Az angyal belépett hozzá és megszólította: </a:t>
            </a:r>
            <a:r>
              <a:rPr lang="hu-HU" sz="1600" dirty="0" smtClean="0">
                <a:latin typeface="Georgia" panose="02040502050405020303" pitchFamily="18" charset="0"/>
              </a:rPr>
              <a:t/>
            </a:r>
            <a:br>
              <a:rPr lang="hu-HU" sz="1600" dirty="0" smtClean="0">
                <a:latin typeface="Georgia" panose="02040502050405020303" pitchFamily="18" charset="0"/>
              </a:rPr>
            </a:br>
            <a:r>
              <a:rPr lang="hu-HU" sz="1600" dirty="0" smtClean="0">
                <a:latin typeface="Georgia" panose="02040502050405020303" pitchFamily="18" charset="0"/>
              </a:rPr>
              <a:t/>
            </a:r>
            <a:br>
              <a:rPr lang="hu-HU" sz="1600" dirty="0" smtClean="0">
                <a:latin typeface="Georgia" panose="02040502050405020303" pitchFamily="18" charset="0"/>
              </a:rPr>
            </a:br>
            <a:r>
              <a:rPr lang="hu-HU" sz="1600" dirty="0" smtClean="0">
                <a:latin typeface="Georgia" panose="02040502050405020303" pitchFamily="18" charset="0"/>
              </a:rPr>
              <a:t>„</a:t>
            </a:r>
            <a:r>
              <a:rPr lang="hu-HU" sz="1600" dirty="0">
                <a:latin typeface="Georgia" panose="02040502050405020303" pitchFamily="18" charset="0"/>
              </a:rPr>
              <a:t>Üdvözlégy, kegyelemmel teljes! Veled van az Úr! Áldottabb vagy minden asszonynál.” </a:t>
            </a:r>
            <a:r>
              <a:rPr lang="hu-HU" sz="1600" dirty="0" smtClean="0">
                <a:latin typeface="Georgia" panose="02040502050405020303" pitchFamily="18" charset="0"/>
              </a:rPr>
              <a:t/>
            </a:r>
            <a:br>
              <a:rPr lang="hu-HU" sz="1600" dirty="0" smtClean="0">
                <a:latin typeface="Georgia" panose="02040502050405020303" pitchFamily="18" charset="0"/>
              </a:rPr>
            </a:br>
            <a:r>
              <a:rPr lang="hu-HU" sz="1600" dirty="0">
                <a:latin typeface="Georgia" panose="02040502050405020303" pitchFamily="18" charset="0"/>
              </a:rPr>
              <a:t/>
            </a:r>
            <a:br>
              <a:rPr lang="hu-HU" sz="1600" dirty="0">
                <a:latin typeface="Georgia" panose="02040502050405020303" pitchFamily="18" charset="0"/>
              </a:rPr>
            </a:br>
            <a:r>
              <a:rPr lang="hu-HU" sz="1600" dirty="0" smtClean="0">
                <a:latin typeface="Georgia" panose="02040502050405020303" pitchFamily="18" charset="0"/>
              </a:rPr>
              <a:t>E </a:t>
            </a:r>
            <a:r>
              <a:rPr lang="hu-HU" sz="1600" dirty="0">
                <a:latin typeface="Georgia" panose="02040502050405020303" pitchFamily="18" charset="0"/>
              </a:rPr>
              <a:t>szavak hallatára Mária zavarba jött, és gondolkozni kezdett rajta, miféle köszöntés ez. </a:t>
            </a:r>
            <a:r>
              <a:rPr lang="hu-HU" sz="1600" dirty="0" smtClean="0">
                <a:latin typeface="Georgia" panose="02040502050405020303" pitchFamily="18" charset="0"/>
              </a:rPr>
              <a:t/>
            </a:r>
            <a:br>
              <a:rPr lang="hu-HU" sz="1600" dirty="0" smtClean="0">
                <a:latin typeface="Georgia" panose="02040502050405020303" pitchFamily="18" charset="0"/>
              </a:rPr>
            </a:br>
            <a:r>
              <a:rPr lang="hu-HU" sz="1600" dirty="0" smtClean="0">
                <a:latin typeface="Georgia" panose="02040502050405020303" pitchFamily="18" charset="0"/>
              </a:rPr>
              <a:t>Az </a:t>
            </a:r>
            <a:r>
              <a:rPr lang="hu-HU" sz="1600" dirty="0">
                <a:latin typeface="Georgia" panose="02040502050405020303" pitchFamily="18" charset="0"/>
              </a:rPr>
              <a:t>angyal ezt mondta neki</a:t>
            </a:r>
            <a:r>
              <a:rPr lang="hu-HU" sz="1600" dirty="0" smtClean="0">
                <a:latin typeface="Georgia" panose="02040502050405020303" pitchFamily="18" charset="0"/>
              </a:rPr>
              <a:t>:</a:t>
            </a:r>
            <a:br>
              <a:rPr lang="hu-HU" sz="1600" dirty="0" smtClean="0">
                <a:latin typeface="Georgia" panose="02040502050405020303" pitchFamily="18" charset="0"/>
              </a:rPr>
            </a:br>
            <a:r>
              <a:rPr lang="hu-HU" sz="1600" dirty="0" smtClean="0">
                <a:latin typeface="Georgia" panose="02040502050405020303" pitchFamily="18" charset="0"/>
              </a:rPr>
              <a:t/>
            </a:r>
            <a:br>
              <a:rPr lang="hu-HU" sz="1600" dirty="0" smtClean="0">
                <a:latin typeface="Georgia" panose="02040502050405020303" pitchFamily="18" charset="0"/>
              </a:rPr>
            </a:br>
            <a:r>
              <a:rPr lang="hu-HU" sz="1600" dirty="0" smtClean="0">
                <a:latin typeface="Georgia" panose="02040502050405020303" pitchFamily="18" charset="0"/>
              </a:rPr>
              <a:t> </a:t>
            </a:r>
            <a:r>
              <a:rPr lang="hu-HU" sz="1600" dirty="0">
                <a:latin typeface="Georgia" panose="02040502050405020303" pitchFamily="18" charset="0"/>
              </a:rPr>
              <a:t>„Ne félj, Mária! Kegyelmet találtál Istennél. Gyermeket fogansz, fiút szülsz, és Jézusnak fogod elnevezni. Nagy lesz ő és a Magasságbeli Fiának fogják hívni. Az Úr Isten neki adja atyjának, Dávidnak trónját, és uralkodni fog Jákob házán örökké, s országának nem lesz vége.” </a:t>
            </a:r>
            <a:r>
              <a:rPr lang="hu-HU" sz="1600" dirty="0" smtClean="0">
                <a:latin typeface="Georgia" panose="02040502050405020303" pitchFamily="18" charset="0"/>
              </a:rPr>
              <a:t/>
            </a:r>
            <a:br>
              <a:rPr lang="hu-HU" sz="1600" dirty="0" smtClean="0">
                <a:latin typeface="Georgia" panose="02040502050405020303" pitchFamily="18" charset="0"/>
              </a:rPr>
            </a:br>
            <a:endParaRPr lang="hu-HU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824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cím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6324600" cy="6264696"/>
          </a:xfrm>
        </p:spPr>
        <p:txBody>
          <a:bodyPr/>
          <a:lstStyle/>
          <a:p>
            <a:pPr algn="ctr"/>
            <a:r>
              <a:rPr lang="hu-HU" sz="1800" dirty="0">
                <a:latin typeface="Georgia" panose="02040502050405020303" pitchFamily="18" charset="0"/>
              </a:rPr>
              <a:t>Mária megkérdezte az angyalt: </a:t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>„Hogyan válik ez valóra, amikor férfit nem ismerek?”</a:t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> Az angyal ezt válaszolta és mondta neki:</a:t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> „A Szentlélek száll rád, s a Magasságbeli ereje borít be árnyékával. Ezért a születendő Szentet is az Isten Fiának fogják hívni</a:t>
            </a:r>
            <a:r>
              <a:rPr lang="hu-HU" sz="1800" dirty="0" smtClean="0">
                <a:latin typeface="Georgia" panose="02040502050405020303" pitchFamily="18" charset="0"/>
              </a:rPr>
              <a:t>.</a:t>
            </a:r>
            <a:br>
              <a:rPr lang="hu-HU" sz="1800" dirty="0" smtClean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/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> Íme, rokonod, Erzsébet is fogant öregségében, s már a hatodik hónapban van, noha meddőnek mondták, mert Istennél semmi sem lehetetlen</a:t>
            </a:r>
            <a:r>
              <a:rPr lang="hu-HU" sz="1800" dirty="0" smtClean="0">
                <a:latin typeface="Georgia" panose="02040502050405020303" pitchFamily="18" charset="0"/>
              </a:rPr>
              <a:t>.</a:t>
            </a:r>
            <a:br>
              <a:rPr lang="hu-HU" sz="1800" dirty="0" smtClean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/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 smtClean="0">
                <a:latin typeface="Georgia" panose="02040502050405020303" pitchFamily="18" charset="0"/>
              </a:rPr>
              <a:t>” </a:t>
            </a:r>
            <a:r>
              <a:rPr lang="hu-HU" sz="1800" dirty="0">
                <a:latin typeface="Georgia" panose="02040502050405020303" pitchFamily="18" charset="0"/>
              </a:rPr>
              <a:t>Mária így válaszolt: „Íme, az Úr szolgálója vagyok, legyen nekem a te igéd szerint</a:t>
            </a:r>
            <a:r>
              <a:rPr lang="hu-HU" sz="1800" dirty="0" smtClean="0">
                <a:latin typeface="Georgia" panose="02040502050405020303" pitchFamily="18" charset="0"/>
              </a:rPr>
              <a:t>.”</a:t>
            </a:r>
            <a:br>
              <a:rPr lang="hu-HU" sz="1800" dirty="0" smtClean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/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 smtClean="0">
                <a:latin typeface="Georgia" panose="02040502050405020303" pitchFamily="18" charset="0"/>
              </a:rPr>
              <a:t> </a:t>
            </a:r>
            <a:r>
              <a:rPr lang="hu-HU" sz="1800" dirty="0">
                <a:latin typeface="Georgia" panose="02040502050405020303" pitchFamily="18" charset="0"/>
              </a:rPr>
              <a:t>Erre az angyal eltávozott.</a:t>
            </a:r>
            <a:br>
              <a:rPr lang="hu-HU" sz="1800" dirty="0">
                <a:latin typeface="Georgia" panose="02040502050405020303" pitchFamily="18" charset="0"/>
              </a:rPr>
            </a:br>
            <a:r>
              <a:rPr lang="hu-HU" sz="1800" dirty="0">
                <a:latin typeface="Georgia" panose="02040502050405020303" pitchFamily="18" charset="0"/>
              </a:rPr>
              <a:t/>
            </a:r>
            <a:br>
              <a:rPr lang="hu-HU" sz="1800" dirty="0">
                <a:latin typeface="Georgia" panose="02040502050405020303" pitchFamily="18" charset="0"/>
              </a:rPr>
            </a:br>
            <a:endParaRPr lang="hu-HU" sz="1800" dirty="0">
              <a:latin typeface="Georgia" panose="02040502050405020303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5" y="1628800"/>
            <a:ext cx="2088232" cy="32251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1908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>
          <a:xfrm>
            <a:off x="7092280" y="1772816"/>
            <a:ext cx="1944216" cy="3773493"/>
          </a:xfrm>
        </p:spPr>
        <p:txBody>
          <a:bodyPr>
            <a:noAutofit/>
          </a:bodyPr>
          <a:lstStyle/>
          <a:p>
            <a:pPr algn="ctr"/>
            <a:r>
              <a:rPr lang="hu-HU" sz="2800" dirty="0" smtClean="0"/>
              <a:t>Gyümölcs-oltó Boldog-asszony </a:t>
            </a:r>
            <a:r>
              <a:rPr lang="hu-HU" sz="2800" dirty="0"/>
              <a:t>napja </a:t>
            </a:r>
            <a:endParaRPr lang="hu-HU" sz="2800" dirty="0" smtClean="0"/>
          </a:p>
          <a:p>
            <a:pPr algn="ctr"/>
            <a:endParaRPr lang="hu-HU" sz="2800" dirty="0"/>
          </a:p>
          <a:p>
            <a:pPr algn="ctr"/>
            <a:endParaRPr lang="hu-HU" sz="2800" dirty="0" smtClean="0"/>
          </a:p>
          <a:p>
            <a:pPr algn="ctr"/>
            <a:r>
              <a:rPr lang="hu-HU" sz="2800" dirty="0" smtClean="0"/>
              <a:t> Az </a:t>
            </a:r>
            <a:r>
              <a:rPr lang="hu-HU" sz="2800" dirty="0"/>
              <a:t>igazi magyar nőnap!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381000" y="404665"/>
            <a:ext cx="6324600" cy="2952328"/>
          </a:xfrm>
        </p:spPr>
        <p:txBody>
          <a:bodyPr/>
          <a:lstStyle/>
          <a:p>
            <a:pPr algn="ctr"/>
            <a:r>
              <a:rPr lang="hu-HU" sz="1400" dirty="0"/>
              <a:t>A Nemzetközi Nőnap és a Gyümölcsoltó Boldogasszony napja közötti különbség</a:t>
            </a:r>
            <a:r>
              <a:rPr lang="hu-HU" sz="1400" dirty="0" smtClean="0"/>
              <a:t>! ?</a:t>
            </a:r>
            <a:br>
              <a:rPr lang="hu-HU" sz="1400" dirty="0" smtClean="0"/>
            </a:br>
            <a:r>
              <a:rPr lang="hu-HU" sz="1400" dirty="0" smtClean="0"/>
              <a:t> </a:t>
            </a:r>
            <a:br>
              <a:rPr lang="hu-HU" sz="1400" dirty="0" smtClean="0"/>
            </a:br>
            <a:r>
              <a:rPr lang="hu-HU" sz="1400" dirty="0" smtClean="0"/>
              <a:t>- </a:t>
            </a:r>
            <a:r>
              <a:rPr lang="hu-HU" sz="1400" dirty="0"/>
              <a:t>Március 25. Gyümölcsoltó Boldogasszony napja, Krisztus urunk fogantatásának napja. A magyar hagyományban már nagyon régóta van a nőknek jeles napjuk, amelyen virággal köszöntjük őket.</a:t>
            </a:r>
            <a:br>
              <a:rPr lang="hu-HU" sz="1400" dirty="0"/>
            </a:br>
            <a:r>
              <a:rPr lang="hu-HU" sz="1400" dirty="0"/>
              <a:t/>
            </a:r>
            <a:br>
              <a:rPr lang="hu-HU" sz="1400" dirty="0"/>
            </a:br>
            <a:r>
              <a:rPr lang="hu-HU" sz="1400" dirty="0"/>
              <a:t>Ez a nap egyszerre a nők, az anyák és a termékenység ünnepe.</a:t>
            </a:r>
            <a:br>
              <a:rPr lang="hu-HU" sz="1400" dirty="0"/>
            </a:br>
            <a:r>
              <a:rPr lang="hu-HU" sz="1400" dirty="0"/>
              <a:t/>
            </a:r>
            <a:br>
              <a:rPr lang="hu-HU" sz="1400" dirty="0"/>
            </a:br>
            <a:r>
              <a:rPr lang="hu-HU" sz="1400" dirty="0"/>
              <a:t>Ezen a napon köszöntsük hát a lányokat, asszonyokat, édesanyákat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491037"/>
            <a:ext cx="5205958" cy="32303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84460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9" r="13250"/>
          <a:stretch/>
        </p:blipFill>
        <p:spPr>
          <a:xfrm>
            <a:off x="5796136" y="3789040"/>
            <a:ext cx="2986854" cy="22167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4316" r="28213"/>
          <a:stretch/>
        </p:blipFill>
        <p:spPr>
          <a:xfrm>
            <a:off x="5724128" y="620688"/>
            <a:ext cx="2635735" cy="22905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381000" y="355847"/>
            <a:ext cx="5127104" cy="1054394"/>
          </a:xfrm>
        </p:spPr>
        <p:txBody>
          <a:bodyPr/>
          <a:lstStyle/>
          <a:p>
            <a:r>
              <a:rPr lang="hu-HU" dirty="0" smtClean="0"/>
              <a:t>Gyümölcsfa oltása</a:t>
            </a:r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9"/>
          <a:stretch/>
        </p:blipFill>
        <p:spPr>
          <a:xfrm rot="21192806">
            <a:off x="372684" y="1756586"/>
            <a:ext cx="4810905" cy="3554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72619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645024"/>
            <a:ext cx="3200400" cy="23993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18675"/>
            <a:ext cx="3312368" cy="24593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3"/>
          <a:stretch/>
        </p:blipFill>
        <p:spPr bwMode="auto">
          <a:xfrm>
            <a:off x="467544" y="348906"/>
            <a:ext cx="3816751" cy="26426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3016"/>
            <a:ext cx="4248472" cy="27865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83897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Népi </a:t>
            </a:r>
            <a:r>
              <a:rPr lang="hu-HU" dirty="0" smtClean="0"/>
              <a:t>megfigyelések</a:t>
            </a:r>
            <a:br>
              <a:rPr lang="hu-HU" dirty="0" smtClean="0"/>
            </a:br>
            <a:r>
              <a:rPr lang="hu-HU" dirty="0" smtClean="0"/>
              <a:t> az  </a:t>
            </a:r>
            <a:r>
              <a:rPr lang="hu-HU" dirty="0"/>
              <a:t>ünnepéhez kapcsolódóan:</a:t>
            </a:r>
          </a:p>
        </p:txBody>
      </p:sp>
      <p:sp>
        <p:nvSpPr>
          <p:cNvPr id="3" name="Téglalap 2"/>
          <p:cNvSpPr/>
          <p:nvPr/>
        </p:nvSpPr>
        <p:spPr>
          <a:xfrm rot="918217">
            <a:off x="4572000" y="4293096"/>
            <a:ext cx="3870078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hu-HU" dirty="0"/>
          </a:p>
          <a:p>
            <a:pPr algn="ctr"/>
            <a:r>
              <a:rPr lang="hu-HU" dirty="0"/>
              <a:t>Fecskehívogatónak is nevezik e napot, </a:t>
            </a:r>
            <a:endParaRPr lang="hu-HU" dirty="0" smtClean="0"/>
          </a:p>
          <a:p>
            <a:pPr algn="ctr"/>
            <a:r>
              <a:rPr lang="hu-HU" dirty="0" smtClean="0"/>
              <a:t>mert </a:t>
            </a:r>
            <a:r>
              <a:rPr lang="hu-HU" dirty="0"/>
              <a:t>a meleg idő hatására elindulnak délről hazafelé a fecskék</a:t>
            </a:r>
            <a:r>
              <a:rPr lang="hu-HU" dirty="0" smtClean="0"/>
              <a:t>.</a:t>
            </a:r>
          </a:p>
          <a:p>
            <a:pPr algn="ctr"/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 rot="20803293">
            <a:off x="911791" y="1977661"/>
            <a:ext cx="3031212" cy="20313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hu-HU" dirty="0" smtClean="0"/>
          </a:p>
          <a:p>
            <a:pPr algn="ctr"/>
            <a:r>
              <a:rPr lang="hu-HU" dirty="0" smtClean="0"/>
              <a:t>A </a:t>
            </a:r>
            <a:r>
              <a:rPr lang="hu-HU" dirty="0"/>
              <a:t>délvidéken ilyenkor a békákat is megfigyelték, ha megszólaltak, abból még 40 napi hideg időre </a:t>
            </a:r>
            <a:r>
              <a:rPr lang="hu-HU" dirty="0" smtClean="0"/>
              <a:t>következtettek.</a:t>
            </a:r>
          </a:p>
          <a:p>
            <a:pPr algn="ctr"/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6651">
            <a:off x="1402640" y="4449605"/>
            <a:ext cx="2640388" cy="18722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4970">
            <a:off x="5630011" y="2102688"/>
            <a:ext cx="2421805" cy="16503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575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3632249" cy="4406900"/>
          </a:xfrm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Feladatok:</a:t>
            </a:r>
            <a:br>
              <a:rPr lang="hu-HU" dirty="0" smtClean="0"/>
            </a:br>
            <a:r>
              <a:rPr lang="hu-HU" dirty="0" smtClean="0"/>
              <a:t>kézműves és </a:t>
            </a:r>
            <a:r>
              <a:rPr lang="hu-HU" dirty="0" err="1" smtClean="0"/>
              <a:t>kreativ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72815"/>
            <a:ext cx="448627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75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38" y="1826415"/>
            <a:ext cx="28575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32656"/>
            <a:ext cx="3899925" cy="29249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717032"/>
            <a:ext cx="3240360" cy="24302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38835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33992"/>
            <a:ext cx="4486275" cy="27432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01008"/>
            <a:ext cx="4486275" cy="28479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69056"/>
            <a:ext cx="3864656" cy="59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38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7380312" y="4922699"/>
            <a:ext cx="1458888" cy="1460376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7020272" y="373492"/>
            <a:ext cx="1916689" cy="3384376"/>
          </a:xfrm>
        </p:spPr>
        <p:txBody>
          <a:bodyPr/>
          <a:lstStyle/>
          <a:p>
            <a:pPr algn="ctr"/>
            <a:r>
              <a:rPr lang="hu-HU" dirty="0"/>
              <a:t>Kedves </a:t>
            </a:r>
            <a:r>
              <a:rPr lang="hu-HU" dirty="0" smtClean="0"/>
              <a:t>Hittanosok!</a:t>
            </a:r>
            <a:br>
              <a:rPr lang="hu-HU" dirty="0" smtClean="0"/>
            </a:br>
            <a:r>
              <a:rPr lang="hu-HU" dirty="0" smtClean="0"/>
              <a:t> 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Várlak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a </a:t>
            </a:r>
            <a:r>
              <a:rPr lang="hu-HU" dirty="0"/>
              <a:t>következő digitális </a:t>
            </a:r>
            <a:r>
              <a:rPr lang="hu-HU" dirty="0" smtClean="0"/>
              <a:t>hittan- órára</a:t>
            </a:r>
            <a:r>
              <a:rPr lang="hu-HU" dirty="0"/>
              <a:t>!</a:t>
            </a:r>
          </a:p>
        </p:txBody>
      </p:sp>
      <p:sp>
        <p:nvSpPr>
          <p:cNvPr id="5" name="Téglalap 4"/>
          <p:cNvSpPr/>
          <p:nvPr/>
        </p:nvSpPr>
        <p:spPr>
          <a:xfrm>
            <a:off x="486189" y="3789040"/>
            <a:ext cx="6120680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hu-HU" sz="2000" b="1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hu-H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Kedves Hittanosok!</a:t>
            </a:r>
          </a:p>
          <a:p>
            <a:pPr algn="ctr"/>
            <a:endParaRPr lang="hu-HU" sz="2000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hu-HU" sz="20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Köszönöm az együttműködéseteket!</a:t>
            </a:r>
          </a:p>
          <a:p>
            <a:pPr algn="ctr"/>
            <a:r>
              <a:rPr lang="hu-HU" sz="20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Isten áldását kívánom Nektek és családtagjaitoknak!</a:t>
            </a:r>
          </a:p>
          <a:p>
            <a:pPr algn="ctr"/>
            <a:r>
              <a:rPr lang="hu-HU" sz="20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Vigyázzatok egymásra, vigyázzatok magatokra!</a:t>
            </a:r>
          </a:p>
          <a:p>
            <a:pPr algn="ctr"/>
            <a:r>
              <a:rPr lang="hu-HU" sz="20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Bátorítalak benneteket, hogy imádkozzatok többet, nagy szüksége van most erre a világnak</a:t>
            </a:r>
            <a:r>
              <a:rPr lang="hu-HU" sz="2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!</a:t>
            </a:r>
          </a:p>
          <a:p>
            <a:pPr algn="ctr"/>
            <a:endParaRPr lang="hu-HU" sz="2000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509120"/>
            <a:ext cx="1772673" cy="1980430"/>
          </a:xfrm>
          <a:prstGeom prst="rect">
            <a:avLst/>
          </a:prstGeom>
        </p:spPr>
      </p:pic>
      <p:sp>
        <p:nvSpPr>
          <p:cNvPr id="8" name="Kép helye 7"/>
          <p:cNvSpPr>
            <a:spLocks noGrp="1"/>
          </p:cNvSpPr>
          <p:nvPr>
            <p:ph type="pic" idx="1"/>
          </p:nvPr>
        </p:nvSpPr>
        <p:spPr>
          <a:xfrm>
            <a:off x="899592" y="291932"/>
            <a:ext cx="5553472" cy="3324541"/>
          </a:xfrm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89" y="404664"/>
            <a:ext cx="6120680" cy="3211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551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Angyali </a:t>
            </a:r>
            <a:r>
              <a:rPr lang="hu-HU" dirty="0" smtClean="0"/>
              <a:t>üdvözlet képekben </a:t>
            </a:r>
            <a:endParaRPr lang="hu-H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21" y="2276872"/>
            <a:ext cx="5472608" cy="376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églalap 2"/>
          <p:cNvSpPr/>
          <p:nvPr/>
        </p:nvSpPr>
        <p:spPr>
          <a:xfrm>
            <a:off x="6084168" y="2152134"/>
            <a:ext cx="27363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dirty="0"/>
              <a:t>Üdvözlégy Mária, kegyelemmel teljes, az Úr van teveled, áldott vagy te az asszonyok között, és áldott a te méhednek gyümölcse, Jézus. </a:t>
            </a:r>
            <a:endParaRPr lang="hu-HU" sz="2000" dirty="0" smtClean="0"/>
          </a:p>
          <a:p>
            <a:pPr algn="ctr"/>
            <a:r>
              <a:rPr lang="hu-HU" sz="2000" dirty="0" smtClean="0"/>
              <a:t>Asszonyunk</a:t>
            </a:r>
            <a:r>
              <a:rPr lang="hu-HU" sz="2000" dirty="0"/>
              <a:t>, Szűz Mária, Istennek szent Anyja, imádkozzál érettünk, bűnösökért, most és halálunk óráján. </a:t>
            </a:r>
            <a:endParaRPr lang="hu-HU" sz="2000" dirty="0" smtClean="0"/>
          </a:p>
          <a:p>
            <a:pPr algn="ctr"/>
            <a:r>
              <a:rPr lang="hu-HU" sz="2000" dirty="0" smtClean="0"/>
              <a:t>Ámen</a:t>
            </a:r>
            <a:r>
              <a:rPr lang="hu-HU" sz="20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878496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32601" y="523191"/>
            <a:ext cx="6912979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3200" dirty="0"/>
              <a:t>A digitális hittanóra végén </a:t>
            </a:r>
            <a:endParaRPr lang="hu-HU" sz="3200" dirty="0" smtClean="0"/>
          </a:p>
          <a:p>
            <a:pPr algn="ctr"/>
            <a:r>
              <a:rPr lang="hu-HU" sz="3200" dirty="0" smtClean="0"/>
              <a:t>így </a:t>
            </a:r>
            <a:r>
              <a:rPr lang="hu-HU" sz="3200" dirty="0"/>
              <a:t>imádkozz!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2" r="12922"/>
          <a:stretch/>
        </p:blipFill>
        <p:spPr>
          <a:xfrm>
            <a:off x="1331640" y="2601334"/>
            <a:ext cx="2631760" cy="35316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84645"/>
            <a:ext cx="3016920" cy="40070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38003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ács">
  <a:themeElements>
    <a:clrScheme name="Rács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Rács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Rács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378</TotalTime>
  <Words>486</Words>
  <Application>Microsoft Office PowerPoint</Application>
  <PresentationFormat>Diavetítés a képernyőre (4:3 oldalarány)</PresentationFormat>
  <Paragraphs>97</Paragraphs>
  <Slides>22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3" baseType="lpstr">
      <vt:lpstr>Rács</vt:lpstr>
      <vt:lpstr>Kedves katekéták!  A KÖZELGŐ EGYHÁZI ÜNNEPHEZ KÉSZÜLT AZ ÖSSZEÁLLÍTÁS,   Alakítsátok , használjátok a saját anyagaitokat egészítsétek minden korosztálynak találhattok megfelelő diákat ….. ……… Téma:  Gyümölcsoltó Boldogasszony ünnepe   Szeretettel:  Dr. Mátyásné Horváth Marietta</vt:lpstr>
      <vt:lpstr>Digitális hittanóra</vt:lpstr>
      <vt:lpstr>PowerPoint bemutató</vt:lpstr>
      <vt:lpstr>PowerPoint bemutató</vt:lpstr>
      <vt:lpstr>PowerPoint bemutató</vt:lpstr>
      <vt:lpstr>A mai óra témája :</vt:lpstr>
      <vt:lpstr>Gyümölcsoltó Boldogasszony napja  Jézus fogantatásának ünnepe,  Szűz Mária e napon fogadta méhébe Jézust.  A hírt Gábriel arkangyal vitte el a Názáretben lakó Máriának.   Március 25-e ezért a legszélesebb értelemben véve termékenység-ünnep.   Ez az alapja annak a szokásnak, hogy ezen a napon végzik a fák oltását, tisztogatását és ezen a napon kell palántázni is….</vt:lpstr>
      <vt:lpstr>Názaret</vt:lpstr>
      <vt:lpstr>Szűz Mária ünnepei:</vt:lpstr>
      <vt:lpstr>PowerPoint bemutató</vt:lpstr>
      <vt:lpstr>   A hatodik hónapban az Isten elküldte Gábor angyalt Galilea Názáret nevű városába egy szűzhöz, aki egy Dávid házából való férfinak, Józsefnek volt a jegyese, és Máriának hívták.   Az angyal belépett hozzá és megszólította:   „Üdvözlégy, kegyelemmel teljes! Veled van az Úr! Áldottabb vagy minden asszonynál.”   E szavak hallatára Mária zavarba jött, és gondolkozni kezdett rajta, miféle köszöntés ez.  Az angyal ezt mondta neki:   „Ne félj, Mária! Kegyelmet találtál Istennél. Gyermeket fogansz, fiút szülsz, és Jézusnak fogod elnevezni. Nagy lesz ő és a Magasságbeli Fiának fogják hívni. Az Úr Isten neki adja atyjának, Dávidnak trónját, és uralkodni fog Jákob házán örökké, s országának nem lesz vége.”  </vt:lpstr>
      <vt:lpstr>Mária megkérdezte az angyalt:  „Hogyan válik ez valóra, amikor férfit nem ismerek?”  Az angyal ezt válaszolta és mondta neki:  „A Szentlélek száll rád, s a Magasságbeli ereje borít be árnyékával. Ezért a születendő Szentet is az Isten Fiának fogják hívni.   Íme, rokonod, Erzsébet is fogant öregségében, s már a hatodik hónapban van, noha meddőnek mondták, mert Istennél semmi sem lehetetlen.  ” Mária így válaszolt: „Íme, az Úr szolgálója vagyok, legyen nekem a te igéd szerint.”   Erre az angyal eltávozott.  </vt:lpstr>
      <vt:lpstr>A Nemzetközi Nőnap és a Gyümölcsoltó Boldogasszony napja közötti különbség! ?   - Március 25. Gyümölcsoltó Boldogasszony napja, Krisztus urunk fogantatásának napja. A magyar hagyományban már nagyon régóta van a nőknek jeles napjuk, amelyen virággal köszöntjük őket.  Ez a nap egyszerre a nők, az anyák és a termékenység ünnepe.  Ezen a napon köszöntsük hát a lányokat, asszonyokat, édesanyákat</vt:lpstr>
      <vt:lpstr>Gyümölcsfa oltása</vt:lpstr>
      <vt:lpstr>PowerPoint bemutató</vt:lpstr>
      <vt:lpstr>Népi megfigyelések  az  ünnepéhez kapcsolódóan:</vt:lpstr>
      <vt:lpstr>Feladatok: kézműves és kreativ</vt:lpstr>
      <vt:lpstr>PowerPoint bemutató</vt:lpstr>
      <vt:lpstr>PowerPoint bemutató</vt:lpstr>
      <vt:lpstr>Kedves Hittanosok!   Várlak  a következő digitális hittan- órára!</vt:lpstr>
      <vt:lpstr>Angyali üdvözlet képekben 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Digitális hittanóra</dc:title>
  <dc:creator>Hitoktatas</dc:creator>
  <cp:lastModifiedBy>Hitoktatas</cp:lastModifiedBy>
  <cp:revision>24</cp:revision>
  <dcterms:created xsi:type="dcterms:W3CDTF">2021-03-16T08:17:16Z</dcterms:created>
  <dcterms:modified xsi:type="dcterms:W3CDTF">2021-03-16T14:45:55Z</dcterms:modified>
</cp:coreProperties>
</file>