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8" r:id="rId2"/>
    <p:sldId id="258" r:id="rId3"/>
    <p:sldId id="256" r:id="rId4"/>
    <p:sldId id="274" r:id="rId5"/>
    <p:sldId id="275" r:id="rId6"/>
    <p:sldId id="264" r:id="rId7"/>
    <p:sldId id="259" r:id="rId8"/>
    <p:sldId id="273" r:id="rId9"/>
    <p:sldId id="262" r:id="rId10"/>
    <p:sldId id="279" r:id="rId11"/>
    <p:sldId id="257" r:id="rId12"/>
    <p:sldId id="267" r:id="rId13"/>
    <p:sldId id="266" r:id="rId14"/>
    <p:sldId id="260" r:id="rId15"/>
    <p:sldId id="268" r:id="rId16"/>
    <p:sldId id="276" r:id="rId17"/>
    <p:sldId id="269" r:id="rId18"/>
    <p:sldId id="271" r:id="rId19"/>
    <p:sldId id="270" r:id="rId20"/>
    <p:sldId id="265" r:id="rId21"/>
    <p:sldId id="277" r:id="rId22"/>
    <p:sldId id="263" r:id="rId23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614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010400" y="152399"/>
            <a:ext cx="1981200" cy="65562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2400" y="153923"/>
            <a:ext cx="6705600" cy="65532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010400" y="2052960"/>
            <a:ext cx="1981200" cy="1828800"/>
          </a:xfrm>
        </p:spPr>
        <p:txBody>
          <a:bodyPr anchor="ctr">
            <a:normAutofit/>
          </a:bodyPr>
          <a:lstStyle>
            <a:lvl1pPr marL="0" indent="0" algn="l">
              <a:buNone/>
              <a:defRPr sz="19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9DF4919B-4047-4DB1-8B39-23A42AEBA556}" type="datetimeFigureOut">
              <a:rPr lang="hu-HU" smtClean="0"/>
              <a:t>2021.03.16.</a:t>
            </a:fld>
            <a:endParaRPr lang="hu-HU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F450ADBC-3396-4FFB-9E58-A6AB70DCADD4}" type="slidenum">
              <a:rPr lang="hu-HU" smtClean="0"/>
              <a:t>‹#›</a:t>
            </a:fld>
            <a:endParaRPr lang="hu-HU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hu-HU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457200" y="2052960"/>
            <a:ext cx="6324600" cy="1828800"/>
          </a:xfrm>
        </p:spPr>
        <p:txBody>
          <a:bodyPr/>
          <a:lstStyle>
            <a:lvl1pPr algn="r">
              <a:defRPr sz="4200" spc="150" baseline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4919B-4047-4DB1-8B39-23A42AEBA556}" type="datetimeFigureOut">
              <a:rPr lang="hu-HU" smtClean="0"/>
              <a:t>2021.03.16.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0ADBC-3396-4FFB-9E58-A6AB70DCADD4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52400" y="147319"/>
            <a:ext cx="6705600" cy="655624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010400" y="147319"/>
            <a:ext cx="1956046" cy="655624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62800" y="274638"/>
            <a:ext cx="1676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4919B-4047-4DB1-8B39-23A42AEBA556}" type="datetimeFigureOut">
              <a:rPr lang="hu-HU" smtClean="0"/>
              <a:t>2021.03.16.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F450ADBC-3396-4FFB-9E58-A6AB70DCADD4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4919B-4047-4DB1-8B39-23A42AEBA556}" type="datetimeFigureOut">
              <a:rPr lang="hu-HU" smtClean="0"/>
              <a:t>2021.03.16.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0ADBC-3396-4FFB-9E58-A6AB70DCADD4}" type="slidenum">
              <a:rPr lang="hu-HU" smtClean="0"/>
              <a:t>‹#›</a:t>
            </a:fld>
            <a:endParaRPr lang="hu-H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010400" y="152399"/>
            <a:ext cx="1981200" cy="655624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2400" y="153923"/>
            <a:ext cx="6705600" cy="6553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62799" y="2892277"/>
            <a:ext cx="1600201" cy="1645920"/>
          </a:xfrm>
        </p:spPr>
        <p:txBody>
          <a:bodyPr anchor="ctr"/>
          <a:lstStyle>
            <a:lvl1pPr marL="0" indent="0">
              <a:buNone/>
              <a:defRPr sz="2000">
                <a:solidFill>
                  <a:schemeClr val="bg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9DF4919B-4047-4DB1-8B39-23A42AEBA556}" type="datetimeFigureOut">
              <a:rPr lang="hu-HU" smtClean="0"/>
              <a:t>2021.03.16.</a:t>
            </a:fld>
            <a:endParaRPr lang="hu-HU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F450ADBC-3396-4FFB-9E58-A6AB70DCADD4}" type="slidenum">
              <a:rPr lang="hu-HU" smtClean="0"/>
              <a:t>‹#›</a:t>
            </a:fld>
            <a:endParaRPr lang="hu-HU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hu-HU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381000" y="2892277"/>
            <a:ext cx="6324600" cy="1645920"/>
          </a:xfrm>
        </p:spPr>
        <p:txBody>
          <a:bodyPr/>
          <a:lstStyle>
            <a:lvl1pPr algn="r">
              <a:defRPr sz="4200" spc="150" baseline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19072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2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4919B-4047-4DB1-8B39-23A42AEBA556}" type="datetimeFigureOut">
              <a:rPr lang="hu-HU" smtClean="0"/>
              <a:t>2021.03.16.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0ADBC-3396-4FFB-9E58-A6AB70DCADD4}" type="slidenum">
              <a:rPr lang="hu-HU" smtClean="0"/>
              <a:t>‹#›</a:t>
            </a:fld>
            <a:endParaRPr lang="hu-H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22438"/>
            <a:ext cx="4040188" cy="639762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399"/>
            <a:ext cx="4040188" cy="3687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22438"/>
            <a:ext cx="4041775" cy="639762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38399"/>
            <a:ext cx="4041775" cy="3687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4919B-4047-4DB1-8B39-23A42AEBA556}" type="datetimeFigureOut">
              <a:rPr lang="hu-HU" smtClean="0"/>
              <a:t>2021.03.16.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0ADBC-3396-4FFB-9E58-A6AB70DCADD4}" type="slidenum">
              <a:rPr lang="hu-HU" smtClean="0"/>
              <a:t>‹#›</a:t>
            </a:fld>
            <a:endParaRPr lang="hu-H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4919B-4047-4DB1-8B39-23A42AEBA556}" type="datetimeFigureOut">
              <a:rPr lang="hu-HU" smtClean="0"/>
              <a:t>2021.03.16.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0ADBC-3396-4FFB-9E58-A6AB70DCADD4}" type="slidenum">
              <a:rPr lang="hu-HU" smtClean="0"/>
              <a:t>‹#›</a:t>
            </a:fld>
            <a:endParaRPr lang="hu-HU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2400" y="150919"/>
            <a:ext cx="8831802" cy="655624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4919B-4047-4DB1-8B39-23A42AEBA556}" type="datetimeFigureOut">
              <a:rPr lang="hu-HU" smtClean="0"/>
              <a:t>2021.03.16.</a:t>
            </a:fld>
            <a:endParaRPr lang="hu-H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0ADBC-3396-4FFB-9E58-A6AB70DCADD4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Tartalomrész képaláírással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010400" y="150876"/>
            <a:ext cx="1981200" cy="65562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ectangle 8"/>
          <p:cNvSpPr/>
          <p:nvPr/>
        </p:nvSpPr>
        <p:spPr>
          <a:xfrm>
            <a:off x="152400" y="152400"/>
            <a:ext cx="6705600" cy="6553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304800"/>
            <a:ext cx="58674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59752" y="2130552"/>
            <a:ext cx="1673352" cy="2816352"/>
          </a:xfrm>
        </p:spPr>
        <p:txBody>
          <a:bodyPr tIns="0"/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4919B-4047-4DB1-8B39-23A42AEBA556}" type="datetimeFigureOut">
              <a:rPr lang="hu-HU" smtClean="0"/>
              <a:t>2021.03.16.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noFill/>
          </a:ln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F450ADBC-3396-4FFB-9E58-A6AB70DCADD4}" type="slidenum">
              <a:rPr lang="hu-HU" smtClean="0"/>
              <a:t>‹#›</a:t>
            </a:fld>
            <a:endParaRPr lang="hu-HU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7159752" y="457200"/>
            <a:ext cx="1675660" cy="1673352"/>
          </a:xfrm>
        </p:spPr>
        <p:txBody>
          <a:bodyPr anchor="b"/>
          <a:lstStyle>
            <a:lvl1pPr algn="l">
              <a:defRPr sz="2000" spc="150" baseline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Kép képaláírással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ectangle 8"/>
          <p:cNvSpPr/>
          <p:nvPr/>
        </p:nvSpPr>
        <p:spPr>
          <a:xfrm>
            <a:off x="7010400" y="150876"/>
            <a:ext cx="1981200" cy="655624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2400" y="152400"/>
            <a:ext cx="6705600" cy="6553200"/>
          </a:xfr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62800" y="2133600"/>
            <a:ext cx="1676400" cy="2971800"/>
          </a:xfrm>
        </p:spPr>
        <p:txBody>
          <a:bodyPr tIns="0"/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4919B-4047-4DB1-8B39-23A42AEBA556}" type="datetimeFigureOut">
              <a:rPr lang="hu-HU" smtClean="0"/>
              <a:t>2021.03.16.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0ADBC-3396-4FFB-9E58-A6AB70DCADD4}" type="slidenum">
              <a:rPr lang="hu-HU" smtClean="0"/>
              <a:t>‹#›</a:t>
            </a:fld>
            <a:endParaRPr lang="hu-H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7162800" y="460248"/>
            <a:ext cx="1676400" cy="1673352"/>
          </a:xfrm>
        </p:spPr>
        <p:txBody>
          <a:bodyPr anchor="b"/>
          <a:lstStyle>
            <a:lvl1pPr algn="l">
              <a:defRPr sz="2000" spc="150" baseline="0">
                <a:solidFill>
                  <a:schemeClr val="tx2"/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52400" y="1634971"/>
            <a:ext cx="8831802" cy="504547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2399" y="152400"/>
            <a:ext cx="8814047" cy="134644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1000" y="355847"/>
            <a:ext cx="8381260" cy="10543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0999" y="1719071"/>
            <a:ext cx="8407893" cy="44074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70888" y="6356350"/>
            <a:ext cx="21336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fld id="{9DF4919B-4047-4DB1-8B39-23A42AEBA556}" type="datetimeFigureOut">
              <a:rPr lang="hu-HU" smtClean="0"/>
              <a:t>2021.03.16.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48000" y="6356350"/>
            <a:ext cx="33528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34680" y="6355080"/>
            <a:ext cx="582966" cy="274320"/>
          </a:xfrm>
          <a:prstGeom prst="rect">
            <a:avLst/>
          </a:prstGeom>
          <a:ln w="19050">
            <a:noFill/>
          </a:ln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fld id="{F450ADBC-3396-4FFB-9E58-A6AB70DCADD4}" type="slidenum">
              <a:rPr lang="hu-HU" smtClean="0"/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200" kern="1200" cap="all" spc="200" baseline="0">
          <a:ln>
            <a:noFill/>
          </a:ln>
          <a:solidFill>
            <a:schemeClr val="bg1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"/>
        <a:defRPr sz="2000" kern="1200" spc="150" baseline="0">
          <a:solidFill>
            <a:schemeClr val="tx2"/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buClr>
          <a:schemeClr val="accent2"/>
        </a:buClr>
        <a:buFont typeface="Wingdings" pitchFamily="2" charset="2"/>
        <a:buChar char="§"/>
        <a:defRPr sz="1800" kern="1200" spc="100" baseline="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buClr>
          <a:schemeClr val="accent3"/>
        </a:buClr>
        <a:buFont typeface="Wingdings" pitchFamily="2" charset="2"/>
        <a:buChar char="§"/>
        <a:defRPr sz="1600" kern="1200" spc="100" baseline="0">
          <a:solidFill>
            <a:schemeClr val="tx2"/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buClr>
          <a:schemeClr val="accent4"/>
        </a:buClr>
        <a:buFont typeface="Wingdings" pitchFamily="2" charset="2"/>
        <a:buChar char="§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spcBef>
          <a:spcPct val="20000"/>
        </a:spcBef>
        <a:buClr>
          <a:schemeClr val="accent6"/>
        </a:buClr>
        <a:buFont typeface="Wingdings" pitchFamily="2" charset="2"/>
        <a:buChar char="§"/>
        <a:defRPr sz="1300" kern="1200" spc="100" baseline="0">
          <a:solidFill>
            <a:schemeClr val="tx2"/>
          </a:solidFill>
          <a:latin typeface="+mn-lt"/>
          <a:ea typeface="+mn-ea"/>
          <a:cs typeface="+mn-cs"/>
        </a:defRPr>
      </a:lvl5pPr>
      <a:lvl6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1828800" indent="-182880" algn="l" defTabSz="914400" rtl="0" eaLnBrk="1" latinLnBrk="0" hangingPunct="1">
        <a:spcBef>
          <a:spcPct val="20000"/>
        </a:spcBef>
        <a:buClr>
          <a:schemeClr val="accent2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5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3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jpg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18" Type="http://schemas.openxmlformats.org/officeDocument/2006/relationships/image" Target="../media/image2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17" Type="http://schemas.openxmlformats.org/officeDocument/2006/relationships/image" Target="../media/image27.png"/><Relationship Id="rId2" Type="http://schemas.openxmlformats.org/officeDocument/2006/relationships/image" Target="../media/image12.png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5" Type="http://schemas.openxmlformats.org/officeDocument/2006/relationships/image" Target="../media/image25.png"/><Relationship Id="rId10" Type="http://schemas.openxmlformats.org/officeDocument/2006/relationships/image" Target="../media/image20.png"/><Relationship Id="rId19" Type="http://schemas.openxmlformats.org/officeDocument/2006/relationships/image" Target="../media/image29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hyperlink" Target="https://www.youtube.com/watch?v=UPVIs5N0r34" TargetMode="Externa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259632" y="1988840"/>
            <a:ext cx="2952328" cy="4176464"/>
          </a:xfrm>
        </p:spPr>
        <p:txBody>
          <a:bodyPr/>
          <a:lstStyle/>
          <a:p>
            <a:r>
              <a:rPr lang="hu-HU" sz="1600" b="1" dirty="0" smtClean="0">
                <a:solidFill>
                  <a:schemeClr val="tx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Kedves </a:t>
            </a:r>
            <a:r>
              <a:rPr lang="hu-HU" sz="1600" b="1" dirty="0" err="1" smtClean="0">
                <a:solidFill>
                  <a:schemeClr val="tx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katekéták</a:t>
            </a:r>
            <a:r>
              <a:rPr lang="hu-HU" sz="1600" b="1" dirty="0" smtClean="0">
                <a:solidFill>
                  <a:schemeClr val="tx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!</a:t>
            </a:r>
            <a:br>
              <a:rPr lang="hu-HU" sz="1600" b="1" dirty="0" smtClean="0">
                <a:solidFill>
                  <a:schemeClr val="tx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</a:br>
            <a:r>
              <a:rPr lang="hu-HU" sz="1600" b="1" dirty="0" smtClean="0">
                <a:solidFill>
                  <a:schemeClr val="tx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/>
            </a:r>
            <a:br>
              <a:rPr lang="hu-HU" sz="1600" b="1" dirty="0" smtClean="0">
                <a:solidFill>
                  <a:schemeClr val="tx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</a:br>
            <a:r>
              <a:rPr lang="hu-HU" sz="1600" b="1" dirty="0" smtClean="0">
                <a:solidFill>
                  <a:schemeClr val="tx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A KÖZELGŐ EGYHÁZI ÜNNEPHEZ KÉSZÜLT AZ ÖSSZEÁLLÍTÁS,  </a:t>
            </a:r>
            <a:br>
              <a:rPr lang="hu-HU" sz="1600" b="1" dirty="0" smtClean="0">
                <a:solidFill>
                  <a:schemeClr val="tx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</a:br>
            <a:r>
              <a:rPr lang="hu-HU" sz="1600" b="1" dirty="0" smtClean="0">
                <a:solidFill>
                  <a:schemeClr val="tx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Alakítsátok , használjátok a saját anyagaitokat egészítsétek minden korosztálynak találhattok megfelelő diákat</a:t>
            </a:r>
            <a:br>
              <a:rPr lang="hu-HU" sz="1600" b="1" dirty="0" smtClean="0">
                <a:solidFill>
                  <a:schemeClr val="tx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</a:br>
            <a:r>
              <a:rPr lang="hu-HU" sz="1600" b="1" dirty="0" smtClean="0">
                <a:solidFill>
                  <a:schemeClr val="tx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….. ………</a:t>
            </a:r>
            <a:br>
              <a:rPr lang="hu-HU" sz="1600" b="1" dirty="0" smtClean="0">
                <a:solidFill>
                  <a:schemeClr val="tx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</a:br>
            <a:r>
              <a:rPr lang="hu-HU" sz="1600" b="1" dirty="0" smtClean="0">
                <a:solidFill>
                  <a:schemeClr val="tx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Téma: </a:t>
            </a:r>
            <a:br>
              <a:rPr lang="hu-HU" sz="1600" b="1" dirty="0" smtClean="0">
                <a:solidFill>
                  <a:schemeClr val="tx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</a:br>
            <a:r>
              <a:rPr lang="hu-HU" sz="1600" b="1" dirty="0" smtClean="0">
                <a:solidFill>
                  <a:schemeClr val="tx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Gyümölcsoltó Boldogasszony ünnepe </a:t>
            </a:r>
            <a:br>
              <a:rPr lang="hu-HU" sz="1600" b="1" dirty="0" smtClean="0">
                <a:solidFill>
                  <a:schemeClr val="tx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</a:br>
            <a:r>
              <a:rPr lang="hu-HU" sz="1600" b="1" dirty="0">
                <a:solidFill>
                  <a:schemeClr val="tx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/>
            </a:r>
            <a:br>
              <a:rPr lang="hu-HU" sz="1600" b="1" dirty="0">
                <a:solidFill>
                  <a:schemeClr val="tx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</a:br>
            <a:r>
              <a:rPr lang="hu-HU" sz="1600" b="1" dirty="0" smtClean="0">
                <a:solidFill>
                  <a:schemeClr val="tx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Szeretettel:</a:t>
            </a:r>
            <a:br>
              <a:rPr lang="hu-HU" sz="1600" b="1" dirty="0" smtClean="0">
                <a:solidFill>
                  <a:schemeClr val="tx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</a:br>
            <a:r>
              <a:rPr lang="hu-HU" sz="1600" b="1" dirty="0" smtClean="0">
                <a:solidFill>
                  <a:schemeClr val="tx1"/>
                </a:solidFill>
                <a:latin typeface="Brush Script MT" panose="03060802040406070304" pitchFamily="66" charset="0"/>
                <a:cs typeface="Arabic Typesetting" panose="03020402040406030203" pitchFamily="66" charset="-78"/>
              </a:rPr>
              <a:t/>
            </a:r>
            <a:br>
              <a:rPr lang="hu-HU" sz="1600" b="1" dirty="0" smtClean="0">
                <a:solidFill>
                  <a:schemeClr val="tx1"/>
                </a:solidFill>
                <a:latin typeface="Brush Script MT" panose="03060802040406070304" pitchFamily="66" charset="0"/>
                <a:cs typeface="Arabic Typesetting" panose="03020402040406030203" pitchFamily="66" charset="-78"/>
              </a:rPr>
            </a:br>
            <a:r>
              <a:rPr lang="hu-HU" sz="1200" b="1" dirty="0" smtClean="0">
                <a:solidFill>
                  <a:schemeClr val="tx1"/>
                </a:solidFill>
                <a:latin typeface="Brush Script MT" panose="03060802040406070304" pitchFamily="66" charset="0"/>
                <a:cs typeface="Arabic Typesetting" panose="03020402040406030203" pitchFamily="66" charset="-78"/>
              </a:rPr>
              <a:t>Dr. Mátyásné Horváth Marietta</a:t>
            </a:r>
            <a:endParaRPr lang="hu-HU" sz="1200" b="1" dirty="0">
              <a:solidFill>
                <a:schemeClr val="tx1"/>
              </a:solidFill>
              <a:latin typeface="Brush Script MT" panose="03060802040406070304" pitchFamily="66" charset="0"/>
              <a:cs typeface="Arabic Typesetting" panose="03020402040406030203" pitchFamily="66" charset="-78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2852936"/>
            <a:ext cx="3476625" cy="2533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0959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3923928" y="1700808"/>
            <a:ext cx="4536504" cy="424731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endParaRPr lang="hu-HU" dirty="0" smtClean="0"/>
          </a:p>
          <a:p>
            <a:pPr algn="ctr"/>
            <a:r>
              <a:rPr lang="hu-HU" dirty="0" smtClean="0"/>
              <a:t>Gyümölcsoltó </a:t>
            </a:r>
            <a:r>
              <a:rPr lang="hu-HU" dirty="0"/>
              <a:t>Boldogasszony ünnepe Jézus születésének hírül adását, </a:t>
            </a:r>
            <a:endParaRPr lang="hu-HU" dirty="0" smtClean="0"/>
          </a:p>
          <a:p>
            <a:pPr algn="ctr"/>
            <a:r>
              <a:rPr lang="hu-HU" dirty="0" smtClean="0"/>
              <a:t>az </a:t>
            </a:r>
            <a:r>
              <a:rPr lang="hu-HU" dirty="0"/>
              <a:t>Angyali üdvözlet napját, március 25-én</a:t>
            </a:r>
            <a:r>
              <a:rPr lang="hu-HU" dirty="0" smtClean="0"/>
              <a:t>.</a:t>
            </a:r>
          </a:p>
          <a:p>
            <a:pPr algn="ctr"/>
            <a:endParaRPr lang="hu-HU" dirty="0"/>
          </a:p>
          <a:p>
            <a:pPr algn="ctr"/>
            <a:r>
              <a:rPr lang="hu-HU" dirty="0"/>
              <a:t>Kilenc hónappal Jézus születése előtt ünnepeljük </a:t>
            </a:r>
            <a:r>
              <a:rPr lang="hu-HU" dirty="0" smtClean="0"/>
              <a:t>.</a:t>
            </a:r>
          </a:p>
          <a:p>
            <a:pPr algn="ctr"/>
            <a:endParaRPr lang="hu-HU" dirty="0"/>
          </a:p>
          <a:p>
            <a:pPr algn="ctr"/>
            <a:r>
              <a:rPr lang="hu-HU" dirty="0"/>
              <a:t>Ez a nap általában nagyböjt idejére esik, és nem a karácsonyi időben, mégis karácsony ünnepéhez kapcsolódik. </a:t>
            </a:r>
            <a:endParaRPr lang="hu-HU" dirty="0" smtClean="0"/>
          </a:p>
          <a:p>
            <a:pPr algn="ctr"/>
            <a:endParaRPr lang="hu-HU" dirty="0"/>
          </a:p>
          <a:p>
            <a:pPr algn="ctr"/>
            <a:r>
              <a:rPr lang="hu-HU" dirty="0"/>
              <a:t>Ennek az ünnepnek sajátos magyar neve</a:t>
            </a:r>
            <a:r>
              <a:rPr lang="hu-HU" dirty="0" smtClean="0"/>
              <a:t>:</a:t>
            </a:r>
          </a:p>
          <a:p>
            <a:pPr algn="ctr"/>
            <a:r>
              <a:rPr lang="hu-HU" dirty="0" smtClean="0"/>
              <a:t> </a:t>
            </a:r>
            <a:r>
              <a:rPr lang="hu-HU" dirty="0"/>
              <a:t>Gyümölcsoltó Boldogasszony</a:t>
            </a:r>
            <a:r>
              <a:rPr lang="hu-HU" dirty="0" smtClean="0"/>
              <a:t>.</a:t>
            </a:r>
          </a:p>
          <a:p>
            <a:pPr algn="ctr"/>
            <a:r>
              <a:rPr lang="hu-HU" dirty="0" smtClean="0"/>
              <a:t> </a:t>
            </a:r>
            <a:endParaRPr lang="hu-HU" dirty="0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779028"/>
            <a:ext cx="2786385" cy="435671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453859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lcím 1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pPr algn="ctr"/>
            <a:r>
              <a:rPr lang="hu-HU" sz="1800" dirty="0">
                <a:latin typeface="Georgia" panose="02040502050405020303" pitchFamily="18" charset="0"/>
              </a:rPr>
              <a:t>Biblia</a:t>
            </a:r>
            <a:br>
              <a:rPr lang="hu-HU" sz="1800" dirty="0">
                <a:latin typeface="Georgia" panose="02040502050405020303" pitchFamily="18" charset="0"/>
              </a:rPr>
            </a:br>
            <a:r>
              <a:rPr lang="hu-HU" sz="1800" dirty="0">
                <a:latin typeface="Georgia" panose="02040502050405020303" pitchFamily="18" charset="0"/>
              </a:rPr>
              <a:t> – </a:t>
            </a:r>
            <a:r>
              <a:rPr lang="hu-HU" sz="1800" dirty="0" err="1">
                <a:latin typeface="Georgia" panose="02040502050405020303" pitchFamily="18" charset="0"/>
              </a:rPr>
              <a:t>Lk</a:t>
            </a:r>
            <a:r>
              <a:rPr lang="hu-HU" sz="1800" dirty="0">
                <a:latin typeface="Georgia" panose="02040502050405020303" pitchFamily="18" charset="0"/>
              </a:rPr>
              <a:t> 1,26–36 – </a:t>
            </a:r>
            <a:br>
              <a:rPr lang="hu-HU" sz="1800" dirty="0">
                <a:latin typeface="Georgia" panose="02040502050405020303" pitchFamily="18" charset="0"/>
              </a:rPr>
            </a:br>
            <a:r>
              <a:rPr lang="hu-HU" sz="1800" dirty="0">
                <a:latin typeface="Georgia" panose="02040502050405020303" pitchFamily="18" charset="0"/>
              </a:rPr>
              <a:t>Jézus születésének hírüladása</a:t>
            </a:r>
            <a:br>
              <a:rPr lang="hu-HU" sz="1800" dirty="0">
                <a:latin typeface="Georgia" panose="02040502050405020303" pitchFamily="18" charset="0"/>
              </a:rPr>
            </a:br>
            <a:r>
              <a:rPr lang="hu-HU" sz="1800" dirty="0">
                <a:latin typeface="Georgia" panose="02040502050405020303" pitchFamily="18" charset="0"/>
              </a:rPr>
              <a:t/>
            </a:r>
            <a:br>
              <a:rPr lang="hu-HU" sz="1800" dirty="0">
                <a:latin typeface="Georgia" panose="02040502050405020303" pitchFamily="18" charset="0"/>
              </a:rPr>
            </a:br>
            <a:r>
              <a:rPr lang="hu-HU" sz="1800" dirty="0">
                <a:latin typeface="Georgia" panose="02040502050405020303" pitchFamily="18" charset="0"/>
              </a:rPr>
              <a:t>Szent István Társulati Biblia</a:t>
            </a:r>
          </a:p>
        </p:txBody>
      </p:sp>
      <p:sp>
        <p:nvSpPr>
          <p:cNvPr id="3" name="Cím 2"/>
          <p:cNvSpPr>
            <a:spLocks noGrp="1"/>
          </p:cNvSpPr>
          <p:nvPr>
            <p:ph type="title"/>
          </p:nvPr>
        </p:nvSpPr>
        <p:spPr>
          <a:xfrm>
            <a:off x="179512" y="332656"/>
            <a:ext cx="6602288" cy="6264696"/>
          </a:xfrm>
        </p:spPr>
        <p:txBody>
          <a:bodyPr/>
          <a:lstStyle/>
          <a:p>
            <a:pPr algn="ctr"/>
            <a:r>
              <a:rPr lang="hu-HU" sz="1800" dirty="0"/>
              <a:t/>
            </a:r>
            <a:br>
              <a:rPr lang="hu-HU" sz="1800" dirty="0"/>
            </a:br>
            <a:r>
              <a:rPr lang="hu-HU" sz="1400" dirty="0" smtClean="0">
                <a:latin typeface="Georgia" panose="02040502050405020303" pitchFamily="18" charset="0"/>
              </a:rPr>
              <a:t/>
            </a:r>
            <a:br>
              <a:rPr lang="hu-HU" sz="1400" dirty="0" smtClean="0">
                <a:latin typeface="Georgia" panose="02040502050405020303" pitchFamily="18" charset="0"/>
              </a:rPr>
            </a:br>
            <a:r>
              <a:rPr lang="hu-HU" sz="1400" dirty="0">
                <a:latin typeface="Georgia" panose="02040502050405020303" pitchFamily="18" charset="0"/>
              </a:rPr>
              <a:t/>
            </a:r>
            <a:br>
              <a:rPr lang="hu-HU" sz="1400" dirty="0">
                <a:latin typeface="Georgia" panose="02040502050405020303" pitchFamily="18" charset="0"/>
              </a:rPr>
            </a:br>
            <a:r>
              <a:rPr lang="hu-HU" sz="1600" dirty="0">
                <a:latin typeface="Georgia" panose="02040502050405020303" pitchFamily="18" charset="0"/>
              </a:rPr>
              <a:t>A hatodik hónapban az Isten elküldte Gábor angyalt Galilea Názáret nevű városába egy szűzhöz, aki egy Dávid házából való férfinak, Józsefnek volt a jegyese, és Máriának hívták</a:t>
            </a:r>
            <a:r>
              <a:rPr lang="hu-HU" sz="1600" dirty="0" smtClean="0">
                <a:latin typeface="Georgia" panose="02040502050405020303" pitchFamily="18" charset="0"/>
              </a:rPr>
              <a:t>.</a:t>
            </a:r>
            <a:br>
              <a:rPr lang="hu-HU" sz="1600" dirty="0" smtClean="0">
                <a:latin typeface="Georgia" panose="02040502050405020303" pitchFamily="18" charset="0"/>
              </a:rPr>
            </a:br>
            <a:r>
              <a:rPr lang="hu-HU" sz="1600" dirty="0">
                <a:latin typeface="Georgia" panose="02040502050405020303" pitchFamily="18" charset="0"/>
              </a:rPr>
              <a:t/>
            </a:r>
            <a:br>
              <a:rPr lang="hu-HU" sz="1600" dirty="0">
                <a:latin typeface="Georgia" panose="02040502050405020303" pitchFamily="18" charset="0"/>
              </a:rPr>
            </a:br>
            <a:r>
              <a:rPr lang="hu-HU" sz="1600" dirty="0" smtClean="0">
                <a:latin typeface="Georgia" panose="02040502050405020303" pitchFamily="18" charset="0"/>
              </a:rPr>
              <a:t> </a:t>
            </a:r>
            <a:r>
              <a:rPr lang="hu-HU" sz="1600" dirty="0">
                <a:latin typeface="Georgia" panose="02040502050405020303" pitchFamily="18" charset="0"/>
              </a:rPr>
              <a:t>Az angyal belépett hozzá és megszólította: </a:t>
            </a:r>
            <a:r>
              <a:rPr lang="hu-HU" sz="1600" dirty="0" smtClean="0">
                <a:latin typeface="Georgia" panose="02040502050405020303" pitchFamily="18" charset="0"/>
              </a:rPr>
              <a:t/>
            </a:r>
            <a:br>
              <a:rPr lang="hu-HU" sz="1600" dirty="0" smtClean="0">
                <a:latin typeface="Georgia" panose="02040502050405020303" pitchFamily="18" charset="0"/>
              </a:rPr>
            </a:br>
            <a:r>
              <a:rPr lang="hu-HU" sz="1600" dirty="0" smtClean="0">
                <a:latin typeface="Georgia" panose="02040502050405020303" pitchFamily="18" charset="0"/>
              </a:rPr>
              <a:t/>
            </a:r>
            <a:br>
              <a:rPr lang="hu-HU" sz="1600" dirty="0" smtClean="0">
                <a:latin typeface="Georgia" panose="02040502050405020303" pitchFamily="18" charset="0"/>
              </a:rPr>
            </a:br>
            <a:r>
              <a:rPr lang="hu-HU" sz="1600" dirty="0" smtClean="0">
                <a:latin typeface="Georgia" panose="02040502050405020303" pitchFamily="18" charset="0"/>
              </a:rPr>
              <a:t>„</a:t>
            </a:r>
            <a:r>
              <a:rPr lang="hu-HU" sz="1600" dirty="0">
                <a:latin typeface="Georgia" panose="02040502050405020303" pitchFamily="18" charset="0"/>
              </a:rPr>
              <a:t>Üdvözlégy, kegyelemmel teljes! Veled van az Úr! Áldottabb vagy minden asszonynál.” </a:t>
            </a:r>
            <a:r>
              <a:rPr lang="hu-HU" sz="1600" dirty="0" smtClean="0">
                <a:latin typeface="Georgia" panose="02040502050405020303" pitchFamily="18" charset="0"/>
              </a:rPr>
              <a:t/>
            </a:r>
            <a:br>
              <a:rPr lang="hu-HU" sz="1600" dirty="0" smtClean="0">
                <a:latin typeface="Georgia" panose="02040502050405020303" pitchFamily="18" charset="0"/>
              </a:rPr>
            </a:br>
            <a:r>
              <a:rPr lang="hu-HU" sz="1600" dirty="0">
                <a:latin typeface="Georgia" panose="02040502050405020303" pitchFamily="18" charset="0"/>
              </a:rPr>
              <a:t/>
            </a:r>
            <a:br>
              <a:rPr lang="hu-HU" sz="1600" dirty="0">
                <a:latin typeface="Georgia" panose="02040502050405020303" pitchFamily="18" charset="0"/>
              </a:rPr>
            </a:br>
            <a:r>
              <a:rPr lang="hu-HU" sz="1600" dirty="0" smtClean="0">
                <a:latin typeface="Georgia" panose="02040502050405020303" pitchFamily="18" charset="0"/>
              </a:rPr>
              <a:t>E </a:t>
            </a:r>
            <a:r>
              <a:rPr lang="hu-HU" sz="1600" dirty="0">
                <a:latin typeface="Georgia" panose="02040502050405020303" pitchFamily="18" charset="0"/>
              </a:rPr>
              <a:t>szavak hallatára Mária zavarba jött, és gondolkozni kezdett rajta, miféle köszöntés ez. </a:t>
            </a:r>
            <a:r>
              <a:rPr lang="hu-HU" sz="1600" dirty="0" smtClean="0">
                <a:latin typeface="Georgia" panose="02040502050405020303" pitchFamily="18" charset="0"/>
              </a:rPr>
              <a:t/>
            </a:r>
            <a:br>
              <a:rPr lang="hu-HU" sz="1600" dirty="0" smtClean="0">
                <a:latin typeface="Georgia" panose="02040502050405020303" pitchFamily="18" charset="0"/>
              </a:rPr>
            </a:br>
            <a:r>
              <a:rPr lang="hu-HU" sz="1600" dirty="0" smtClean="0">
                <a:latin typeface="Georgia" panose="02040502050405020303" pitchFamily="18" charset="0"/>
              </a:rPr>
              <a:t>Az </a:t>
            </a:r>
            <a:r>
              <a:rPr lang="hu-HU" sz="1600" dirty="0">
                <a:latin typeface="Georgia" panose="02040502050405020303" pitchFamily="18" charset="0"/>
              </a:rPr>
              <a:t>angyal ezt mondta neki</a:t>
            </a:r>
            <a:r>
              <a:rPr lang="hu-HU" sz="1600" dirty="0" smtClean="0">
                <a:latin typeface="Georgia" panose="02040502050405020303" pitchFamily="18" charset="0"/>
              </a:rPr>
              <a:t>:</a:t>
            </a:r>
            <a:br>
              <a:rPr lang="hu-HU" sz="1600" dirty="0" smtClean="0">
                <a:latin typeface="Georgia" panose="02040502050405020303" pitchFamily="18" charset="0"/>
              </a:rPr>
            </a:br>
            <a:r>
              <a:rPr lang="hu-HU" sz="1600" dirty="0" smtClean="0">
                <a:latin typeface="Georgia" panose="02040502050405020303" pitchFamily="18" charset="0"/>
              </a:rPr>
              <a:t/>
            </a:r>
            <a:br>
              <a:rPr lang="hu-HU" sz="1600" dirty="0" smtClean="0">
                <a:latin typeface="Georgia" panose="02040502050405020303" pitchFamily="18" charset="0"/>
              </a:rPr>
            </a:br>
            <a:r>
              <a:rPr lang="hu-HU" sz="1600" dirty="0" smtClean="0">
                <a:latin typeface="Georgia" panose="02040502050405020303" pitchFamily="18" charset="0"/>
              </a:rPr>
              <a:t> </a:t>
            </a:r>
            <a:r>
              <a:rPr lang="hu-HU" sz="1600" dirty="0">
                <a:latin typeface="Georgia" panose="02040502050405020303" pitchFamily="18" charset="0"/>
              </a:rPr>
              <a:t>„Ne félj, Mária! Kegyelmet találtál Istennél. Gyermeket fogansz, fiút szülsz, és Jézusnak fogod elnevezni. Nagy lesz ő és a Magasságbeli Fiának fogják hívni. Az Úr Isten neki adja atyjának, Dávidnak trónját, és uralkodni fog Jákob házán örökké, s országának nem lesz vége.” </a:t>
            </a:r>
            <a:r>
              <a:rPr lang="hu-HU" sz="1600" dirty="0" smtClean="0">
                <a:latin typeface="Georgia" panose="02040502050405020303" pitchFamily="18" charset="0"/>
              </a:rPr>
              <a:t/>
            </a:r>
            <a:br>
              <a:rPr lang="hu-HU" sz="1600" dirty="0" smtClean="0">
                <a:latin typeface="Georgia" panose="02040502050405020303" pitchFamily="18" charset="0"/>
              </a:rPr>
            </a:br>
            <a:endParaRPr lang="hu-HU" sz="1600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58241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lcím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Cím 2"/>
          <p:cNvSpPr>
            <a:spLocks noGrp="1"/>
          </p:cNvSpPr>
          <p:nvPr>
            <p:ph type="title"/>
          </p:nvPr>
        </p:nvSpPr>
        <p:spPr>
          <a:xfrm>
            <a:off x="457200" y="404664"/>
            <a:ext cx="6324600" cy="6264696"/>
          </a:xfrm>
        </p:spPr>
        <p:txBody>
          <a:bodyPr/>
          <a:lstStyle/>
          <a:p>
            <a:pPr algn="ctr"/>
            <a:r>
              <a:rPr lang="hu-HU" sz="1800" dirty="0">
                <a:latin typeface="Georgia" panose="02040502050405020303" pitchFamily="18" charset="0"/>
              </a:rPr>
              <a:t>Mária megkérdezte az angyalt: </a:t>
            </a:r>
            <a:br>
              <a:rPr lang="hu-HU" sz="1800" dirty="0">
                <a:latin typeface="Georgia" panose="02040502050405020303" pitchFamily="18" charset="0"/>
              </a:rPr>
            </a:br>
            <a:r>
              <a:rPr lang="hu-HU" sz="1800" dirty="0">
                <a:latin typeface="Georgia" panose="02040502050405020303" pitchFamily="18" charset="0"/>
              </a:rPr>
              <a:t>„Hogyan válik ez valóra, amikor férfit nem ismerek?”</a:t>
            </a:r>
            <a:br>
              <a:rPr lang="hu-HU" sz="1800" dirty="0">
                <a:latin typeface="Georgia" panose="02040502050405020303" pitchFamily="18" charset="0"/>
              </a:rPr>
            </a:br>
            <a:r>
              <a:rPr lang="hu-HU" sz="1800" dirty="0">
                <a:latin typeface="Georgia" panose="02040502050405020303" pitchFamily="18" charset="0"/>
              </a:rPr>
              <a:t> Az angyal ezt válaszolta és mondta neki:</a:t>
            </a:r>
            <a:br>
              <a:rPr lang="hu-HU" sz="1800" dirty="0">
                <a:latin typeface="Georgia" panose="02040502050405020303" pitchFamily="18" charset="0"/>
              </a:rPr>
            </a:br>
            <a:r>
              <a:rPr lang="hu-HU" sz="1800" dirty="0">
                <a:latin typeface="Georgia" panose="02040502050405020303" pitchFamily="18" charset="0"/>
              </a:rPr>
              <a:t> „A Szentlélek száll rád, s a Magasságbeli ereje borít be árnyékával. Ezért a születendő Szentet is az Isten Fiának fogják hívni</a:t>
            </a:r>
            <a:r>
              <a:rPr lang="hu-HU" sz="1800" dirty="0" smtClean="0">
                <a:latin typeface="Georgia" panose="02040502050405020303" pitchFamily="18" charset="0"/>
              </a:rPr>
              <a:t>.</a:t>
            </a:r>
            <a:br>
              <a:rPr lang="hu-HU" sz="1800" dirty="0" smtClean="0">
                <a:latin typeface="Georgia" panose="02040502050405020303" pitchFamily="18" charset="0"/>
              </a:rPr>
            </a:br>
            <a:r>
              <a:rPr lang="hu-HU" sz="1800" dirty="0">
                <a:latin typeface="Georgia" panose="02040502050405020303" pitchFamily="18" charset="0"/>
              </a:rPr>
              <a:t/>
            </a:r>
            <a:br>
              <a:rPr lang="hu-HU" sz="1800" dirty="0">
                <a:latin typeface="Georgia" panose="02040502050405020303" pitchFamily="18" charset="0"/>
              </a:rPr>
            </a:br>
            <a:r>
              <a:rPr lang="hu-HU" sz="1800" dirty="0">
                <a:latin typeface="Georgia" panose="02040502050405020303" pitchFamily="18" charset="0"/>
              </a:rPr>
              <a:t> Íme, rokonod, Erzsébet is fogant öregségében, s már a hatodik hónapban van, noha meddőnek mondták, mert Istennél semmi sem lehetetlen</a:t>
            </a:r>
            <a:r>
              <a:rPr lang="hu-HU" sz="1800" dirty="0" smtClean="0">
                <a:latin typeface="Georgia" panose="02040502050405020303" pitchFamily="18" charset="0"/>
              </a:rPr>
              <a:t>.</a:t>
            </a:r>
            <a:br>
              <a:rPr lang="hu-HU" sz="1800" dirty="0" smtClean="0">
                <a:latin typeface="Georgia" panose="02040502050405020303" pitchFamily="18" charset="0"/>
              </a:rPr>
            </a:br>
            <a:r>
              <a:rPr lang="hu-HU" sz="1800" dirty="0">
                <a:latin typeface="Georgia" panose="02040502050405020303" pitchFamily="18" charset="0"/>
              </a:rPr>
              <a:t/>
            </a:r>
            <a:br>
              <a:rPr lang="hu-HU" sz="1800" dirty="0">
                <a:latin typeface="Georgia" panose="02040502050405020303" pitchFamily="18" charset="0"/>
              </a:rPr>
            </a:br>
            <a:r>
              <a:rPr lang="hu-HU" sz="1800" dirty="0" smtClean="0">
                <a:latin typeface="Georgia" panose="02040502050405020303" pitchFamily="18" charset="0"/>
              </a:rPr>
              <a:t>” </a:t>
            </a:r>
            <a:r>
              <a:rPr lang="hu-HU" sz="1800" dirty="0">
                <a:latin typeface="Georgia" panose="02040502050405020303" pitchFamily="18" charset="0"/>
              </a:rPr>
              <a:t>Mária így válaszolt: „Íme, az Úr szolgálója vagyok, legyen nekem a te igéd szerint</a:t>
            </a:r>
            <a:r>
              <a:rPr lang="hu-HU" sz="1800" dirty="0" smtClean="0">
                <a:latin typeface="Georgia" panose="02040502050405020303" pitchFamily="18" charset="0"/>
              </a:rPr>
              <a:t>.”</a:t>
            </a:r>
            <a:br>
              <a:rPr lang="hu-HU" sz="1800" dirty="0" smtClean="0">
                <a:latin typeface="Georgia" panose="02040502050405020303" pitchFamily="18" charset="0"/>
              </a:rPr>
            </a:br>
            <a:r>
              <a:rPr lang="hu-HU" sz="1800" dirty="0">
                <a:latin typeface="Georgia" panose="02040502050405020303" pitchFamily="18" charset="0"/>
              </a:rPr>
              <a:t/>
            </a:r>
            <a:br>
              <a:rPr lang="hu-HU" sz="1800" dirty="0">
                <a:latin typeface="Georgia" panose="02040502050405020303" pitchFamily="18" charset="0"/>
              </a:rPr>
            </a:br>
            <a:r>
              <a:rPr lang="hu-HU" sz="1800" dirty="0" smtClean="0">
                <a:latin typeface="Georgia" panose="02040502050405020303" pitchFamily="18" charset="0"/>
              </a:rPr>
              <a:t> </a:t>
            </a:r>
            <a:r>
              <a:rPr lang="hu-HU" sz="1800" dirty="0">
                <a:latin typeface="Georgia" panose="02040502050405020303" pitchFamily="18" charset="0"/>
              </a:rPr>
              <a:t>Erre az angyal eltávozott.</a:t>
            </a:r>
            <a:br>
              <a:rPr lang="hu-HU" sz="1800" dirty="0">
                <a:latin typeface="Georgia" panose="02040502050405020303" pitchFamily="18" charset="0"/>
              </a:rPr>
            </a:br>
            <a:r>
              <a:rPr lang="hu-HU" sz="1800" dirty="0">
                <a:latin typeface="Georgia" panose="02040502050405020303" pitchFamily="18" charset="0"/>
              </a:rPr>
              <a:t/>
            </a:r>
            <a:br>
              <a:rPr lang="hu-HU" sz="1800" dirty="0">
                <a:latin typeface="Georgia" panose="02040502050405020303" pitchFamily="18" charset="0"/>
              </a:rPr>
            </a:br>
            <a:endParaRPr lang="hu-HU" sz="1800" dirty="0">
              <a:latin typeface="Georgia" panose="02040502050405020303" pitchFamily="18" charset="0"/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5" y="1628800"/>
            <a:ext cx="2088232" cy="322516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219081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 helye 1"/>
          <p:cNvSpPr>
            <a:spLocks noGrp="1"/>
          </p:cNvSpPr>
          <p:nvPr>
            <p:ph type="body" idx="1"/>
          </p:nvPr>
        </p:nvSpPr>
        <p:spPr>
          <a:xfrm>
            <a:off x="7092280" y="1772816"/>
            <a:ext cx="1944216" cy="3773493"/>
          </a:xfrm>
        </p:spPr>
        <p:txBody>
          <a:bodyPr>
            <a:noAutofit/>
          </a:bodyPr>
          <a:lstStyle/>
          <a:p>
            <a:pPr algn="ctr"/>
            <a:r>
              <a:rPr lang="hu-HU" sz="2800" dirty="0" smtClean="0"/>
              <a:t>Gyümölcs-oltó Boldog-asszony </a:t>
            </a:r>
            <a:r>
              <a:rPr lang="hu-HU" sz="2800" dirty="0"/>
              <a:t>napja </a:t>
            </a:r>
            <a:endParaRPr lang="hu-HU" sz="2800" dirty="0" smtClean="0"/>
          </a:p>
          <a:p>
            <a:pPr algn="ctr"/>
            <a:endParaRPr lang="hu-HU" sz="2800" dirty="0"/>
          </a:p>
          <a:p>
            <a:pPr algn="ctr"/>
            <a:endParaRPr lang="hu-HU" sz="2800" dirty="0" smtClean="0"/>
          </a:p>
          <a:p>
            <a:pPr algn="ctr"/>
            <a:r>
              <a:rPr lang="hu-HU" sz="2800" dirty="0" smtClean="0"/>
              <a:t> Az </a:t>
            </a:r>
            <a:r>
              <a:rPr lang="hu-HU" sz="2800" dirty="0"/>
              <a:t>igazi magyar nőnap!</a:t>
            </a:r>
          </a:p>
        </p:txBody>
      </p:sp>
      <p:sp>
        <p:nvSpPr>
          <p:cNvPr id="3" name="Cím 2"/>
          <p:cNvSpPr>
            <a:spLocks noGrp="1"/>
          </p:cNvSpPr>
          <p:nvPr>
            <p:ph type="title"/>
          </p:nvPr>
        </p:nvSpPr>
        <p:spPr>
          <a:xfrm>
            <a:off x="381000" y="404665"/>
            <a:ext cx="6324600" cy="2952328"/>
          </a:xfrm>
        </p:spPr>
        <p:txBody>
          <a:bodyPr/>
          <a:lstStyle/>
          <a:p>
            <a:pPr algn="ctr"/>
            <a:r>
              <a:rPr lang="hu-HU" sz="1400" dirty="0"/>
              <a:t>A Nemzetközi Nőnap és a Gyümölcsoltó Boldogasszony napja közötti különbség</a:t>
            </a:r>
            <a:r>
              <a:rPr lang="hu-HU" sz="1400" dirty="0" smtClean="0"/>
              <a:t>! ?</a:t>
            </a:r>
            <a:br>
              <a:rPr lang="hu-HU" sz="1400" dirty="0" smtClean="0"/>
            </a:br>
            <a:r>
              <a:rPr lang="hu-HU" sz="1400" dirty="0" smtClean="0"/>
              <a:t> </a:t>
            </a:r>
            <a:br>
              <a:rPr lang="hu-HU" sz="1400" dirty="0" smtClean="0"/>
            </a:br>
            <a:r>
              <a:rPr lang="hu-HU" sz="1400" dirty="0" smtClean="0"/>
              <a:t>- </a:t>
            </a:r>
            <a:r>
              <a:rPr lang="hu-HU" sz="1400" dirty="0"/>
              <a:t>Március 25. Gyümölcsoltó Boldogasszony napja, Krisztus urunk fogantatásának napja. A magyar hagyományban már nagyon régóta van a nőknek jeles napjuk, amelyen virággal köszöntjük őket.</a:t>
            </a:r>
            <a:br>
              <a:rPr lang="hu-HU" sz="1400" dirty="0"/>
            </a:br>
            <a:r>
              <a:rPr lang="hu-HU" sz="1400" dirty="0"/>
              <a:t/>
            </a:r>
            <a:br>
              <a:rPr lang="hu-HU" sz="1400" dirty="0"/>
            </a:br>
            <a:r>
              <a:rPr lang="hu-HU" sz="1400" dirty="0"/>
              <a:t>Ez a nap egyszerre a nők, az anyák és a termékenység ünnepe.</a:t>
            </a:r>
            <a:br>
              <a:rPr lang="hu-HU" sz="1400" dirty="0"/>
            </a:br>
            <a:r>
              <a:rPr lang="hu-HU" sz="1400" dirty="0"/>
              <a:t/>
            </a:r>
            <a:br>
              <a:rPr lang="hu-HU" sz="1400" dirty="0"/>
            </a:br>
            <a:r>
              <a:rPr lang="hu-HU" sz="1400" dirty="0"/>
              <a:t>Ezen a napon köszöntsük hát a lányokat, asszonyokat, édesanyákat</a:t>
            </a: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3491037"/>
            <a:ext cx="5205958" cy="323036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5844604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artalom helye 4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59" r="13250"/>
          <a:stretch/>
        </p:blipFill>
        <p:spPr>
          <a:xfrm>
            <a:off x="5796136" y="3789040"/>
            <a:ext cx="2986854" cy="22167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Tartalom helye 5"/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7" t="4316" r="28213"/>
          <a:stretch/>
        </p:blipFill>
        <p:spPr>
          <a:xfrm>
            <a:off x="5724128" y="620688"/>
            <a:ext cx="2635735" cy="229054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4" name="Cím 3"/>
          <p:cNvSpPr>
            <a:spLocks noGrp="1"/>
          </p:cNvSpPr>
          <p:nvPr>
            <p:ph type="title"/>
          </p:nvPr>
        </p:nvSpPr>
        <p:spPr>
          <a:xfrm>
            <a:off x="381000" y="355847"/>
            <a:ext cx="5127104" cy="1054394"/>
          </a:xfrm>
        </p:spPr>
        <p:txBody>
          <a:bodyPr/>
          <a:lstStyle/>
          <a:p>
            <a:r>
              <a:rPr lang="hu-HU" dirty="0" smtClean="0"/>
              <a:t>Gyümölcsfa oltása</a:t>
            </a:r>
            <a:endParaRPr lang="hu-HU" dirty="0"/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39"/>
          <a:stretch/>
        </p:blipFill>
        <p:spPr>
          <a:xfrm rot="21192806">
            <a:off x="372684" y="1756586"/>
            <a:ext cx="4810905" cy="355460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726194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3645024"/>
            <a:ext cx="3200400" cy="239938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518675"/>
            <a:ext cx="3312368" cy="245939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23"/>
          <a:stretch/>
        </p:blipFill>
        <p:spPr bwMode="auto">
          <a:xfrm>
            <a:off x="467544" y="348906"/>
            <a:ext cx="3816751" cy="264266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573016"/>
            <a:ext cx="4248472" cy="278654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7838973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Népi </a:t>
            </a:r>
            <a:r>
              <a:rPr lang="hu-HU" dirty="0" smtClean="0"/>
              <a:t>megfigyelések</a:t>
            </a:r>
            <a:br>
              <a:rPr lang="hu-HU" dirty="0" smtClean="0"/>
            </a:br>
            <a:r>
              <a:rPr lang="hu-HU" dirty="0" smtClean="0"/>
              <a:t> az  </a:t>
            </a:r>
            <a:r>
              <a:rPr lang="hu-HU" dirty="0"/>
              <a:t>ünnepéhez kapcsolódóan:</a:t>
            </a:r>
          </a:p>
        </p:txBody>
      </p:sp>
      <p:sp>
        <p:nvSpPr>
          <p:cNvPr id="3" name="Téglalap 2"/>
          <p:cNvSpPr/>
          <p:nvPr/>
        </p:nvSpPr>
        <p:spPr>
          <a:xfrm rot="918217">
            <a:off x="4572000" y="4293096"/>
            <a:ext cx="3870078" cy="175432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hu-HU" dirty="0"/>
          </a:p>
          <a:p>
            <a:pPr algn="ctr"/>
            <a:r>
              <a:rPr lang="hu-HU" dirty="0"/>
              <a:t>Fecskehívogatónak is nevezik e napot, </a:t>
            </a:r>
            <a:endParaRPr lang="hu-HU" dirty="0" smtClean="0"/>
          </a:p>
          <a:p>
            <a:pPr algn="ctr"/>
            <a:r>
              <a:rPr lang="hu-HU" dirty="0" smtClean="0"/>
              <a:t>mert </a:t>
            </a:r>
            <a:r>
              <a:rPr lang="hu-HU" dirty="0"/>
              <a:t>a meleg idő hatására elindulnak délről hazafelé a fecskék</a:t>
            </a:r>
            <a:r>
              <a:rPr lang="hu-HU" dirty="0" smtClean="0"/>
              <a:t>.</a:t>
            </a:r>
          </a:p>
          <a:p>
            <a:pPr algn="ctr"/>
            <a:endParaRPr lang="hu-HU" dirty="0"/>
          </a:p>
        </p:txBody>
      </p:sp>
      <p:sp>
        <p:nvSpPr>
          <p:cNvPr id="4" name="Téglalap 3"/>
          <p:cNvSpPr/>
          <p:nvPr/>
        </p:nvSpPr>
        <p:spPr>
          <a:xfrm rot="20803293">
            <a:off x="911791" y="1977661"/>
            <a:ext cx="3031212" cy="203132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endParaRPr lang="hu-HU" dirty="0" smtClean="0"/>
          </a:p>
          <a:p>
            <a:pPr algn="ctr"/>
            <a:r>
              <a:rPr lang="hu-HU" dirty="0" smtClean="0"/>
              <a:t>A </a:t>
            </a:r>
            <a:r>
              <a:rPr lang="hu-HU" dirty="0"/>
              <a:t>délvidéken ilyenkor a békákat is megfigyelték, ha megszólaltak, abból még 40 napi hideg időre </a:t>
            </a:r>
            <a:r>
              <a:rPr lang="hu-HU" dirty="0" smtClean="0"/>
              <a:t>következtettek.</a:t>
            </a:r>
          </a:p>
          <a:p>
            <a:pPr algn="ctr"/>
            <a:r>
              <a:rPr lang="hu-HU" dirty="0" smtClean="0"/>
              <a:t> </a:t>
            </a:r>
            <a:endParaRPr lang="hu-HU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86651">
            <a:off x="1402640" y="4449605"/>
            <a:ext cx="2640388" cy="187220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64970">
            <a:off x="5630011" y="2102688"/>
            <a:ext cx="2421805" cy="165032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35750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artalom helye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916832"/>
            <a:ext cx="3632249" cy="4406900"/>
          </a:xfrm>
        </p:spPr>
      </p:pic>
      <p:sp>
        <p:nvSpPr>
          <p:cNvPr id="3" name="Cím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Feladatok:</a:t>
            </a:r>
            <a:br>
              <a:rPr lang="hu-HU" dirty="0" smtClean="0"/>
            </a:br>
            <a:r>
              <a:rPr lang="hu-HU" dirty="0" smtClean="0"/>
              <a:t>kézműves és </a:t>
            </a:r>
            <a:r>
              <a:rPr lang="hu-HU" dirty="0" err="1" smtClean="0"/>
              <a:t>kreativ</a:t>
            </a:r>
            <a:endParaRPr lang="hu-HU" dirty="0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1772815"/>
            <a:ext cx="4486275" cy="4600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0754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138" y="1826415"/>
            <a:ext cx="2857500" cy="381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332656"/>
            <a:ext cx="3899925" cy="292494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3717032"/>
            <a:ext cx="3240360" cy="243027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5388355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7" y="433992"/>
            <a:ext cx="4486275" cy="2743200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501008"/>
            <a:ext cx="4486275" cy="2847975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369056"/>
            <a:ext cx="3864656" cy="5979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8388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hu-HU" dirty="0" smtClean="0">
                <a:latin typeface="Arial Black" panose="020B0A04020102020204" pitchFamily="34" charset="0"/>
              </a:rPr>
              <a:t>Dicsértessék </a:t>
            </a:r>
            <a:r>
              <a:rPr lang="hu-HU" dirty="0">
                <a:latin typeface="Arial Black" panose="020B0A04020102020204" pitchFamily="34" charset="0"/>
              </a:rPr>
              <a:t>a Jézus Krisztus!</a:t>
            </a:r>
            <a:br>
              <a:rPr lang="hu-HU" dirty="0">
                <a:latin typeface="Arial Black" panose="020B0A04020102020204" pitchFamily="34" charset="0"/>
              </a:rPr>
            </a:br>
            <a:r>
              <a:rPr lang="hu-HU" dirty="0">
                <a:latin typeface="Arial Black" panose="020B0A04020102020204" pitchFamily="34" charset="0"/>
              </a:rPr>
              <a:t>Mindörökké!  </a:t>
            </a:r>
            <a:endParaRPr lang="hu-HU" dirty="0" smtClean="0">
              <a:latin typeface="Arial Black" panose="020B0A04020102020204" pitchFamily="34" charset="0"/>
            </a:endParaRPr>
          </a:p>
          <a:p>
            <a:pPr marL="45720" indent="0" algn="ctr">
              <a:buNone/>
            </a:pPr>
            <a:endParaRPr lang="hu-HU" dirty="0" smtClean="0">
              <a:latin typeface="Arial Black" panose="020B0A04020102020204" pitchFamily="34" charset="0"/>
            </a:endParaRPr>
          </a:p>
          <a:p>
            <a:pPr algn="ctr"/>
            <a:r>
              <a:rPr lang="hu-HU" dirty="0" smtClean="0">
                <a:latin typeface="Arial Black" panose="020B0A04020102020204" pitchFamily="34" charset="0"/>
              </a:rPr>
              <a:t>Ámen</a:t>
            </a:r>
            <a:endParaRPr lang="hu-HU" dirty="0">
              <a:latin typeface="Arial Black" panose="020B0A04020102020204" pitchFamily="34" charset="0"/>
            </a:endParaRPr>
          </a:p>
        </p:txBody>
      </p:sp>
      <p:sp>
        <p:nvSpPr>
          <p:cNvPr id="3" name="Cím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Digitális hittanóra</a:t>
            </a: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47"/>
          <a:stretch/>
        </p:blipFill>
        <p:spPr>
          <a:xfrm>
            <a:off x="361790" y="2708920"/>
            <a:ext cx="4178354" cy="36004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2348880"/>
            <a:ext cx="3504249" cy="19677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606446">
            <a:off x="5755396" y="4026702"/>
            <a:ext cx="1765375" cy="308134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64641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 helye 2"/>
          <p:cNvSpPr>
            <a:spLocks noGrp="1"/>
          </p:cNvSpPr>
          <p:nvPr>
            <p:ph type="body" sz="half" idx="2"/>
          </p:nvPr>
        </p:nvSpPr>
        <p:spPr>
          <a:xfrm>
            <a:off x="7380312" y="4922699"/>
            <a:ext cx="1458888" cy="1460376"/>
          </a:xfrm>
        </p:spPr>
        <p:txBody>
          <a:bodyPr/>
          <a:lstStyle/>
          <a:p>
            <a:endParaRPr lang="hu-HU" dirty="0"/>
          </a:p>
        </p:txBody>
      </p:sp>
      <p:sp>
        <p:nvSpPr>
          <p:cNvPr id="4" name="Cím 3"/>
          <p:cNvSpPr>
            <a:spLocks noGrp="1"/>
          </p:cNvSpPr>
          <p:nvPr>
            <p:ph type="title"/>
          </p:nvPr>
        </p:nvSpPr>
        <p:spPr>
          <a:xfrm>
            <a:off x="7020272" y="373492"/>
            <a:ext cx="1916689" cy="3384376"/>
          </a:xfrm>
        </p:spPr>
        <p:txBody>
          <a:bodyPr/>
          <a:lstStyle/>
          <a:p>
            <a:pPr algn="ctr"/>
            <a:r>
              <a:rPr lang="hu-HU" dirty="0"/>
              <a:t>Kedves </a:t>
            </a:r>
            <a:r>
              <a:rPr lang="hu-HU" dirty="0" smtClean="0"/>
              <a:t>Hittanosok!</a:t>
            </a:r>
            <a:br>
              <a:rPr lang="hu-HU" dirty="0" smtClean="0"/>
            </a:br>
            <a:r>
              <a:rPr lang="hu-HU" dirty="0" smtClean="0"/>
              <a:t> </a:t>
            </a:r>
            <a:r>
              <a:rPr lang="hu-HU" dirty="0"/>
              <a:t/>
            </a:r>
            <a:br>
              <a:rPr lang="hu-HU" dirty="0"/>
            </a:br>
            <a:r>
              <a:rPr lang="hu-HU" dirty="0"/>
              <a:t>Várlak </a:t>
            </a:r>
            <a:r>
              <a:rPr lang="hu-HU" dirty="0" smtClean="0"/>
              <a:t/>
            </a:r>
            <a:br>
              <a:rPr lang="hu-HU" dirty="0" smtClean="0"/>
            </a:br>
            <a:r>
              <a:rPr lang="hu-HU" dirty="0" smtClean="0"/>
              <a:t>a </a:t>
            </a:r>
            <a:r>
              <a:rPr lang="hu-HU" dirty="0"/>
              <a:t>következő digitális </a:t>
            </a:r>
            <a:r>
              <a:rPr lang="hu-HU" dirty="0" smtClean="0"/>
              <a:t>hittan- órára</a:t>
            </a:r>
            <a:r>
              <a:rPr lang="hu-HU" dirty="0"/>
              <a:t>!</a:t>
            </a:r>
          </a:p>
        </p:txBody>
      </p:sp>
      <p:sp>
        <p:nvSpPr>
          <p:cNvPr id="5" name="Téglalap 4"/>
          <p:cNvSpPr/>
          <p:nvPr/>
        </p:nvSpPr>
        <p:spPr>
          <a:xfrm>
            <a:off x="486189" y="3789040"/>
            <a:ext cx="6120680" cy="286232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endParaRPr lang="hu-HU" sz="2000" b="1" dirty="0" smtClean="0">
              <a:solidFill>
                <a:schemeClr val="bg1">
                  <a:lumMod val="65000"/>
                  <a:lumOff val="35000"/>
                </a:schemeClr>
              </a:solidFill>
            </a:endParaRPr>
          </a:p>
          <a:p>
            <a:pPr algn="ctr"/>
            <a:r>
              <a:rPr lang="hu-HU" sz="2000" b="1" dirty="0" smtClean="0">
                <a:solidFill>
                  <a:schemeClr val="bg1">
                    <a:lumMod val="65000"/>
                    <a:lumOff val="35000"/>
                  </a:schemeClr>
                </a:solidFill>
              </a:rPr>
              <a:t>Kedves Hittanosok!</a:t>
            </a:r>
          </a:p>
          <a:p>
            <a:pPr algn="ctr"/>
            <a:endParaRPr lang="hu-HU" sz="2000" b="1" dirty="0">
              <a:solidFill>
                <a:schemeClr val="bg1">
                  <a:lumMod val="65000"/>
                  <a:lumOff val="35000"/>
                </a:schemeClr>
              </a:solidFill>
            </a:endParaRPr>
          </a:p>
          <a:p>
            <a:pPr algn="ctr"/>
            <a:r>
              <a:rPr lang="hu-HU" sz="2000" b="1" dirty="0">
                <a:solidFill>
                  <a:schemeClr val="bg1">
                    <a:lumMod val="65000"/>
                    <a:lumOff val="35000"/>
                  </a:schemeClr>
                </a:solidFill>
              </a:rPr>
              <a:t>Köszönöm az együttműködéseteket!</a:t>
            </a:r>
          </a:p>
          <a:p>
            <a:pPr algn="ctr"/>
            <a:r>
              <a:rPr lang="hu-HU" sz="2000" b="1" dirty="0">
                <a:solidFill>
                  <a:schemeClr val="bg1">
                    <a:lumMod val="65000"/>
                    <a:lumOff val="35000"/>
                  </a:schemeClr>
                </a:solidFill>
              </a:rPr>
              <a:t>Isten áldását kívánom Nektek és családtagjaitoknak!</a:t>
            </a:r>
          </a:p>
          <a:p>
            <a:pPr algn="ctr"/>
            <a:r>
              <a:rPr lang="hu-HU" sz="2000" b="1" dirty="0">
                <a:solidFill>
                  <a:schemeClr val="bg1">
                    <a:lumMod val="65000"/>
                    <a:lumOff val="35000"/>
                  </a:schemeClr>
                </a:solidFill>
              </a:rPr>
              <a:t>Vigyázzatok egymásra, vigyázzatok magatokra!</a:t>
            </a:r>
          </a:p>
          <a:p>
            <a:pPr algn="ctr"/>
            <a:r>
              <a:rPr lang="hu-HU" sz="2000" b="1" dirty="0">
                <a:solidFill>
                  <a:schemeClr val="bg1">
                    <a:lumMod val="65000"/>
                    <a:lumOff val="35000"/>
                  </a:schemeClr>
                </a:solidFill>
              </a:rPr>
              <a:t>Bátorítalak benneteket, hogy imádkozzatok többet, nagy szüksége van most erre a világnak</a:t>
            </a:r>
            <a:r>
              <a:rPr lang="hu-HU" sz="2000" b="1" dirty="0" smtClean="0">
                <a:solidFill>
                  <a:schemeClr val="bg1">
                    <a:lumMod val="65000"/>
                    <a:lumOff val="35000"/>
                  </a:schemeClr>
                </a:solidFill>
              </a:rPr>
              <a:t>!</a:t>
            </a:r>
          </a:p>
          <a:p>
            <a:pPr algn="ctr"/>
            <a:endParaRPr lang="hu-HU" sz="2000" b="1" dirty="0">
              <a:solidFill>
                <a:schemeClr val="bg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4509120"/>
            <a:ext cx="1772673" cy="1980430"/>
          </a:xfrm>
          <a:prstGeom prst="rect">
            <a:avLst/>
          </a:prstGeom>
        </p:spPr>
      </p:pic>
      <p:sp>
        <p:nvSpPr>
          <p:cNvPr id="8" name="Kép helye 7"/>
          <p:cNvSpPr>
            <a:spLocks noGrp="1"/>
          </p:cNvSpPr>
          <p:nvPr>
            <p:ph type="pic" idx="1"/>
          </p:nvPr>
        </p:nvSpPr>
        <p:spPr>
          <a:xfrm>
            <a:off x="899592" y="291932"/>
            <a:ext cx="5553472" cy="3324541"/>
          </a:xfrm>
        </p:spPr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189" y="404664"/>
            <a:ext cx="6120680" cy="32118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875514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Angyali </a:t>
            </a:r>
            <a:r>
              <a:rPr lang="hu-HU" dirty="0" smtClean="0"/>
              <a:t>üdvözlet képekben </a:t>
            </a:r>
            <a:endParaRPr lang="hu-H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221" y="2276872"/>
            <a:ext cx="5472608" cy="3761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églalap 2"/>
          <p:cNvSpPr/>
          <p:nvPr/>
        </p:nvSpPr>
        <p:spPr>
          <a:xfrm>
            <a:off x="6084168" y="2152134"/>
            <a:ext cx="2736304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000" dirty="0"/>
              <a:t>Üdvözlégy Mária, kegyelemmel teljes, az Úr van teveled, áldott vagy te az asszonyok között, és áldott a te méhednek gyümölcse, Jézus. </a:t>
            </a:r>
            <a:endParaRPr lang="hu-HU" sz="2000" dirty="0" smtClean="0"/>
          </a:p>
          <a:p>
            <a:pPr algn="ctr"/>
            <a:r>
              <a:rPr lang="hu-HU" sz="2000" dirty="0" smtClean="0"/>
              <a:t>Asszonyunk</a:t>
            </a:r>
            <a:r>
              <a:rPr lang="hu-HU" sz="2000" dirty="0"/>
              <a:t>, Szűz Mária, Istennek szent Anyja, imádkozzál érettünk, bűnösökért, most és halálunk óráján. </a:t>
            </a:r>
            <a:endParaRPr lang="hu-HU" sz="2000" dirty="0" smtClean="0"/>
          </a:p>
          <a:p>
            <a:pPr algn="ctr"/>
            <a:r>
              <a:rPr lang="hu-HU" sz="2000" dirty="0" smtClean="0"/>
              <a:t>Ámen</a:t>
            </a:r>
            <a:r>
              <a:rPr lang="hu-HU" sz="2000" dirty="0"/>
              <a:t>. </a:t>
            </a:r>
          </a:p>
        </p:txBody>
      </p:sp>
    </p:spTree>
    <p:extLst>
      <p:ext uri="{BB962C8B-B14F-4D97-AF65-F5344CB8AC3E}">
        <p14:creationId xmlns:p14="http://schemas.microsoft.com/office/powerpoint/2010/main" val="38784961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932601" y="523191"/>
            <a:ext cx="6912979" cy="1077218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hu-HU" sz="3200" dirty="0"/>
              <a:t>A digitális hittanóra végén </a:t>
            </a:r>
            <a:endParaRPr lang="hu-HU" sz="3200" dirty="0" smtClean="0"/>
          </a:p>
          <a:p>
            <a:pPr algn="ctr"/>
            <a:r>
              <a:rPr lang="hu-HU" sz="3200" dirty="0" smtClean="0"/>
              <a:t>így </a:t>
            </a:r>
            <a:r>
              <a:rPr lang="hu-HU" sz="3200" dirty="0"/>
              <a:t>imádkozz!</a:t>
            </a: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72" r="12922"/>
          <a:stretch/>
        </p:blipFill>
        <p:spPr>
          <a:xfrm>
            <a:off x="1331640" y="2601334"/>
            <a:ext cx="2631760" cy="353169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184645"/>
            <a:ext cx="3016920" cy="400708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7380037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 rot="21173365">
            <a:off x="307856" y="635047"/>
            <a:ext cx="3776578" cy="258532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hu-HU" dirty="0"/>
              <a:t/>
            </a:r>
            <a:br>
              <a:rPr lang="hu-HU" dirty="0"/>
            </a:br>
            <a:r>
              <a:rPr lang="hu-HU" dirty="0" smtClean="0">
                <a:solidFill>
                  <a:srgbClr val="0070C0"/>
                </a:solidFill>
              </a:rPr>
              <a:t>Kezdjük  </a:t>
            </a:r>
            <a:r>
              <a:rPr lang="hu-HU" dirty="0">
                <a:solidFill>
                  <a:srgbClr val="0070C0"/>
                </a:solidFill>
              </a:rPr>
              <a:t>a digitális hittanórát </a:t>
            </a:r>
            <a:endParaRPr lang="hu-HU" dirty="0" smtClean="0">
              <a:solidFill>
                <a:srgbClr val="0070C0"/>
              </a:solidFill>
            </a:endParaRPr>
          </a:p>
          <a:p>
            <a:pPr algn="ctr"/>
            <a:r>
              <a:rPr lang="hu-HU" dirty="0" smtClean="0">
                <a:solidFill>
                  <a:srgbClr val="0070C0"/>
                </a:solidFill>
              </a:rPr>
              <a:t>az </a:t>
            </a:r>
            <a:r>
              <a:rPr lang="hu-HU" dirty="0">
                <a:solidFill>
                  <a:srgbClr val="0070C0"/>
                </a:solidFill>
              </a:rPr>
              <a:t>óra eleji imádsággal! </a:t>
            </a:r>
            <a:endParaRPr lang="hu-HU" dirty="0" smtClean="0">
              <a:solidFill>
                <a:srgbClr val="0070C0"/>
              </a:solidFill>
            </a:endParaRPr>
          </a:p>
          <a:p>
            <a:pPr algn="ctr"/>
            <a:r>
              <a:rPr lang="hu-HU" dirty="0">
                <a:solidFill>
                  <a:srgbClr val="0070C0"/>
                </a:solidFill>
              </a:rPr>
              <a:t/>
            </a:r>
            <a:br>
              <a:rPr lang="hu-HU" dirty="0">
                <a:solidFill>
                  <a:srgbClr val="0070C0"/>
                </a:solidFill>
              </a:rPr>
            </a:br>
            <a:r>
              <a:rPr lang="hu-HU" dirty="0">
                <a:solidFill>
                  <a:srgbClr val="0070C0"/>
                </a:solidFill>
              </a:rPr>
              <a:t>Ne felejtsd el az imaszándékot</a:t>
            </a:r>
            <a:r>
              <a:rPr lang="hu-HU" dirty="0" smtClean="0">
                <a:solidFill>
                  <a:srgbClr val="0070C0"/>
                </a:solidFill>
              </a:rPr>
              <a:t>!</a:t>
            </a:r>
          </a:p>
          <a:p>
            <a:pPr algn="ctr"/>
            <a:r>
              <a:rPr lang="hu-HU" dirty="0">
                <a:solidFill>
                  <a:srgbClr val="0070C0"/>
                </a:solidFill>
              </a:rPr>
              <a:t/>
            </a:r>
            <a:br>
              <a:rPr lang="hu-HU" dirty="0">
                <a:solidFill>
                  <a:srgbClr val="0070C0"/>
                </a:solidFill>
              </a:rPr>
            </a:br>
            <a:r>
              <a:rPr lang="hu-HU" dirty="0">
                <a:solidFill>
                  <a:srgbClr val="0070C0"/>
                </a:solidFill>
              </a:rPr>
              <a:t>Most különösen imádkozhatunk a családunkért, </a:t>
            </a:r>
            <a:r>
              <a:rPr lang="hu-HU" dirty="0" smtClean="0">
                <a:solidFill>
                  <a:srgbClr val="0070C0"/>
                </a:solidFill>
              </a:rPr>
              <a:t>betegekért!!</a:t>
            </a:r>
            <a:r>
              <a:rPr lang="hu-HU" dirty="0">
                <a:solidFill>
                  <a:srgbClr val="0070C0"/>
                </a:solidFill>
              </a:rPr>
              <a:t/>
            </a:r>
            <a:br>
              <a:rPr lang="hu-HU" dirty="0">
                <a:solidFill>
                  <a:srgbClr val="0070C0"/>
                </a:solidFill>
              </a:rPr>
            </a:br>
            <a:endParaRPr lang="hu-HU" dirty="0">
              <a:solidFill>
                <a:srgbClr val="0070C0"/>
              </a:solidFill>
            </a:endParaRPr>
          </a:p>
        </p:txBody>
      </p:sp>
      <p:sp>
        <p:nvSpPr>
          <p:cNvPr id="3" name="Téglalap 2"/>
          <p:cNvSpPr/>
          <p:nvPr/>
        </p:nvSpPr>
        <p:spPr>
          <a:xfrm>
            <a:off x="4355976" y="836712"/>
            <a:ext cx="4518248" cy="575542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hu-HU" sz="1600" b="1" dirty="0">
                <a:latin typeface="Georgia" panose="02040502050405020303" pitchFamily="18" charset="0"/>
              </a:rPr>
              <a:t>Drága Jézusom !</a:t>
            </a:r>
          </a:p>
          <a:p>
            <a:endParaRPr lang="hu-HU" sz="1600" dirty="0">
              <a:latin typeface="Georgia" panose="02040502050405020303" pitchFamily="18" charset="0"/>
            </a:endParaRPr>
          </a:p>
          <a:p>
            <a:pPr algn="ctr"/>
            <a:r>
              <a:rPr lang="hu-HU" sz="1600" dirty="0">
                <a:latin typeface="Georgia" panose="02040502050405020303" pitchFamily="18" charset="0"/>
              </a:rPr>
              <a:t>Most Szent Pál szavai jutnak eszembe</a:t>
            </a:r>
          </a:p>
          <a:p>
            <a:pPr algn="ctr"/>
            <a:r>
              <a:rPr lang="hu-HU" sz="1600" dirty="0">
                <a:latin typeface="Georgia" panose="02040502050405020303" pitchFamily="18" charset="0"/>
              </a:rPr>
              <a:t>" Legyen akkora hitem,hogy hegyeket mozgassak,</a:t>
            </a:r>
          </a:p>
          <a:p>
            <a:pPr algn="ctr"/>
            <a:r>
              <a:rPr lang="hu-HU" sz="1600" dirty="0">
                <a:latin typeface="Georgia" panose="02040502050405020303" pitchFamily="18" charset="0"/>
              </a:rPr>
              <a:t>ha szeretet nincs bennem, mit sem ér </a:t>
            </a:r>
            <a:r>
              <a:rPr lang="hu-HU" sz="1600" dirty="0" smtClean="0">
                <a:latin typeface="Georgia" panose="02040502050405020303" pitchFamily="18" charset="0"/>
              </a:rPr>
              <a:t>„</a:t>
            </a:r>
          </a:p>
          <a:p>
            <a:pPr algn="ctr"/>
            <a:r>
              <a:rPr lang="hu-HU" sz="1600" dirty="0" smtClean="0">
                <a:latin typeface="Georgia" panose="02040502050405020303" pitchFamily="18" charset="0"/>
              </a:rPr>
              <a:t> </a:t>
            </a:r>
            <a:r>
              <a:rPr lang="hu-HU" sz="1600" dirty="0">
                <a:latin typeface="Georgia" panose="02040502050405020303" pitchFamily="18" charset="0"/>
              </a:rPr>
              <a:t>( 1 Kor.13,2)</a:t>
            </a:r>
          </a:p>
          <a:p>
            <a:pPr algn="ctr"/>
            <a:r>
              <a:rPr lang="hu-HU" sz="1600" dirty="0" smtClean="0">
                <a:latin typeface="Georgia" panose="02040502050405020303" pitchFamily="18" charset="0"/>
              </a:rPr>
              <a:t>Segíts, </a:t>
            </a:r>
            <a:r>
              <a:rPr lang="hu-HU" sz="1600" dirty="0">
                <a:latin typeface="Georgia" panose="02040502050405020303" pitchFamily="18" charset="0"/>
              </a:rPr>
              <a:t>hogy szeressem </a:t>
            </a:r>
            <a:r>
              <a:rPr lang="hu-HU" sz="1600" dirty="0" smtClean="0">
                <a:latin typeface="Georgia" panose="02040502050405020303" pitchFamily="18" charset="0"/>
              </a:rPr>
              <a:t>felebarátiamat,</a:t>
            </a:r>
            <a:endParaRPr lang="hu-HU" sz="1600" dirty="0">
              <a:latin typeface="Georgia" panose="02040502050405020303" pitchFamily="18" charset="0"/>
            </a:endParaRPr>
          </a:p>
          <a:p>
            <a:pPr algn="ctr"/>
            <a:r>
              <a:rPr lang="hu-HU" sz="1600" dirty="0">
                <a:latin typeface="Georgia" panose="02040502050405020303" pitchFamily="18" charset="0"/>
              </a:rPr>
              <a:t>a hogy szeretetem egyre érettebb legyen</a:t>
            </a:r>
          </a:p>
          <a:p>
            <a:pPr algn="ctr"/>
            <a:r>
              <a:rPr lang="hu-HU" sz="1600" dirty="0">
                <a:latin typeface="Georgia" panose="02040502050405020303" pitchFamily="18" charset="0"/>
              </a:rPr>
              <a:t>Vegyem észre, ha körülöttem </a:t>
            </a:r>
            <a:r>
              <a:rPr lang="hu-HU" sz="1600" dirty="0" smtClean="0">
                <a:latin typeface="Georgia" panose="02040502050405020303" pitchFamily="18" charset="0"/>
              </a:rPr>
              <a:t>segítségre </a:t>
            </a:r>
            <a:r>
              <a:rPr lang="hu-HU" sz="1600" dirty="0">
                <a:latin typeface="Georgia" panose="02040502050405020303" pitchFamily="18" charset="0"/>
              </a:rPr>
              <a:t>szorulnak embertársaim.</a:t>
            </a:r>
          </a:p>
          <a:p>
            <a:pPr algn="ctr"/>
            <a:r>
              <a:rPr lang="hu-HU" sz="1600" dirty="0">
                <a:latin typeface="Georgia" panose="02040502050405020303" pitchFamily="18" charset="0"/>
              </a:rPr>
              <a:t>Önzetlenül </a:t>
            </a:r>
            <a:r>
              <a:rPr lang="hu-HU" sz="1600" dirty="0" smtClean="0">
                <a:latin typeface="Georgia" panose="02040502050405020303" pitchFamily="18" charset="0"/>
              </a:rPr>
              <a:t>nyújtsam feléjük segítő </a:t>
            </a:r>
            <a:r>
              <a:rPr lang="hu-HU" sz="1600" dirty="0">
                <a:latin typeface="Georgia" panose="02040502050405020303" pitchFamily="18" charset="0"/>
              </a:rPr>
              <a:t>kezemet,</a:t>
            </a:r>
          </a:p>
          <a:p>
            <a:pPr algn="ctr"/>
            <a:r>
              <a:rPr lang="hu-HU" sz="1600" dirty="0">
                <a:latin typeface="Georgia" panose="02040502050405020303" pitchFamily="18" charset="0"/>
              </a:rPr>
              <a:t>S ha mással nem tudok </a:t>
            </a:r>
            <a:r>
              <a:rPr lang="hu-HU" sz="1600" dirty="0" smtClean="0">
                <a:latin typeface="Georgia" panose="02040502050405020303" pitchFamily="18" charset="0"/>
              </a:rPr>
              <a:t>segíteni, </a:t>
            </a:r>
            <a:r>
              <a:rPr lang="hu-HU" sz="1600" dirty="0">
                <a:latin typeface="Georgia" panose="02040502050405020303" pitchFamily="18" charset="0"/>
              </a:rPr>
              <a:t>legalább egy</a:t>
            </a:r>
          </a:p>
          <a:p>
            <a:pPr algn="ctr"/>
            <a:r>
              <a:rPr lang="hu-HU" sz="1600" dirty="0" smtClean="0">
                <a:latin typeface="Georgia" panose="02040502050405020303" pitchFamily="18" charset="0"/>
              </a:rPr>
              <a:t>jó szó, </a:t>
            </a:r>
            <a:r>
              <a:rPr lang="hu-HU" sz="1600" dirty="0">
                <a:latin typeface="Georgia" panose="02040502050405020303" pitchFamily="18" charset="0"/>
              </a:rPr>
              <a:t>egy mosoly mindig kerüljön </a:t>
            </a:r>
            <a:r>
              <a:rPr lang="hu-HU" sz="1600" dirty="0" smtClean="0">
                <a:latin typeface="Georgia" panose="02040502050405020303" pitchFamily="18" charset="0"/>
              </a:rPr>
              <a:t>tarisznyámból....</a:t>
            </a:r>
            <a:endParaRPr lang="hu-HU" sz="1600" dirty="0">
              <a:latin typeface="Georgia" panose="02040502050405020303" pitchFamily="18" charset="0"/>
            </a:endParaRPr>
          </a:p>
          <a:p>
            <a:pPr algn="ctr"/>
            <a:r>
              <a:rPr lang="hu-HU" sz="1600" dirty="0" smtClean="0">
                <a:latin typeface="Georgia" panose="02040502050405020303" pitchFamily="18" charset="0"/>
              </a:rPr>
              <a:t>Segítsem </a:t>
            </a:r>
            <a:r>
              <a:rPr lang="hu-HU" sz="1600" dirty="0">
                <a:latin typeface="Georgia" panose="02040502050405020303" pitchFamily="18" charset="0"/>
              </a:rPr>
              <a:t>elvezetni embertársaimat is a szeretethez, mint a boldogság forrásához '</a:t>
            </a:r>
          </a:p>
          <a:p>
            <a:pPr algn="ctr"/>
            <a:r>
              <a:rPr lang="hu-HU" sz="1600" dirty="0" smtClean="0">
                <a:latin typeface="Georgia" panose="02040502050405020303" pitchFamily="18" charset="0"/>
              </a:rPr>
              <a:t>Tanúságtételemmel próbáljam erősíteni </a:t>
            </a:r>
            <a:r>
              <a:rPr lang="hu-HU" sz="1600" dirty="0">
                <a:latin typeface="Georgia" panose="02040502050405020303" pitchFamily="18" charset="0"/>
              </a:rPr>
              <a:t>,</a:t>
            </a:r>
          </a:p>
          <a:p>
            <a:pPr algn="ctr"/>
            <a:r>
              <a:rPr lang="hu-HU" sz="1600" dirty="0">
                <a:latin typeface="Georgia" panose="02040502050405020303" pitchFamily="18" charset="0"/>
              </a:rPr>
              <a:t>hogy erőt </a:t>
            </a:r>
            <a:r>
              <a:rPr lang="hu-HU" sz="1600" dirty="0" smtClean="0">
                <a:latin typeface="Georgia" panose="02040502050405020303" pitchFamily="18" charset="0"/>
              </a:rPr>
              <a:t>merítsenek </a:t>
            </a:r>
            <a:r>
              <a:rPr lang="hu-HU" sz="1600" dirty="0">
                <a:latin typeface="Georgia" panose="02040502050405020303" pitchFamily="18" charset="0"/>
              </a:rPr>
              <a:t>a nehézségek leküzdéséhez.</a:t>
            </a:r>
          </a:p>
          <a:p>
            <a:pPr algn="ctr"/>
            <a:r>
              <a:rPr lang="hu-HU" sz="1600" dirty="0">
                <a:latin typeface="Georgia" panose="02040502050405020303" pitchFamily="18" charset="0"/>
              </a:rPr>
              <a:t>Add,hogy Téged szolgáljalak,</a:t>
            </a:r>
          </a:p>
          <a:p>
            <a:pPr algn="ctr"/>
            <a:r>
              <a:rPr lang="hu-HU" sz="1600" dirty="0">
                <a:latin typeface="Georgia" panose="02040502050405020303" pitchFamily="18" charset="0"/>
              </a:rPr>
              <a:t>A szenvedő emberekben Téged lássalak</a:t>
            </a:r>
            <a:r>
              <a:rPr lang="hu-HU" sz="1600" dirty="0" smtClean="0">
                <a:latin typeface="Georgia" panose="02040502050405020303" pitchFamily="18" charset="0"/>
              </a:rPr>
              <a:t>.</a:t>
            </a:r>
          </a:p>
          <a:p>
            <a:pPr algn="ctr"/>
            <a:r>
              <a:rPr lang="hu-HU" sz="1600" dirty="0" smtClean="0">
                <a:latin typeface="Georgia" panose="02040502050405020303" pitchFamily="18" charset="0"/>
              </a:rPr>
              <a:t> </a:t>
            </a:r>
            <a:r>
              <a:rPr lang="hu-HU" sz="1600" dirty="0">
                <a:latin typeface="Georgia" panose="02040502050405020303" pitchFamily="18" charset="0"/>
              </a:rPr>
              <a:t>AMEN</a:t>
            </a: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4203">
            <a:off x="640907" y="3740058"/>
            <a:ext cx="3110475" cy="23328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7051393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48896"/>
            <a:ext cx="2664296" cy="186310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0099" y="219143"/>
            <a:ext cx="2946729" cy="184170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1655739"/>
            <a:ext cx="2246154" cy="111251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 descr="Boldog boldogság napot mindenkinek! - Kis szines - Hírek - KaposPon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684" y="2761761"/>
            <a:ext cx="2808312" cy="173694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81" t="1072" r="6764"/>
          <a:stretch/>
        </p:blipFill>
        <p:spPr bwMode="auto">
          <a:xfrm>
            <a:off x="5240099" y="2636912"/>
            <a:ext cx="2554736" cy="172396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églalap 1"/>
          <p:cNvSpPr/>
          <p:nvPr/>
        </p:nvSpPr>
        <p:spPr>
          <a:xfrm>
            <a:off x="684685" y="4941168"/>
            <a:ext cx="792088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dirty="0"/>
              <a:t>Nézzétek meg jól a képeket </a:t>
            </a:r>
            <a:r>
              <a:rPr lang="hu-HU" dirty="0" smtClean="0"/>
              <a:t>!</a:t>
            </a:r>
          </a:p>
          <a:p>
            <a:pPr algn="ctr"/>
            <a:endParaRPr lang="hu-HU" dirty="0" smtClean="0"/>
          </a:p>
          <a:p>
            <a:pPr algn="ctr"/>
            <a:r>
              <a:rPr lang="hu-HU" dirty="0" smtClean="0"/>
              <a:t>HA minden képről egy értelmes szót kerestek </a:t>
            </a:r>
          </a:p>
          <a:p>
            <a:pPr algn="ctr"/>
            <a:r>
              <a:rPr lang="hu-HU" dirty="0" smtClean="0"/>
              <a:t> és ezeket a szavakat összeolvassátok,</a:t>
            </a:r>
          </a:p>
          <a:p>
            <a:pPr algn="ctr"/>
            <a:r>
              <a:rPr lang="hu-HU" dirty="0" smtClean="0"/>
              <a:t>  akkor megtudjátok mi lesz a mai óránk címe </a:t>
            </a:r>
            <a:r>
              <a:rPr lang="hu-HU" dirty="0" smtClean="0">
                <a:sym typeface="Wingdings" panose="05000000000000000000" pitchFamily="2" charset="2"/>
              </a:rPr>
              <a:t>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0088547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lipszis 1"/>
          <p:cNvSpPr/>
          <p:nvPr/>
        </p:nvSpPr>
        <p:spPr>
          <a:xfrm>
            <a:off x="683568" y="2276872"/>
            <a:ext cx="7488832" cy="417646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08792"/>
            <a:ext cx="3267819" cy="23241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99553">
            <a:off x="5741944" y="336445"/>
            <a:ext cx="3392259" cy="224505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1140" y="3963240"/>
            <a:ext cx="758467" cy="929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5875" y="3795500"/>
            <a:ext cx="632389" cy="632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99" t="9935" r="9755" b="16367"/>
          <a:stretch/>
        </p:blipFill>
        <p:spPr bwMode="auto">
          <a:xfrm rot="349927">
            <a:off x="4570754" y="2623038"/>
            <a:ext cx="645217" cy="592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3" name="Picture 9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74" b="9384"/>
          <a:stretch/>
        </p:blipFill>
        <p:spPr bwMode="auto">
          <a:xfrm>
            <a:off x="2779776" y="4861406"/>
            <a:ext cx="717908" cy="77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4" name="Picture 10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42" t="25743" r="31082" b="22463"/>
          <a:stretch/>
        </p:blipFill>
        <p:spPr bwMode="auto">
          <a:xfrm rot="1220957">
            <a:off x="831402" y="3817820"/>
            <a:ext cx="653675" cy="820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5" name="Picture 11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4912" y="2686308"/>
            <a:ext cx="582528" cy="579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6" name="Picture 1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3203" y="5631406"/>
            <a:ext cx="663862" cy="663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7" name="Picture 13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65" t="12927" r="17012" b="14200"/>
          <a:stretch/>
        </p:blipFill>
        <p:spPr bwMode="auto">
          <a:xfrm rot="20400294">
            <a:off x="2087720" y="3009933"/>
            <a:ext cx="620201" cy="698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8" name="Picture 14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3450" y="2595067"/>
            <a:ext cx="659753" cy="659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9" name="Picture 15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98" t="14186" r="17890" b="17656"/>
          <a:stretch/>
        </p:blipFill>
        <p:spPr bwMode="auto">
          <a:xfrm>
            <a:off x="5235862" y="5636601"/>
            <a:ext cx="562084" cy="57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0" name="Picture 16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7477" y="3853722"/>
            <a:ext cx="711522" cy="708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1" name="Picture 17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76775">
            <a:off x="3925515" y="4333910"/>
            <a:ext cx="753571" cy="784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2" name="Picture 18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4861406"/>
            <a:ext cx="740626" cy="743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3" name="Picture 19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50" t="17286" r="14821" b="10473"/>
          <a:stretch/>
        </p:blipFill>
        <p:spPr bwMode="auto">
          <a:xfrm>
            <a:off x="1607294" y="4717850"/>
            <a:ext cx="616233" cy="783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4" name="Picture 20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4207902"/>
            <a:ext cx="660602" cy="660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5" name="Picture 21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5766" y="3359082"/>
            <a:ext cx="524625" cy="678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652728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hu-HU" sz="2800" dirty="0" smtClean="0"/>
              <a:t>Gyümölcsoltó Boldogasszony ünnepe </a:t>
            </a:r>
          </a:p>
          <a:p>
            <a:pPr algn="ctr"/>
            <a:r>
              <a:rPr lang="hu-HU" sz="2400" dirty="0" smtClean="0"/>
              <a:t>Március 25.</a:t>
            </a:r>
          </a:p>
          <a:p>
            <a:pPr algn="ctr"/>
            <a:r>
              <a:rPr lang="hu-HU" sz="2400" dirty="0" smtClean="0"/>
              <a:t>Filmajánló</a:t>
            </a:r>
          </a:p>
          <a:p>
            <a:pPr marL="45720" indent="0" algn="ctr">
              <a:buNone/>
            </a:pPr>
            <a:r>
              <a:rPr lang="hu-HU" sz="2400" dirty="0" smtClean="0">
                <a:hlinkClick r:id="rId2"/>
              </a:rPr>
              <a:t>https</a:t>
            </a:r>
            <a:r>
              <a:rPr lang="hu-HU" sz="2400" dirty="0">
                <a:hlinkClick r:id="rId2"/>
              </a:rPr>
              <a:t>://</a:t>
            </a:r>
            <a:r>
              <a:rPr lang="hu-HU" sz="2400" dirty="0" smtClean="0">
                <a:hlinkClick r:id="rId2"/>
              </a:rPr>
              <a:t>www.youtube.com/watch?v=UPVIs5N0r34</a:t>
            </a:r>
            <a:endParaRPr lang="hu-HU" sz="2400" dirty="0" smtClean="0"/>
          </a:p>
          <a:p>
            <a:pPr marL="45720" indent="0" algn="ctr">
              <a:buNone/>
            </a:pPr>
            <a:endParaRPr lang="hu-HU" sz="2400" dirty="0" smtClean="0"/>
          </a:p>
          <a:p>
            <a:pPr algn="ctr"/>
            <a:endParaRPr lang="hu-HU" sz="2400" dirty="0" smtClean="0"/>
          </a:p>
        </p:txBody>
      </p:sp>
      <p:sp>
        <p:nvSpPr>
          <p:cNvPr id="3" name="Szöveg helye 2"/>
          <p:cNvSpPr>
            <a:spLocks noGrp="1"/>
          </p:cNvSpPr>
          <p:nvPr>
            <p:ph type="body" sz="half" idx="2"/>
          </p:nvPr>
        </p:nvSpPr>
        <p:spPr>
          <a:xfrm>
            <a:off x="7159752" y="980728"/>
            <a:ext cx="1804736" cy="5544616"/>
          </a:xfrm>
        </p:spPr>
        <p:txBody>
          <a:bodyPr>
            <a:noAutofit/>
          </a:bodyPr>
          <a:lstStyle/>
          <a:p>
            <a:pPr algn="ctr"/>
            <a:r>
              <a:rPr lang="hu-HU" sz="1300" b="1" dirty="0">
                <a:latin typeface="Georgia" panose="02040502050405020303" pitchFamily="18" charset="0"/>
              </a:rPr>
              <a:t>Az egyik legrégebbi katolikus egyházi ünnep, Jézus Szentlélektől való fogantatásának napja</a:t>
            </a:r>
            <a:r>
              <a:rPr lang="hu-HU" sz="1300" b="1" dirty="0" smtClean="0">
                <a:latin typeface="Georgia" panose="02040502050405020303" pitchFamily="18" charset="0"/>
              </a:rPr>
              <a:t>.</a:t>
            </a:r>
          </a:p>
          <a:p>
            <a:pPr algn="ctr"/>
            <a:endParaRPr lang="hu-HU" sz="1300" b="1" dirty="0">
              <a:latin typeface="Georgia" panose="02040502050405020303" pitchFamily="18" charset="0"/>
            </a:endParaRPr>
          </a:p>
          <a:p>
            <a:pPr algn="ctr"/>
            <a:r>
              <a:rPr lang="hu-HU" sz="1300" b="1" dirty="0">
                <a:latin typeface="Georgia" panose="02040502050405020303" pitchFamily="18" charset="0"/>
              </a:rPr>
              <a:t>Gábriel arkangyal meglátogatta Szűz Máriát, és elmondta neki, a Jóisten őt választotta, hogy Fiának édesanyja legyen</a:t>
            </a:r>
            <a:r>
              <a:rPr lang="hu-HU" sz="1300" b="1" dirty="0" smtClean="0">
                <a:latin typeface="Georgia" panose="02040502050405020303" pitchFamily="18" charset="0"/>
              </a:rPr>
              <a:t>.</a:t>
            </a:r>
          </a:p>
          <a:p>
            <a:pPr algn="ctr"/>
            <a:endParaRPr lang="hu-HU" sz="1300" b="1" dirty="0">
              <a:latin typeface="Georgia" panose="02040502050405020303" pitchFamily="18" charset="0"/>
            </a:endParaRPr>
          </a:p>
          <a:p>
            <a:pPr algn="ctr"/>
            <a:r>
              <a:rPr lang="hu-HU" sz="1300" b="1" dirty="0">
                <a:latin typeface="Georgia" panose="02040502050405020303" pitchFamily="18" charset="0"/>
              </a:rPr>
              <a:t>A nevét onnan kapta, hogy a régi hagyomány szerint e napon kell oltani, szemezni a fákat. </a:t>
            </a:r>
          </a:p>
          <a:p>
            <a:endParaRPr lang="hu-HU" sz="1200" dirty="0">
              <a:latin typeface="Georgia" panose="02040502050405020303" pitchFamily="18" charset="0"/>
            </a:endParaRPr>
          </a:p>
          <a:p>
            <a:endParaRPr lang="hu-HU" sz="1200" dirty="0">
              <a:latin typeface="Georgia" panose="02040502050405020303" pitchFamily="18" charset="0"/>
            </a:endParaRPr>
          </a:p>
        </p:txBody>
      </p:sp>
      <p:sp>
        <p:nvSpPr>
          <p:cNvPr id="4" name="Cím 3"/>
          <p:cNvSpPr>
            <a:spLocks noGrp="1"/>
          </p:cNvSpPr>
          <p:nvPr>
            <p:ph type="title"/>
          </p:nvPr>
        </p:nvSpPr>
        <p:spPr>
          <a:xfrm>
            <a:off x="6948264" y="188640"/>
            <a:ext cx="2107708" cy="717776"/>
          </a:xfrm>
        </p:spPr>
        <p:txBody>
          <a:bodyPr/>
          <a:lstStyle/>
          <a:p>
            <a:pPr algn="ctr"/>
            <a:r>
              <a:rPr lang="hu-HU" u="sng" dirty="0"/>
              <a:t>A mai óra témája </a:t>
            </a:r>
            <a:r>
              <a:rPr lang="hu-HU" dirty="0" smtClean="0"/>
              <a:t>:</a:t>
            </a:r>
            <a:endParaRPr lang="hu-HU" dirty="0"/>
          </a:p>
        </p:txBody>
      </p:sp>
      <p:pic>
        <p:nvPicPr>
          <p:cNvPr id="5" name="Picture 6" descr="Ma Gyümölcsoltó Boldogasszony napja van – az igazi nőnap | Délhír ...">
            <a:extLst>
              <a:ext uri="{FF2B5EF4-FFF2-40B4-BE49-F238E27FC236}">
                <a16:creationId xmlns:a16="http://schemas.microsoft.com/office/drawing/2014/main" xmlns="" id="{3A63077C-4F31-46AA-8822-734102AEED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15616" y="2924944"/>
            <a:ext cx="5040559" cy="352839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01256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 helye 1"/>
          <p:cNvSpPr>
            <a:spLocks noGrp="1"/>
          </p:cNvSpPr>
          <p:nvPr>
            <p:ph type="body" idx="1"/>
          </p:nvPr>
        </p:nvSpPr>
        <p:spPr>
          <a:xfrm>
            <a:off x="7164288" y="871014"/>
            <a:ext cx="1600201" cy="1645920"/>
          </a:xfrm>
        </p:spPr>
        <p:txBody>
          <a:bodyPr/>
          <a:lstStyle/>
          <a:p>
            <a:endParaRPr lang="hu-HU" dirty="0"/>
          </a:p>
        </p:txBody>
      </p:sp>
      <p:sp>
        <p:nvSpPr>
          <p:cNvPr id="3" name="Cím 2"/>
          <p:cNvSpPr>
            <a:spLocks noGrp="1"/>
          </p:cNvSpPr>
          <p:nvPr>
            <p:ph type="title"/>
          </p:nvPr>
        </p:nvSpPr>
        <p:spPr>
          <a:xfrm>
            <a:off x="467544" y="1196752"/>
            <a:ext cx="6324600" cy="4392488"/>
          </a:xfrm>
        </p:spPr>
        <p:txBody>
          <a:bodyPr/>
          <a:lstStyle/>
          <a:p>
            <a:pPr algn="ctr"/>
            <a:r>
              <a:rPr lang="hu-HU" sz="2400" dirty="0">
                <a:latin typeface="Arial Black" panose="020B0A04020102020204" pitchFamily="34" charset="0"/>
              </a:rPr>
              <a:t>Gyümölcsoltó Boldogasszony </a:t>
            </a:r>
            <a:r>
              <a:rPr lang="hu-HU" sz="2400" dirty="0" smtClean="0">
                <a:latin typeface="Arial Black" panose="020B0A04020102020204" pitchFamily="34" charset="0"/>
              </a:rPr>
              <a:t>napja</a:t>
            </a:r>
            <a:br>
              <a:rPr lang="hu-HU" sz="2400" dirty="0" smtClean="0">
                <a:latin typeface="Arial Black" panose="020B0A04020102020204" pitchFamily="34" charset="0"/>
              </a:rPr>
            </a:br>
            <a:r>
              <a:rPr lang="hu-HU" sz="2400" dirty="0" smtClean="0">
                <a:latin typeface="Arial Black" panose="020B0A04020102020204" pitchFamily="34" charset="0"/>
              </a:rPr>
              <a:t> </a:t>
            </a:r>
            <a:r>
              <a:rPr lang="hu-HU" sz="2400" dirty="0">
                <a:latin typeface="Arial Black" panose="020B0A04020102020204" pitchFamily="34" charset="0"/>
              </a:rPr>
              <a:t>Jézus fogantatásának ünnepe</a:t>
            </a:r>
            <a:r>
              <a:rPr lang="hu-HU" sz="2400" dirty="0" smtClean="0">
                <a:latin typeface="Arial Black" panose="020B0A04020102020204" pitchFamily="34" charset="0"/>
              </a:rPr>
              <a:t>,</a:t>
            </a:r>
            <a:br>
              <a:rPr lang="hu-HU" sz="2400" dirty="0" smtClean="0">
                <a:latin typeface="Arial Black" panose="020B0A04020102020204" pitchFamily="34" charset="0"/>
              </a:rPr>
            </a:br>
            <a:r>
              <a:rPr lang="hu-HU" sz="2400" dirty="0" smtClean="0">
                <a:latin typeface="Arial Black" panose="020B0A04020102020204" pitchFamily="34" charset="0"/>
              </a:rPr>
              <a:t> </a:t>
            </a:r>
            <a:r>
              <a:rPr lang="hu-HU" sz="2400" dirty="0">
                <a:latin typeface="Arial Black" panose="020B0A04020102020204" pitchFamily="34" charset="0"/>
              </a:rPr>
              <a:t>Szűz Mária e napon fogadta méhébe Jézust</a:t>
            </a:r>
            <a:r>
              <a:rPr lang="hu-HU" sz="2400" dirty="0" smtClean="0">
                <a:latin typeface="Arial Black" panose="020B0A04020102020204" pitchFamily="34" charset="0"/>
              </a:rPr>
              <a:t>.</a:t>
            </a:r>
            <a:br>
              <a:rPr lang="hu-HU" sz="2400" dirty="0" smtClean="0">
                <a:latin typeface="Arial Black" panose="020B0A04020102020204" pitchFamily="34" charset="0"/>
              </a:rPr>
            </a:br>
            <a:r>
              <a:rPr lang="hu-HU" sz="2400" dirty="0" smtClean="0">
                <a:latin typeface="Arial Black" panose="020B0A04020102020204" pitchFamily="34" charset="0"/>
              </a:rPr>
              <a:t> </a:t>
            </a:r>
            <a:r>
              <a:rPr lang="hu-HU" sz="2400" dirty="0">
                <a:latin typeface="Arial Black" panose="020B0A04020102020204" pitchFamily="34" charset="0"/>
              </a:rPr>
              <a:t>A hírt Gábriel arkangyal vitte el a </a:t>
            </a:r>
            <a:r>
              <a:rPr lang="hu-HU" sz="2800" u="sng" dirty="0">
                <a:solidFill>
                  <a:srgbClr val="FF0000"/>
                </a:solidFill>
                <a:latin typeface="Arial Black" panose="020B0A04020102020204" pitchFamily="34" charset="0"/>
              </a:rPr>
              <a:t>Názáret</a:t>
            </a:r>
            <a:r>
              <a:rPr lang="hu-HU" sz="2400" dirty="0">
                <a:latin typeface="Arial Black" panose="020B0A04020102020204" pitchFamily="34" charset="0"/>
              </a:rPr>
              <a:t>ben lakó Máriának</a:t>
            </a:r>
            <a:r>
              <a:rPr lang="hu-HU" sz="2400" dirty="0" smtClean="0">
                <a:latin typeface="Arial Black" panose="020B0A04020102020204" pitchFamily="34" charset="0"/>
              </a:rPr>
              <a:t>.</a:t>
            </a:r>
            <a:br>
              <a:rPr lang="hu-HU" sz="2400" dirty="0" smtClean="0">
                <a:latin typeface="Arial Black" panose="020B0A04020102020204" pitchFamily="34" charset="0"/>
              </a:rPr>
            </a:br>
            <a:r>
              <a:rPr lang="hu-HU" sz="2400" dirty="0">
                <a:latin typeface="Arial Black" panose="020B0A04020102020204" pitchFamily="34" charset="0"/>
              </a:rPr>
              <a:t/>
            </a:r>
            <a:br>
              <a:rPr lang="hu-HU" sz="2400" dirty="0">
                <a:latin typeface="Arial Black" panose="020B0A04020102020204" pitchFamily="34" charset="0"/>
              </a:rPr>
            </a:br>
            <a:r>
              <a:rPr lang="hu-HU" sz="2000" dirty="0" smtClean="0">
                <a:latin typeface="Arial Black" panose="020B0A04020102020204" pitchFamily="34" charset="0"/>
              </a:rPr>
              <a:t> </a:t>
            </a:r>
            <a:r>
              <a:rPr lang="hu-HU" sz="2000" dirty="0">
                <a:latin typeface="Arial Black" panose="020B0A04020102020204" pitchFamily="34" charset="0"/>
              </a:rPr>
              <a:t>Március 25-e ezért a legszélesebb értelemben véve termékenység-ünnep</a:t>
            </a:r>
            <a:r>
              <a:rPr lang="hu-HU" sz="2000" dirty="0" smtClean="0">
                <a:latin typeface="Arial Black" panose="020B0A04020102020204" pitchFamily="34" charset="0"/>
              </a:rPr>
              <a:t>.</a:t>
            </a:r>
            <a:br>
              <a:rPr lang="hu-HU" sz="2000" dirty="0" smtClean="0">
                <a:latin typeface="Arial Black" panose="020B0A04020102020204" pitchFamily="34" charset="0"/>
              </a:rPr>
            </a:br>
            <a:r>
              <a:rPr lang="hu-HU" sz="2000" dirty="0" smtClean="0">
                <a:latin typeface="Arial Black" panose="020B0A04020102020204" pitchFamily="34" charset="0"/>
              </a:rPr>
              <a:t/>
            </a:r>
            <a:br>
              <a:rPr lang="hu-HU" sz="2000" dirty="0" smtClean="0">
                <a:latin typeface="Arial Black" panose="020B0A04020102020204" pitchFamily="34" charset="0"/>
              </a:rPr>
            </a:br>
            <a:r>
              <a:rPr lang="hu-HU" sz="2000" dirty="0" smtClean="0">
                <a:latin typeface="Arial Black" panose="020B0A04020102020204" pitchFamily="34" charset="0"/>
              </a:rPr>
              <a:t> </a:t>
            </a:r>
            <a:r>
              <a:rPr lang="hu-HU" sz="2000" dirty="0">
                <a:latin typeface="Arial Black" panose="020B0A04020102020204" pitchFamily="34" charset="0"/>
              </a:rPr>
              <a:t>Ez az alapja annak a szokásnak, hogy ezen a napon végzik a fák oltását, tisztogatását és ezen a napon kell palántázni </a:t>
            </a:r>
            <a:r>
              <a:rPr lang="hu-HU" sz="2000" dirty="0" smtClean="0">
                <a:latin typeface="Arial Black" panose="020B0A04020102020204" pitchFamily="34" charset="0"/>
              </a:rPr>
              <a:t>is….</a:t>
            </a:r>
            <a:endParaRPr lang="hu-HU" sz="2000" dirty="0">
              <a:latin typeface="Arial Black" panose="020B0A04020102020204" pitchFamily="34" charset="0"/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9093" y="188640"/>
            <a:ext cx="2039749" cy="30106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895876" y="4271778"/>
            <a:ext cx="2186181" cy="16527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539441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974" y="173005"/>
            <a:ext cx="5507583" cy="2634461"/>
          </a:xfrm>
        </p:spPr>
      </p:pic>
      <p:sp>
        <p:nvSpPr>
          <p:cNvPr id="3" name="Cím 2"/>
          <p:cNvSpPr>
            <a:spLocks noGrp="1"/>
          </p:cNvSpPr>
          <p:nvPr>
            <p:ph type="title"/>
          </p:nvPr>
        </p:nvSpPr>
        <p:spPr>
          <a:xfrm>
            <a:off x="3635896" y="3861047"/>
            <a:ext cx="2232248" cy="599205"/>
          </a:xfrm>
        </p:spPr>
        <p:txBody>
          <a:bodyPr/>
          <a:lstStyle/>
          <a:p>
            <a:r>
              <a:rPr lang="hu-HU" dirty="0" err="1" smtClean="0"/>
              <a:t>Názaret</a:t>
            </a:r>
            <a:endParaRPr lang="hu-HU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974" y="2777662"/>
            <a:ext cx="5507583" cy="3856543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9914" y="3933056"/>
            <a:ext cx="4608512" cy="2792904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1558" y="173006"/>
            <a:ext cx="3316868" cy="376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29905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Szűz Mária ünnepei:</a:t>
            </a:r>
            <a:endParaRPr lang="hu-HU" dirty="0"/>
          </a:p>
        </p:txBody>
      </p:sp>
      <p:sp>
        <p:nvSpPr>
          <p:cNvPr id="3" name="Téglalap 2"/>
          <p:cNvSpPr/>
          <p:nvPr/>
        </p:nvSpPr>
        <p:spPr>
          <a:xfrm>
            <a:off x="4355976" y="1933806"/>
            <a:ext cx="4392488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3200" dirty="0">
                <a:latin typeface="Brush Script MT" panose="03060802040406070304" pitchFamily="66" charset="0"/>
              </a:rPr>
              <a:t>Gyümölcsoltó </a:t>
            </a:r>
            <a:r>
              <a:rPr lang="hu-HU" sz="3200" dirty="0" smtClean="0">
                <a:latin typeface="Brush Script MT" panose="03060802040406070304" pitchFamily="66" charset="0"/>
              </a:rPr>
              <a:t>Boldogasszony</a:t>
            </a:r>
          </a:p>
          <a:p>
            <a:pPr algn="ctr"/>
            <a:r>
              <a:rPr lang="hu-HU" sz="3200" dirty="0" smtClean="0">
                <a:latin typeface="Brush Script MT" panose="03060802040406070304" pitchFamily="66" charset="0"/>
              </a:rPr>
              <a:t> </a:t>
            </a:r>
            <a:r>
              <a:rPr lang="hu-HU" sz="3200" dirty="0" err="1">
                <a:latin typeface="Brush Script MT" panose="03060802040406070304" pitchFamily="66" charset="0"/>
              </a:rPr>
              <a:t>Annuntiatio</a:t>
            </a:r>
            <a:r>
              <a:rPr lang="hu-HU" sz="3200" dirty="0">
                <a:latin typeface="Brush Script MT" panose="03060802040406070304" pitchFamily="66" charset="0"/>
              </a:rPr>
              <a:t> </a:t>
            </a:r>
            <a:r>
              <a:rPr lang="hu-HU" sz="3200" dirty="0" err="1">
                <a:latin typeface="Brush Script MT" panose="03060802040406070304" pitchFamily="66" charset="0"/>
              </a:rPr>
              <a:t>Beatae</a:t>
            </a:r>
            <a:r>
              <a:rPr lang="hu-HU" sz="3200" dirty="0">
                <a:latin typeface="Brush Script MT" panose="03060802040406070304" pitchFamily="66" charset="0"/>
              </a:rPr>
              <a:t> </a:t>
            </a:r>
            <a:endParaRPr lang="hu-HU" sz="3200" dirty="0" smtClean="0">
              <a:latin typeface="Brush Script MT" panose="03060802040406070304" pitchFamily="66" charset="0"/>
            </a:endParaRPr>
          </a:p>
          <a:p>
            <a:pPr algn="ctr"/>
            <a:r>
              <a:rPr lang="hu-HU" sz="3200" dirty="0" err="1" smtClean="0">
                <a:latin typeface="Brush Script MT" panose="03060802040406070304" pitchFamily="66" charset="0"/>
              </a:rPr>
              <a:t>Mariae</a:t>
            </a:r>
            <a:r>
              <a:rPr lang="hu-HU" sz="3200" dirty="0" smtClean="0">
                <a:latin typeface="Brush Script MT" panose="03060802040406070304" pitchFamily="66" charset="0"/>
              </a:rPr>
              <a:t> </a:t>
            </a:r>
            <a:r>
              <a:rPr lang="hu-HU" sz="3200" dirty="0" err="1" smtClean="0">
                <a:latin typeface="Brush Script MT" panose="03060802040406070304" pitchFamily="66" charset="0"/>
              </a:rPr>
              <a:t>Virginis</a:t>
            </a:r>
            <a:r>
              <a:rPr lang="hu-HU" sz="3200" dirty="0" smtClean="0">
                <a:latin typeface="Brush Script MT" panose="03060802040406070304" pitchFamily="66" charset="0"/>
              </a:rPr>
              <a:t>,</a:t>
            </a:r>
          </a:p>
          <a:p>
            <a:pPr algn="ctr"/>
            <a:endParaRPr lang="hu-HU" sz="3200" dirty="0">
              <a:latin typeface="Brush Script MT" panose="03060802040406070304" pitchFamily="66" charset="0"/>
            </a:endParaRPr>
          </a:p>
          <a:p>
            <a:pPr algn="ctr"/>
            <a:r>
              <a:rPr lang="hu-HU" dirty="0" smtClean="0">
                <a:latin typeface="Georgia" panose="02040502050405020303" pitchFamily="18" charset="0"/>
              </a:rPr>
              <a:t>A megtestesülés</a:t>
            </a:r>
            <a:r>
              <a:rPr lang="hu-HU" dirty="0">
                <a:latin typeface="Georgia" panose="02040502050405020303" pitchFamily="18" charset="0"/>
              </a:rPr>
              <a:t>, Isten </a:t>
            </a:r>
            <a:r>
              <a:rPr lang="hu-HU" dirty="0" smtClean="0">
                <a:latin typeface="Georgia" panose="02040502050405020303" pitchFamily="18" charset="0"/>
              </a:rPr>
              <a:t>Fiának,</a:t>
            </a:r>
          </a:p>
          <a:p>
            <a:pPr algn="ctr"/>
            <a:r>
              <a:rPr lang="hu-HU" dirty="0" smtClean="0">
                <a:latin typeface="Georgia" panose="02040502050405020303" pitchFamily="18" charset="0"/>
              </a:rPr>
              <a:t> </a:t>
            </a:r>
            <a:r>
              <a:rPr lang="hu-HU" dirty="0">
                <a:latin typeface="Georgia" panose="02040502050405020303" pitchFamily="18" charset="0"/>
              </a:rPr>
              <a:t>Mária szűzi méhében történt fogantatásának ünnepe</a:t>
            </a:r>
            <a:r>
              <a:rPr lang="hu-HU" dirty="0" smtClean="0">
                <a:latin typeface="Georgia" panose="02040502050405020303" pitchFamily="18" charset="0"/>
              </a:rPr>
              <a:t>.</a:t>
            </a:r>
          </a:p>
          <a:p>
            <a:pPr algn="ctr"/>
            <a:endParaRPr lang="hu-HU" dirty="0" smtClean="0">
              <a:latin typeface="Georgia" panose="02040502050405020303" pitchFamily="18" charset="0"/>
            </a:endParaRPr>
          </a:p>
          <a:p>
            <a:pPr algn="ctr"/>
            <a:r>
              <a:rPr lang="hu-HU" dirty="0" smtClean="0">
                <a:latin typeface="Georgia" panose="02040502050405020303" pitchFamily="18" charset="0"/>
              </a:rPr>
              <a:t> </a:t>
            </a:r>
            <a:r>
              <a:rPr lang="hu-HU" dirty="0">
                <a:latin typeface="Georgia" panose="02040502050405020303" pitchFamily="18" charset="0"/>
              </a:rPr>
              <a:t>9 hónappal Jézus születése előtti nap, </a:t>
            </a:r>
            <a:r>
              <a:rPr lang="hu-HU" dirty="0" smtClean="0">
                <a:latin typeface="Georgia" panose="02040502050405020303" pitchFamily="18" charset="0"/>
              </a:rPr>
              <a:t> </a:t>
            </a:r>
          </a:p>
          <a:p>
            <a:pPr algn="ctr"/>
            <a:r>
              <a:rPr lang="hu-HU" dirty="0" smtClean="0">
                <a:latin typeface="Georgia" panose="02040502050405020303" pitchFamily="18" charset="0"/>
              </a:rPr>
              <a:t>melyen </a:t>
            </a:r>
            <a:r>
              <a:rPr lang="hu-HU" dirty="0">
                <a:latin typeface="Georgia" panose="02040502050405020303" pitchFamily="18" charset="0"/>
              </a:rPr>
              <a:t>Gábor főangyal megvitte Názáretbe </a:t>
            </a:r>
            <a:r>
              <a:rPr lang="hu-HU" dirty="0" smtClean="0">
                <a:latin typeface="Georgia" panose="02040502050405020303" pitchFamily="18" charset="0"/>
              </a:rPr>
              <a:t>Máriának</a:t>
            </a:r>
          </a:p>
          <a:p>
            <a:pPr algn="ctr"/>
            <a:r>
              <a:rPr lang="hu-HU" dirty="0" smtClean="0">
                <a:latin typeface="Georgia" panose="02040502050405020303" pitchFamily="18" charset="0"/>
              </a:rPr>
              <a:t> </a:t>
            </a:r>
            <a:r>
              <a:rPr lang="hu-HU" dirty="0">
                <a:latin typeface="Georgia" panose="02040502050405020303" pitchFamily="18" charset="0"/>
              </a:rPr>
              <a:t>a megtestesülés örömhírét </a:t>
            </a:r>
            <a:r>
              <a:rPr lang="hu-HU" dirty="0" smtClean="0">
                <a:latin typeface="Georgia" panose="02040502050405020303" pitchFamily="18" charset="0"/>
              </a:rPr>
              <a:t>.</a:t>
            </a:r>
            <a:endParaRPr lang="hu-HU" dirty="0">
              <a:latin typeface="Georgia" panose="02040502050405020303" pitchFamily="18" charset="0"/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795" y="2132856"/>
            <a:ext cx="3960440" cy="417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39495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Rács">
  <a:themeElements>
    <a:clrScheme name="Rács">
      <a:dk1>
        <a:sysClr val="windowText" lastClr="000000"/>
      </a:dk1>
      <a:lt1>
        <a:sysClr val="window" lastClr="FFFFFF"/>
      </a:lt1>
      <a:dk2>
        <a:srgbClr val="534949"/>
      </a:dk2>
      <a:lt2>
        <a:srgbClr val="CCD1B9"/>
      </a:lt2>
      <a:accent1>
        <a:srgbClr val="C66951"/>
      </a:accent1>
      <a:accent2>
        <a:srgbClr val="BF974D"/>
      </a:accent2>
      <a:accent3>
        <a:srgbClr val="928B70"/>
      </a:accent3>
      <a:accent4>
        <a:srgbClr val="87706B"/>
      </a:accent4>
      <a:accent5>
        <a:srgbClr val="94734E"/>
      </a:accent5>
      <a:accent6>
        <a:srgbClr val="6F777D"/>
      </a:accent6>
      <a:hlink>
        <a:srgbClr val="CC9900"/>
      </a:hlink>
      <a:folHlink>
        <a:srgbClr val="C0C0C0"/>
      </a:folHlink>
    </a:clrScheme>
    <a:fontScheme name="Rács">
      <a:maj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ajorFont>
      <a:min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inorFont>
    </a:fontScheme>
    <a:fmtScheme name="Rács">
      <a:fillStyleLst>
        <a:solidFill>
          <a:schemeClr val="phClr"/>
        </a:solidFill>
        <a:solidFill>
          <a:schemeClr val="phClr">
            <a:tint val="5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175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3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3000"/>
                <a:satMod val="11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Grid</Template>
  <TotalTime>378</TotalTime>
  <Words>486</Words>
  <Application>Microsoft Office PowerPoint</Application>
  <PresentationFormat>Diavetítés a képernyőre (4:3 oldalarány)</PresentationFormat>
  <Paragraphs>97</Paragraphs>
  <Slides>22</Slides>
  <Notes>0</Notes>
  <HiddenSlides>0</HiddenSlides>
  <MMClips>0</MMClips>
  <ScaleCrop>false</ScaleCrop>
  <HeadingPairs>
    <vt:vector size="4" baseType="variant">
      <vt:variant>
        <vt:lpstr>Téma</vt:lpstr>
      </vt:variant>
      <vt:variant>
        <vt:i4>1</vt:i4>
      </vt:variant>
      <vt:variant>
        <vt:lpstr>Diacímek</vt:lpstr>
      </vt:variant>
      <vt:variant>
        <vt:i4>22</vt:i4>
      </vt:variant>
    </vt:vector>
  </HeadingPairs>
  <TitlesOfParts>
    <vt:vector size="23" baseType="lpstr">
      <vt:lpstr>Rács</vt:lpstr>
      <vt:lpstr>Kedves katekéták!  A KÖZELGŐ EGYHÁZI ÜNNEPHEZ KÉSZÜLT AZ ÖSSZEÁLLÍTÁS,   Alakítsátok , használjátok a saját anyagaitokat egészítsétek minden korosztálynak találhattok megfelelő diákat ….. ……… Téma:  Gyümölcsoltó Boldogasszony ünnepe   Szeretettel:  Dr. Mátyásné Horváth Marietta</vt:lpstr>
      <vt:lpstr>Digitális hittanóra</vt:lpstr>
      <vt:lpstr>PowerPoint bemutató</vt:lpstr>
      <vt:lpstr>PowerPoint bemutató</vt:lpstr>
      <vt:lpstr>PowerPoint bemutató</vt:lpstr>
      <vt:lpstr>A mai óra témája :</vt:lpstr>
      <vt:lpstr>Gyümölcsoltó Boldogasszony napja  Jézus fogantatásának ünnepe,  Szűz Mária e napon fogadta méhébe Jézust.  A hírt Gábriel arkangyal vitte el a Názáretben lakó Máriának.   Március 25-e ezért a legszélesebb értelemben véve termékenység-ünnep.   Ez az alapja annak a szokásnak, hogy ezen a napon végzik a fák oltását, tisztogatását és ezen a napon kell palántázni is….</vt:lpstr>
      <vt:lpstr>Názaret</vt:lpstr>
      <vt:lpstr>Szűz Mária ünnepei:</vt:lpstr>
      <vt:lpstr>PowerPoint bemutató</vt:lpstr>
      <vt:lpstr>   A hatodik hónapban az Isten elküldte Gábor angyalt Galilea Názáret nevű városába egy szűzhöz, aki egy Dávid házából való férfinak, Józsefnek volt a jegyese, és Máriának hívták.   Az angyal belépett hozzá és megszólította:   „Üdvözlégy, kegyelemmel teljes! Veled van az Úr! Áldottabb vagy minden asszonynál.”   E szavak hallatára Mária zavarba jött, és gondolkozni kezdett rajta, miféle köszöntés ez.  Az angyal ezt mondta neki:   „Ne félj, Mária! Kegyelmet találtál Istennél. Gyermeket fogansz, fiút szülsz, és Jézusnak fogod elnevezni. Nagy lesz ő és a Magasságbeli Fiának fogják hívni. Az Úr Isten neki adja atyjának, Dávidnak trónját, és uralkodni fog Jákob házán örökké, s országának nem lesz vége.”  </vt:lpstr>
      <vt:lpstr>Mária megkérdezte az angyalt:  „Hogyan válik ez valóra, amikor férfit nem ismerek?”  Az angyal ezt válaszolta és mondta neki:  „A Szentlélek száll rád, s a Magasságbeli ereje borít be árnyékával. Ezért a születendő Szentet is az Isten Fiának fogják hívni.   Íme, rokonod, Erzsébet is fogant öregségében, s már a hatodik hónapban van, noha meddőnek mondták, mert Istennél semmi sem lehetetlen.  ” Mária így válaszolt: „Íme, az Úr szolgálója vagyok, legyen nekem a te igéd szerint.”   Erre az angyal eltávozott.  </vt:lpstr>
      <vt:lpstr>A Nemzetközi Nőnap és a Gyümölcsoltó Boldogasszony napja közötti különbség! ?   - Március 25. Gyümölcsoltó Boldogasszony napja, Krisztus urunk fogantatásának napja. A magyar hagyományban már nagyon régóta van a nőknek jeles napjuk, amelyen virággal köszöntjük őket.  Ez a nap egyszerre a nők, az anyák és a termékenység ünnepe.  Ezen a napon köszöntsük hát a lányokat, asszonyokat, édesanyákat</vt:lpstr>
      <vt:lpstr>Gyümölcsfa oltása</vt:lpstr>
      <vt:lpstr>PowerPoint bemutató</vt:lpstr>
      <vt:lpstr>Népi megfigyelések  az  ünnepéhez kapcsolódóan:</vt:lpstr>
      <vt:lpstr>Feladatok: kézműves és kreativ</vt:lpstr>
      <vt:lpstr>PowerPoint bemutató</vt:lpstr>
      <vt:lpstr>PowerPoint bemutató</vt:lpstr>
      <vt:lpstr>Kedves Hittanosok!   Várlak  a következő digitális hittan- órára!</vt:lpstr>
      <vt:lpstr>Angyali üdvözlet képekben </vt:lpstr>
      <vt:lpstr>PowerPoint bemutató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Digitális hittanóra</dc:title>
  <dc:creator>Hitoktatas</dc:creator>
  <cp:lastModifiedBy>Hitoktatas</cp:lastModifiedBy>
  <cp:revision>24</cp:revision>
  <dcterms:created xsi:type="dcterms:W3CDTF">2021-03-16T08:17:16Z</dcterms:created>
  <dcterms:modified xsi:type="dcterms:W3CDTF">2021-03-16T14:45:55Z</dcterms:modified>
</cp:coreProperties>
</file>