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60" r:id="rId2"/>
    <p:sldId id="261" r:id="rId3"/>
    <p:sldId id="267" r:id="rId4"/>
    <p:sldId id="275" r:id="rId5"/>
    <p:sldId id="272" r:id="rId6"/>
    <p:sldId id="257" r:id="rId7"/>
    <p:sldId id="274" r:id="rId8"/>
    <p:sldId id="273" r:id="rId9"/>
    <p:sldId id="262" r:id="rId10"/>
    <p:sldId id="271" r:id="rId11"/>
    <p:sldId id="269" r:id="rId12"/>
    <p:sldId id="265" r:id="rId13"/>
    <p:sldId id="266" r:id="rId14"/>
    <p:sldId id="258" r:id="rId15"/>
    <p:sldId id="276" r:id="rId16"/>
    <p:sldId id="264" r:id="rId17"/>
    <p:sldId id="259" r:id="rId18"/>
    <p:sldId id="256" r:id="rId19"/>
    <p:sldId id="268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92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1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6992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76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734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092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7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531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730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711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0042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8241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7417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4977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457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5807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74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49564C6-2B83-45EF-8400-D3D17FFD6031}" type="datetimeFigureOut">
              <a:rPr lang="hu-HU" smtClean="0"/>
              <a:t>2022. 01. 07.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3D8DDDA-5366-46AD-A616-E9EB0FB7E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6153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4127660/j%C3%A9zus-adatlapja" TargetMode="External"/><Relationship Id="rId2" Type="http://schemas.openxmlformats.org/officeDocument/2006/relationships/hyperlink" Target="https://wordwall.net/hu/resource/10604696/j%C3%A9zus-sz%C3%BClet%C3%A9s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ordwall.net/hu/resource/743681/hittan/keresztel%c5%91-j%c3%a1nos-%c3%a9s-j%c3%a9zu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gyarkurir.hu/hirek/urunk-megkeresztelkedesenek-uennep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erdelyikeresztyenek.network.hu/blog/erdelyi-keresztenyek-hatarok-nelkul-hirei/bibliai-tajak-nazaret-a-jordan-folyo-bethabar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2556346/hittan/j%c3%a9zus-megkeresztelked%c3%a9se" TargetMode="External"/><Relationship Id="rId7" Type="http://schemas.openxmlformats.org/officeDocument/2006/relationships/image" Target="../media/image34.png"/><Relationship Id="rId2" Type="http://schemas.openxmlformats.org/officeDocument/2006/relationships/hyperlink" Target="https://wordwall.net/hu/resource/10265376/hittan/j%c3%a9zus-megkeresztel%c3%a9s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s://wordwall.net/hu/resource/1324251/hittan/keresztel%c5%91-szent-j%c3%a1nos" TargetMode="External"/><Relationship Id="rId4" Type="http://schemas.openxmlformats.org/officeDocument/2006/relationships/hyperlink" Target="https://wordwall.net/hu/resource/12211132/keresztel%C5%91-j%C3%A1no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1buX2aDaWk" TargetMode="External"/><Relationship Id="rId3" Type="http://schemas.openxmlformats.org/officeDocument/2006/relationships/hyperlink" Target="https://www.youtube.com/watch?v=ATuV44r0AFM" TargetMode="External"/><Relationship Id="rId7" Type="http://schemas.openxmlformats.org/officeDocument/2006/relationships/image" Target="../media/image44.jpg"/><Relationship Id="rId2" Type="http://schemas.openxmlformats.org/officeDocument/2006/relationships/hyperlink" Target="https://www.youtube.com/watch?v=9Nr4sZafeN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ZzrefOLe-FU" TargetMode="External"/><Relationship Id="rId11" Type="http://schemas.openxmlformats.org/officeDocument/2006/relationships/image" Target="../media/image47.png"/><Relationship Id="rId5" Type="http://schemas.openxmlformats.org/officeDocument/2006/relationships/hyperlink" Target="https://www.youtube.com/watch?v=69N9Tjc2PFM" TargetMode="External"/><Relationship Id="rId10" Type="http://schemas.openxmlformats.org/officeDocument/2006/relationships/image" Target="../media/image46.png"/><Relationship Id="rId4" Type="http://schemas.openxmlformats.org/officeDocument/2006/relationships/hyperlink" Target="https://www.youtube.com/watch?v=h6-vLOhFFzM" TargetMode="External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583E9C-9687-420E-84B5-4591B71FB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450253">
            <a:off x="652102" y="2525065"/>
            <a:ext cx="5511316" cy="1507067"/>
          </a:xfrm>
        </p:spPr>
        <p:txBody>
          <a:bodyPr>
            <a:normAutofit/>
          </a:bodyPr>
          <a:lstStyle/>
          <a:p>
            <a:pPr algn="ctr"/>
            <a:r>
              <a:rPr lang="hu-HU" sz="2400" b="1" dirty="0"/>
              <a:t>Dicsértessék a Jézus Krisztus!</a:t>
            </a:r>
            <a:br>
              <a:rPr lang="hu-HU" sz="2400" b="1" dirty="0"/>
            </a:br>
            <a:r>
              <a:rPr lang="hu-HU" sz="2400" b="1" dirty="0"/>
              <a:t>Mindörökké </a:t>
            </a:r>
            <a:br>
              <a:rPr lang="hu-HU" sz="2400" b="1" dirty="0"/>
            </a:br>
            <a:r>
              <a:rPr lang="hu-HU" sz="2400" b="1" dirty="0"/>
              <a:t>Ámen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735DCCF-C94C-4FF9-86F1-3F5C193834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5" t="23502" r="21004" b="30771"/>
          <a:stretch/>
        </p:blipFill>
        <p:spPr>
          <a:xfrm rot="20551577">
            <a:off x="2252697" y="4786145"/>
            <a:ext cx="2353742" cy="11776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E33E587C-43C1-4F8C-8680-4CF505345536}"/>
              </a:ext>
            </a:extLst>
          </p:cNvPr>
          <p:cNvSpPr/>
          <p:nvPr/>
        </p:nvSpPr>
        <p:spPr>
          <a:xfrm>
            <a:off x="6965484" y="665049"/>
            <a:ext cx="449735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2060"/>
                </a:solidFill>
              </a:rPr>
              <a:t>Szeretettel köszöntelek</a:t>
            </a:r>
          </a:p>
          <a:p>
            <a:pPr algn="ctr"/>
            <a:r>
              <a:rPr lang="hu-HU" sz="2800" b="1" dirty="0">
                <a:solidFill>
                  <a:srgbClr val="002060"/>
                </a:solidFill>
              </a:rPr>
              <a:t> benneteket a mai  hittan órán !</a:t>
            </a:r>
          </a:p>
          <a:p>
            <a:pPr algn="ctr"/>
            <a:endParaRPr lang="hu-HU" sz="2800" b="1" dirty="0">
              <a:solidFill>
                <a:srgbClr val="002060"/>
              </a:solidFill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04417AE-66D5-4715-AF23-4BFCB57390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3" t="13878" r="5147" b="11293"/>
          <a:stretch/>
        </p:blipFill>
        <p:spPr>
          <a:xfrm rot="20726713">
            <a:off x="62842" y="196956"/>
            <a:ext cx="4103042" cy="2444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8B03EF4-5D3F-414B-9530-6998D2491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347" y="2459504"/>
            <a:ext cx="5974598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8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20E7A8-4CEF-4FE3-B7BF-0F2717147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16549"/>
            <a:ext cx="8534400" cy="1507067"/>
          </a:xfrm>
        </p:spPr>
        <p:txBody>
          <a:bodyPr>
            <a:normAutofit/>
          </a:bodyPr>
          <a:lstStyle/>
          <a:p>
            <a:r>
              <a:rPr lang="hu-HU" sz="2000" dirty="0"/>
              <a:t> </a:t>
            </a:r>
            <a:br>
              <a:rPr lang="hu-HU" sz="2000" dirty="0"/>
            </a:br>
            <a:endParaRPr lang="hu-HU" sz="2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CD48205-B9E8-4198-A29C-6DFB84D0A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09" y="257072"/>
            <a:ext cx="1331873" cy="15070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56583EFB-EFA3-428D-BB43-34DFF0C6953D}"/>
              </a:ext>
            </a:extLst>
          </p:cNvPr>
          <p:cNvSpPr/>
          <p:nvPr/>
        </p:nvSpPr>
        <p:spPr>
          <a:xfrm>
            <a:off x="1702255" y="286811"/>
            <a:ext cx="3994786" cy="1477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hu-HU" dirty="0">
              <a:latin typeface="Algerian" panose="04020705040A02060702" pitchFamily="82" charset="0"/>
            </a:endParaRPr>
          </a:p>
          <a:p>
            <a:pPr algn="ctr"/>
            <a:r>
              <a:rPr lang="hu-HU" dirty="0">
                <a:latin typeface="Algerian" panose="04020705040A02060702" pitchFamily="82" charset="0"/>
              </a:rPr>
              <a:t>Kezdd a mai  hittanórát  is</a:t>
            </a:r>
          </a:p>
          <a:p>
            <a:pPr algn="ctr"/>
            <a:r>
              <a:rPr lang="hu-HU" dirty="0">
                <a:latin typeface="Algerian" panose="04020705040A02060702" pitchFamily="82" charset="0"/>
              </a:rPr>
              <a:t>Egy óra eleji imádsággal!</a:t>
            </a:r>
          </a:p>
          <a:p>
            <a:pPr algn="ctr"/>
            <a:endParaRPr lang="hu-HU" dirty="0">
              <a:latin typeface="Algerian" panose="04020705040A02060702" pitchFamily="82" charset="0"/>
            </a:endParaRPr>
          </a:p>
          <a:p>
            <a:pPr algn="ctr"/>
            <a:endParaRPr lang="hu-HU" dirty="0">
              <a:latin typeface="Algerian" panose="04020705040A02060702" pitchFamily="82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C038A29-CAE8-4065-8F13-9EC8FC52D4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331" t="1309" r="1331" b="3455"/>
          <a:stretch/>
        </p:blipFill>
        <p:spPr>
          <a:xfrm>
            <a:off x="6307495" y="646043"/>
            <a:ext cx="5226893" cy="56890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18DA451-77E0-4774-B714-9492C6C4E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1643">
            <a:off x="847807" y="2057111"/>
            <a:ext cx="4524317" cy="41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8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E6CE5783-2D82-422A-88BB-5B1E2FFAA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4478">
            <a:off x="8574952" y="80447"/>
            <a:ext cx="3503010" cy="580505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907C247-4CAD-4D7A-8EF7-B8F763D242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8" t="25143" r="51541" b="10531"/>
          <a:stretch/>
        </p:blipFill>
        <p:spPr>
          <a:xfrm>
            <a:off x="4191072" y="303870"/>
            <a:ext cx="4079347" cy="31910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1A192E2-64A8-4A74-BB3F-D6A8379B89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92" t="17415" r="54412" b="72109"/>
          <a:stretch/>
        </p:blipFill>
        <p:spPr>
          <a:xfrm>
            <a:off x="223194" y="3155753"/>
            <a:ext cx="3531813" cy="23046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églalap 9">
            <a:extLst>
              <a:ext uri="{FF2B5EF4-FFF2-40B4-BE49-F238E27FC236}">
                <a16:creationId xmlns:a16="http://schemas.microsoft.com/office/drawing/2014/main" id="{91737485-E46B-40FE-93DD-D54431F64FB5}"/>
              </a:ext>
            </a:extLst>
          </p:cNvPr>
          <p:cNvSpPr/>
          <p:nvPr/>
        </p:nvSpPr>
        <p:spPr>
          <a:xfrm>
            <a:off x="167951" y="385082"/>
            <a:ext cx="40231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latin typeface="Georgia" panose="02040502050405020303" pitchFamily="18" charset="0"/>
              </a:rPr>
              <a:t>Nézzétek meg a képeket! </a:t>
            </a:r>
          </a:p>
          <a:p>
            <a:pPr algn="ctr"/>
            <a:endParaRPr lang="hu-HU" sz="2000" b="1" dirty="0">
              <a:latin typeface="Georgia" panose="02040502050405020303" pitchFamily="18" charset="0"/>
            </a:endParaRPr>
          </a:p>
          <a:p>
            <a:pPr algn="ctr"/>
            <a:r>
              <a:rPr lang="hu-HU" sz="2000" b="1" dirty="0">
                <a:latin typeface="Georgia" panose="02040502050405020303" pitchFamily="18" charset="0"/>
              </a:rPr>
              <a:t>Mit láttok , mi történik?</a:t>
            </a:r>
          </a:p>
          <a:p>
            <a:pPr algn="ctr"/>
            <a:endParaRPr lang="hu-HU" sz="2000" b="1" dirty="0">
              <a:latin typeface="Georgia" panose="02040502050405020303" pitchFamily="18" charset="0"/>
            </a:endParaRPr>
          </a:p>
          <a:p>
            <a:pPr algn="ctr"/>
            <a:r>
              <a:rPr lang="hu-HU" sz="2000" b="1" dirty="0">
                <a:latin typeface="Georgia" panose="02040502050405020303" pitchFamily="18" charset="0"/>
              </a:rPr>
              <a:t>Miről fogunk tanulni a mai hittan órán ?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033AC828-758A-43D3-BAE0-E99739144C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14545">
            <a:off x="6901271" y="1051467"/>
            <a:ext cx="2603306" cy="17364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645B672B-06A3-45DD-90F0-001AB9F0E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3261" y="3344878"/>
            <a:ext cx="4590686" cy="440779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01E3511-7A53-4EC3-AB0C-13BA83368C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316" r="23013"/>
          <a:stretch/>
        </p:blipFill>
        <p:spPr>
          <a:xfrm>
            <a:off x="6657324" y="3101145"/>
            <a:ext cx="2772198" cy="34490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244B332D-0E71-434A-8E17-75B7AE63EB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7822" y="4111125"/>
            <a:ext cx="3877392" cy="357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1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FFFFFF">
              <a:shade val="85000"/>
            </a:srgbClr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2E9F7DE-0225-48D1-B077-DEC4EC703717}"/>
              </a:ext>
            </a:extLst>
          </p:cNvPr>
          <p:cNvSpPr/>
          <p:nvPr/>
        </p:nvSpPr>
        <p:spPr>
          <a:xfrm>
            <a:off x="371063" y="960705"/>
            <a:ext cx="77127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hlinkClick r:id="rId2"/>
              </a:rPr>
              <a:t>https://wordwall.net/hu/resource/10604696/j%C3%A9zus-sz%C3%BClet%C3%A9se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3"/>
              </a:rPr>
              <a:t>https://wordwall.net/hu/resource/4127660/j%C3%A9zus-adatlapja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7DF0A4F7-AA56-4FC3-AA49-48DA0C363A43}"/>
              </a:ext>
            </a:extLst>
          </p:cNvPr>
          <p:cNvSpPr/>
          <p:nvPr/>
        </p:nvSpPr>
        <p:spPr>
          <a:xfrm>
            <a:off x="4227444" y="4978171"/>
            <a:ext cx="7388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dirty="0">
              <a:hlinkClick r:id="rId4"/>
            </a:endParaRPr>
          </a:p>
          <a:p>
            <a:pPr algn="ctr"/>
            <a:endParaRPr lang="hu-HU" dirty="0">
              <a:hlinkClick r:id="rId4"/>
            </a:endParaRPr>
          </a:p>
          <a:p>
            <a:pPr algn="ctr"/>
            <a:r>
              <a:rPr lang="hu-HU" dirty="0">
                <a:hlinkClick r:id="rId4"/>
              </a:rPr>
              <a:t>ttps://wordwall.net/hu/resource/743681/hittan/keresztel%c5%91-j%c3%a1nos-%c3%a9s-j%c3%a9zus</a:t>
            </a:r>
            <a:endParaRPr lang="hu-HU" dirty="0"/>
          </a:p>
          <a:p>
            <a:pPr algn="ctr"/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52F8AE72-A66A-4113-8D27-94A60B4134E2}"/>
              </a:ext>
            </a:extLst>
          </p:cNvPr>
          <p:cNvSpPr/>
          <p:nvPr/>
        </p:nvSpPr>
        <p:spPr>
          <a:xfrm>
            <a:off x="168965" y="26820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400" b="1" dirty="0"/>
              <a:t>Ismétlő feladatok Jézus születéséről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FB2FAD34-3129-42B9-BEB5-F3D6C2DA0930}"/>
              </a:ext>
            </a:extLst>
          </p:cNvPr>
          <p:cNvSpPr/>
          <p:nvPr/>
        </p:nvSpPr>
        <p:spPr>
          <a:xfrm>
            <a:off x="4227444" y="2887878"/>
            <a:ext cx="760343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A következő feladat</a:t>
            </a:r>
          </a:p>
          <a:p>
            <a:pPr algn="ctr"/>
            <a:r>
              <a:rPr lang="hu-HU" sz="2400" b="1" dirty="0"/>
              <a:t> Keresztelő Szent Jánosról és Jézusról szól :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Vajon megtalálod a szavak helyét ?</a:t>
            </a:r>
          </a:p>
          <a:p>
            <a:pPr algn="ctr"/>
            <a:r>
              <a:rPr lang="hu-HU" sz="2400" b="1" dirty="0"/>
              <a:t>Ne csüggedj ha nem ,mert a mai órán </a:t>
            </a:r>
          </a:p>
          <a:p>
            <a:pPr algn="ctr"/>
            <a:r>
              <a:rPr lang="hu-HU" sz="2400" b="1" dirty="0"/>
              <a:t>Jézus megkereszteléséről beszélgetünk  ……</a:t>
            </a:r>
          </a:p>
          <a:p>
            <a:pPr algn="ctr"/>
            <a:endParaRPr lang="hu-HU" sz="2400" b="1" dirty="0"/>
          </a:p>
          <a:p>
            <a:pPr algn="ctr"/>
            <a:endParaRPr lang="hu-HU" sz="2400" b="1" dirty="0"/>
          </a:p>
          <a:p>
            <a:pPr algn="ctr"/>
            <a:endParaRPr lang="hu-HU" sz="2400" b="1" dirty="0"/>
          </a:p>
          <a:p>
            <a:pPr algn="ctr"/>
            <a:endParaRPr lang="hu-HU" sz="2400" b="1" dirty="0"/>
          </a:p>
          <a:p>
            <a:pPr algn="ctr"/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BB77895-61B0-4226-AE85-A15983E29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3603">
            <a:off x="8503027" y="614112"/>
            <a:ext cx="2961614" cy="2038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E4DF00CF-DA0E-4532-82B6-C9E4404267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22474">
            <a:off x="841142" y="3721622"/>
            <a:ext cx="3135551" cy="1957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3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A4E3DD18-CCB5-49E2-ACF9-E4BB1903B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424" y="1381538"/>
            <a:ext cx="3619500" cy="49227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DA7BF3E7-7246-4175-86ED-4CA14C1973DC}"/>
              </a:ext>
            </a:extLst>
          </p:cNvPr>
          <p:cNvSpPr/>
          <p:nvPr/>
        </p:nvSpPr>
        <p:spPr>
          <a:xfrm>
            <a:off x="367747" y="1272810"/>
            <a:ext cx="74145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</a:rPr>
              <a:t>János sok embert megkeresztelt a Jordán folyóban. Sokan úgy érezték, hogy szükség van arra, hogy megváltozzanak, és Isten akarata szerint éljenek. </a:t>
            </a:r>
          </a:p>
          <a:p>
            <a:pPr algn="ctr"/>
            <a:r>
              <a:rPr lang="hu-HU" b="1" dirty="0">
                <a:solidFill>
                  <a:schemeClr val="bg1"/>
                </a:solidFill>
              </a:rPr>
              <a:t>Ők Jánoshoz menve megbánták bűneiket, és megkeresztelkedtek. </a:t>
            </a:r>
          </a:p>
          <a:p>
            <a:pPr algn="ctr"/>
            <a:endParaRPr lang="hu-HU" b="1" dirty="0">
              <a:solidFill>
                <a:schemeClr val="bg1"/>
              </a:solidFill>
            </a:endParaRPr>
          </a:p>
          <a:p>
            <a:pPr algn="ctr"/>
            <a:endParaRPr lang="hu-HU" b="1" dirty="0">
              <a:solidFill>
                <a:schemeClr val="bg1"/>
              </a:solidFill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1B3F20FC-980B-4ECF-A045-9CC9BC18C7AD}"/>
              </a:ext>
            </a:extLst>
          </p:cNvPr>
          <p:cNvSpPr/>
          <p:nvPr/>
        </p:nvSpPr>
        <p:spPr>
          <a:xfrm>
            <a:off x="367748" y="3164987"/>
            <a:ext cx="74145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Nyilvános tevékenységének megkezdése előtt Jézus a Jordán folyóhoz ment, Keresztelő Jánoshoz, aki megkeresztelte őt. 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Jézus keresztelkedése, istenségének jele:</a:t>
            </a:r>
          </a:p>
          <a:p>
            <a:pPr algn="ctr"/>
            <a:r>
              <a:rPr lang="hu-HU" b="1" dirty="0"/>
              <a:t> keresztelkedésével igent mond az Atya akaratára.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 Megkezdi földi küldetését, </a:t>
            </a:r>
          </a:p>
          <a:p>
            <a:pPr algn="ctr"/>
            <a:r>
              <a:rPr lang="hu-HU" b="1" dirty="0"/>
              <a:t>hogy megmutassa Isten szerető jóságát. </a:t>
            </a:r>
          </a:p>
          <a:p>
            <a:pPr algn="ctr"/>
            <a:endParaRPr lang="hu-HU" b="1" dirty="0"/>
          </a:p>
          <a:p>
            <a:pPr algn="ctr"/>
            <a:r>
              <a:rPr lang="hu-HU" b="1" dirty="0"/>
              <a:t>az Atya </a:t>
            </a:r>
            <a:r>
              <a:rPr lang="hu-HU" b="1" dirty="0" err="1"/>
              <a:t>szózata</a:t>
            </a:r>
            <a:r>
              <a:rPr lang="hu-HU" b="1" dirty="0"/>
              <a:t> hallatszott az égből,</a:t>
            </a:r>
          </a:p>
          <a:p>
            <a:pPr algn="ctr"/>
            <a:r>
              <a:rPr lang="hu-HU" b="1" dirty="0"/>
              <a:t> s a Szentlélek galamb képében szállt alá a megnyílt </a:t>
            </a:r>
            <a:r>
              <a:rPr lang="hu-HU" b="1" dirty="0" err="1"/>
              <a:t>egekből</a:t>
            </a:r>
            <a:r>
              <a:rPr lang="hu-HU" b="1" dirty="0"/>
              <a:t>.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E3553AC1-295A-49A4-A9CE-591220015BDA}"/>
              </a:ext>
            </a:extLst>
          </p:cNvPr>
          <p:cNvSpPr/>
          <p:nvPr/>
        </p:nvSpPr>
        <p:spPr>
          <a:xfrm>
            <a:off x="367747" y="435268"/>
            <a:ext cx="11265177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hu-HU" sz="3200" u="sng" dirty="0"/>
              <a:t>Urunk megkeresztelkedése</a:t>
            </a:r>
          </a:p>
        </p:txBody>
      </p:sp>
    </p:spTree>
    <p:extLst>
      <p:ext uri="{BB962C8B-B14F-4D97-AF65-F5344CB8AC3E}">
        <p14:creationId xmlns:p14="http://schemas.microsoft.com/office/powerpoint/2010/main" val="191322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ABCEB90A-3CC9-4340-BFC6-146DE90614D5}"/>
              </a:ext>
            </a:extLst>
          </p:cNvPr>
          <p:cNvSpPr/>
          <p:nvPr/>
        </p:nvSpPr>
        <p:spPr>
          <a:xfrm>
            <a:off x="655982" y="397565"/>
            <a:ext cx="6967331" cy="64633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hu-HU" dirty="0"/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Szent István Társulat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Jézus megkeresztelkedése/</a:t>
            </a:r>
            <a:r>
              <a:rPr lang="hu-HU" b="1" dirty="0" err="1">
                <a:latin typeface="Georgia" panose="02040502050405020303" pitchFamily="18" charset="0"/>
              </a:rPr>
              <a:t>Mt</a:t>
            </a:r>
            <a:r>
              <a:rPr lang="hu-HU" b="1" dirty="0">
                <a:latin typeface="Georgia" panose="02040502050405020303" pitchFamily="18" charset="0"/>
              </a:rPr>
              <a:t> 3,13–17/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Akkor Jézus Galileából elment Jánoshoz a </a:t>
            </a:r>
            <a:r>
              <a:rPr lang="hu-HU" b="1" u="sng" dirty="0">
                <a:latin typeface="Georgia" panose="02040502050405020303" pitchFamily="18" charset="0"/>
              </a:rPr>
              <a:t>Jordán</a:t>
            </a:r>
            <a:r>
              <a:rPr lang="hu-HU" b="1" dirty="0">
                <a:latin typeface="Georgia" panose="02040502050405020303" pitchFamily="18" charset="0"/>
              </a:rPr>
              <a:t> mellé, hogy megkeresztelkedjék.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 </a:t>
            </a:r>
            <a:r>
              <a:rPr lang="hu-HU" b="1" u="sng" dirty="0">
                <a:latin typeface="Georgia" panose="02040502050405020303" pitchFamily="18" charset="0"/>
              </a:rPr>
              <a:t>János</a:t>
            </a:r>
            <a:r>
              <a:rPr lang="hu-HU" b="1" dirty="0">
                <a:latin typeface="Georgia" panose="02040502050405020303" pitchFamily="18" charset="0"/>
              </a:rPr>
              <a:t> igyekezett visszatartani: „Nekem van szükségem a te keresztségedre - mondta –, s te jössz hozzám?” 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Jézus ezt mondta: 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„Hagyd ezt most! Illő, hogy mindent megtegyünk, ami elő van írva.”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 Erre engedett neki.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 Megkeresztelkedése után Jézus nyomban feljött a vízből.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Akkor megnyílt az ég, és látta, hogy az Isten Lelke mint galamb leszállt és föléje ereszkedett.</a:t>
            </a: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 Az égből szózat hallatszott: </a:t>
            </a:r>
          </a:p>
          <a:p>
            <a:pPr algn="ctr"/>
            <a:endParaRPr lang="hu-HU" b="1" dirty="0">
              <a:latin typeface="Georgia" panose="02040502050405020303" pitchFamily="18" charset="0"/>
            </a:endParaRPr>
          </a:p>
          <a:p>
            <a:pPr algn="ctr"/>
            <a:r>
              <a:rPr lang="hu-HU" b="1" dirty="0">
                <a:latin typeface="Georgia" panose="02040502050405020303" pitchFamily="18" charset="0"/>
              </a:rPr>
              <a:t>„Ez az én szeretett Fiam, akiben kedvem telik.”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DEB6137-C976-4F77-9BDF-BFB4D9D6F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513" y="904461"/>
            <a:ext cx="3369365" cy="41720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4394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FC9E3B22-5450-44BC-A907-DA1748787CA0}"/>
              </a:ext>
            </a:extLst>
          </p:cNvPr>
          <p:cNvSpPr/>
          <p:nvPr/>
        </p:nvSpPr>
        <p:spPr>
          <a:xfrm>
            <a:off x="212035" y="48579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b="1" dirty="0"/>
              <a:t>Vízkereszt után Jézus megkeresztelkedésének ünneplésével fejeződik be a karácsonyi idő. Keresztelő János megkereszteli </a:t>
            </a:r>
          </a:p>
          <a:p>
            <a:pPr algn="ctr"/>
            <a:r>
              <a:rPr lang="hu-HU" sz="2000" b="1" dirty="0"/>
              <a:t>Isten egyszülött Fiát a Jordán folyóban</a:t>
            </a:r>
          </a:p>
          <a:p>
            <a:pPr algn="ctr"/>
            <a:r>
              <a:rPr lang="hu-HU" sz="2000" b="1" dirty="0"/>
              <a:t> – ezzel indul Jézus földi küldetése, </a:t>
            </a:r>
          </a:p>
          <a:p>
            <a:pPr algn="ctr"/>
            <a:r>
              <a:rPr lang="hu-HU" sz="2000" b="1" dirty="0"/>
              <a:t>nyilvános működése, hogy megmutassa</a:t>
            </a:r>
          </a:p>
          <a:p>
            <a:pPr algn="ctr"/>
            <a:r>
              <a:rPr lang="hu-HU" sz="2000" b="1" dirty="0"/>
              <a:t> Isten szerető jóságát minden ember iránt. </a:t>
            </a:r>
          </a:p>
          <a:p>
            <a:pPr algn="ctr"/>
            <a:r>
              <a:rPr lang="hu-HU" sz="2000" b="1" dirty="0"/>
              <a:t>Jézus keresztelkedése istenségének jele: </a:t>
            </a:r>
          </a:p>
          <a:p>
            <a:pPr algn="ctr"/>
            <a:r>
              <a:rPr lang="hu-HU" sz="2000" b="1" dirty="0"/>
              <a:t>igent mond az Atya akaratára.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48A7CE5A-E282-4023-88BB-6CE10ADC5CB5}"/>
              </a:ext>
            </a:extLst>
          </p:cNvPr>
          <p:cNvSpPr/>
          <p:nvPr/>
        </p:nvSpPr>
        <p:spPr>
          <a:xfrm>
            <a:off x="212035" y="366768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b="1" dirty="0"/>
              <a:t>Jézus megkeresztelkedésekor vált nyilvánvalóvá, teljesedett be Izaiás próféta jövendölése: </a:t>
            </a:r>
          </a:p>
          <a:p>
            <a:pPr algn="ctr"/>
            <a:r>
              <a:rPr lang="hu-HU" sz="2000" b="1" dirty="0"/>
              <a:t>„Íme, az én szolgám, akit támogatok, választottam, akiben kedvem telik. 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/>
              <a:t>Az Apostolok Cselekedete szerint: „mindenki kedves előtte, bármely néphez tartozik is, aki féli őt, és az igazságot </a:t>
            </a:r>
            <a:r>
              <a:rPr lang="hu-HU" sz="2000" b="1" dirty="0" err="1"/>
              <a:t>cselekszi</a:t>
            </a:r>
            <a:r>
              <a:rPr lang="hu-HU" sz="2000" b="1" dirty="0"/>
              <a:t>.”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CC535B7-01BC-4C9A-9980-984AC934A2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7" t="3685" r="4415" b="7543"/>
          <a:stretch/>
        </p:blipFill>
        <p:spPr>
          <a:xfrm>
            <a:off x="6907695" y="576470"/>
            <a:ext cx="4661453" cy="5029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F2147219-BC8B-4B0B-A10E-886F8C18E62D}"/>
              </a:ext>
            </a:extLst>
          </p:cNvPr>
          <p:cNvSpPr/>
          <p:nvPr/>
        </p:nvSpPr>
        <p:spPr>
          <a:xfrm>
            <a:off x="6907695" y="5934670"/>
            <a:ext cx="49397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>
                <a:hlinkClick r:id="rId3"/>
              </a:rPr>
              <a:t>https://www.magyarkurir.hu/hirek/urunk-megkeresztelkedesenek-uennepe</a:t>
            </a:r>
            <a:endParaRPr lang="hu-HU" dirty="0"/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88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E8E987D5-3B92-4FC9-94F0-F76ACA9E2A69}"/>
              </a:ext>
            </a:extLst>
          </p:cNvPr>
          <p:cNvSpPr/>
          <p:nvPr/>
        </p:nvSpPr>
        <p:spPr>
          <a:xfrm>
            <a:off x="221974" y="107220"/>
            <a:ext cx="48900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Kereszteléskor</a:t>
            </a:r>
          </a:p>
          <a:p>
            <a:pPr algn="ctr"/>
            <a:r>
              <a:rPr lang="hu-HU" sz="2000" b="1" dirty="0"/>
              <a:t> a szülők és keresztszülők</a:t>
            </a:r>
          </a:p>
          <a:p>
            <a:pPr algn="ctr"/>
            <a:r>
              <a:rPr lang="hu-HU" sz="2000" b="1" dirty="0"/>
              <a:t> fogadalmat tesznek arról, </a:t>
            </a:r>
          </a:p>
          <a:p>
            <a:pPr algn="ctr"/>
            <a:r>
              <a:rPr lang="hu-HU" sz="2000" b="1" dirty="0"/>
              <a:t>hogy hitben nevelik gyermeküket.</a:t>
            </a:r>
          </a:p>
          <a:p>
            <a:pPr algn="ctr"/>
            <a:r>
              <a:rPr lang="hu-HU" sz="2000" b="1" dirty="0"/>
              <a:t>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352700B-A775-4E05-8DA7-7C2864181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46" t="50964"/>
          <a:stretch/>
        </p:blipFill>
        <p:spPr>
          <a:xfrm>
            <a:off x="858078" y="4080991"/>
            <a:ext cx="3598794" cy="26541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A3A79FB-5F9F-4E3C-9751-BB58119427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37" t="72043" r="5037"/>
          <a:stretch/>
        </p:blipFill>
        <p:spPr>
          <a:xfrm>
            <a:off x="0" y="1738436"/>
            <a:ext cx="5015948" cy="19173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4CA1002-5DAA-42B9-AFEB-2C6EF2D0D9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1227" r="367" b="4113"/>
          <a:stretch/>
        </p:blipFill>
        <p:spPr>
          <a:xfrm>
            <a:off x="5738192" y="198783"/>
            <a:ext cx="5966792" cy="6407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394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5F2152-3E66-49F5-A61B-6E9DB22D0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61" y="482808"/>
            <a:ext cx="3114903" cy="1210231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u="sng" dirty="0">
                <a:latin typeface="Georgia" panose="02040502050405020303" pitchFamily="18" charset="0"/>
              </a:rPr>
              <a:t>Keresztelő János</a:t>
            </a:r>
            <a:br>
              <a:rPr lang="hu-HU" b="1" dirty="0">
                <a:latin typeface="Georgia" panose="02040502050405020303" pitchFamily="18" charset="0"/>
              </a:rPr>
            </a:br>
            <a:r>
              <a:rPr lang="hu-HU" b="1" dirty="0">
                <a:latin typeface="Georgia" panose="02040502050405020303" pitchFamily="18" charset="0"/>
              </a:rPr>
              <a:t>apostol</a:t>
            </a:r>
            <a:br>
              <a:rPr lang="hu-HU" b="1" dirty="0">
                <a:latin typeface="Georgia" panose="02040502050405020303" pitchFamily="18" charset="0"/>
              </a:rPr>
            </a:br>
            <a:endParaRPr lang="hu-HU" b="1" dirty="0">
              <a:latin typeface="Georgia" panose="02040502050405020303" pitchFamily="18" charset="0"/>
            </a:endParaRPr>
          </a:p>
        </p:txBody>
      </p:sp>
      <p:pic>
        <p:nvPicPr>
          <p:cNvPr id="8" name="Kép helye 7">
            <a:extLst>
              <a:ext uri="{FF2B5EF4-FFF2-40B4-BE49-F238E27FC236}">
                <a16:creationId xmlns:a16="http://schemas.microsoft.com/office/drawing/2014/main" id="{FD392283-8124-46E1-9570-46835EA001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" r="3150"/>
          <a:stretch>
            <a:fillRect/>
          </a:stretch>
        </p:blipFill>
        <p:spPr>
          <a:xfrm>
            <a:off x="8386990" y="1322134"/>
            <a:ext cx="3280974" cy="4572000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6671F32C-986F-455B-9FB8-FE75D2AF0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8051" y="1572676"/>
            <a:ext cx="6406985" cy="4572000"/>
          </a:xfrm>
        </p:spPr>
        <p:txBody>
          <a:bodyPr>
            <a:normAutofit fontScale="92500" lnSpcReduction="10000"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hu-HU" sz="2000" b="1" dirty="0">
                <a:latin typeface="Georgia" panose="02040502050405020303" pitchFamily="18" charset="0"/>
              </a:rPr>
              <a:t>Az Úr útjának előkészítője, előfutár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hu-HU" sz="2000" b="1" dirty="0">
              <a:latin typeface="Georgia" panose="02040502050405020303" pitchFamily="18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hu-HU" sz="2000" b="1" dirty="0">
                <a:latin typeface="Georgia" panose="02040502050405020303" pitchFamily="18" charset="0"/>
              </a:rPr>
              <a:t>Születése: kb. Kr. e. 7 </a:t>
            </a:r>
            <a:r>
              <a:rPr lang="hu-HU" sz="2000" b="1" dirty="0" err="1">
                <a:latin typeface="Georgia" panose="02040502050405020303" pitchFamily="18" charset="0"/>
              </a:rPr>
              <a:t>Judea</a:t>
            </a:r>
            <a:endParaRPr lang="hu-HU" sz="2000" b="1" dirty="0">
              <a:latin typeface="Georgia" panose="02040502050405020303" pitchFamily="18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hu-HU" sz="2000" b="1" dirty="0">
                <a:latin typeface="Georgia" panose="02040502050405020303" pitchFamily="18" charset="0"/>
              </a:rPr>
              <a:t>Halála:  Kr. u. 29 </a:t>
            </a:r>
            <a:r>
              <a:rPr lang="hu-HU" sz="2000" b="1" dirty="0" err="1">
                <a:latin typeface="Georgia" panose="02040502050405020303" pitchFamily="18" charset="0"/>
              </a:rPr>
              <a:t>Machaerus</a:t>
            </a:r>
            <a:endParaRPr lang="hu-HU" sz="2000" b="1" dirty="0">
              <a:latin typeface="Georgia" panose="02040502050405020303" pitchFamily="18" charset="0"/>
            </a:endParaRPr>
          </a:p>
          <a:p>
            <a:pPr algn="ctr"/>
            <a:r>
              <a:rPr lang="hu-HU" sz="2000" b="1" dirty="0">
                <a:latin typeface="Georgia" panose="02040502050405020303" pitchFamily="18" charset="0"/>
              </a:rPr>
              <a:t>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hu-HU" sz="2000" b="1" dirty="0">
                <a:latin typeface="Georgia" panose="02040502050405020303" pitchFamily="18" charset="0"/>
              </a:rPr>
              <a:t>Ünnepnapja:	június 24.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hu-HU" sz="2000" b="1" dirty="0">
              <a:latin typeface="Georgia" panose="02040502050405020303" pitchFamily="18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hu-HU" sz="2000" b="1" dirty="0">
                <a:latin typeface="Georgia" panose="02040502050405020303" pitchFamily="18" charset="0"/>
              </a:rPr>
              <a:t>Szülei: Zakariás, Erzsébet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hu-HU" sz="2000" b="1" dirty="0">
              <a:latin typeface="Georgia" panose="02040502050405020303" pitchFamily="18" charset="0"/>
            </a:endParaRPr>
          </a:p>
          <a:p>
            <a:pPr marL="171450" indent="-171450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sz="2000" b="1" dirty="0">
                <a:latin typeface="Georgia" panose="02040502050405020303" pitchFamily="18" charset="0"/>
              </a:rPr>
              <a:t>Védőszentje: Máltai lovagrend, </a:t>
            </a:r>
          </a:p>
          <a:p>
            <a:pPr algn="ctr">
              <a:spcAft>
                <a:spcPts val="0"/>
              </a:spcAft>
            </a:pPr>
            <a:r>
              <a:rPr lang="hu-HU" sz="2000" b="1" dirty="0">
                <a:latin typeface="Georgia" panose="02040502050405020303" pitchFamily="18" charset="0"/>
              </a:rPr>
              <a:t>	   Firenze, </a:t>
            </a:r>
          </a:p>
          <a:p>
            <a:pPr algn="ctr">
              <a:spcAft>
                <a:spcPts val="0"/>
              </a:spcAft>
            </a:pPr>
            <a:r>
              <a:rPr lang="hu-HU" sz="2000" b="1" dirty="0">
                <a:latin typeface="Georgia" panose="02040502050405020303" pitchFamily="18" charset="0"/>
              </a:rPr>
              <a:t>        Kanada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hu-HU" sz="2000" b="1" dirty="0">
              <a:latin typeface="Georgia" panose="02040502050405020303" pitchFamily="18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EE4C5635-C3B7-45D8-9517-87C42164D069}"/>
              </a:ext>
            </a:extLst>
          </p:cNvPr>
          <p:cNvSpPr/>
          <p:nvPr/>
        </p:nvSpPr>
        <p:spPr>
          <a:xfrm>
            <a:off x="1396481" y="5867697"/>
            <a:ext cx="9448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dirty="0"/>
          </a:p>
          <a:p>
            <a:pPr algn="ctr"/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3815321-2C5F-42AF-9952-81EEF9C61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53968">
            <a:off x="195345" y="3699641"/>
            <a:ext cx="1922174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F11C4435-80CA-4FF2-A8AC-96ECD310F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3116">
            <a:off x="6279867" y="3699641"/>
            <a:ext cx="1729802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A20EE3EA-97EC-4DAD-82FC-CE1AC0696C77}"/>
              </a:ext>
            </a:extLst>
          </p:cNvPr>
          <p:cNvSpPr/>
          <p:nvPr/>
        </p:nvSpPr>
        <p:spPr>
          <a:xfrm>
            <a:off x="968051" y="95348"/>
            <a:ext cx="66830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Mit tudunk ?</a:t>
            </a:r>
          </a:p>
          <a:p>
            <a:pPr algn="ctr"/>
            <a:r>
              <a:rPr 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 Mit kell tudni </a:t>
            </a:r>
          </a:p>
          <a:p>
            <a:pPr algn="ctr"/>
            <a:r>
              <a:rPr 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Keresztel</a:t>
            </a:r>
            <a:r>
              <a:rPr lang="hu-HU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ő</a:t>
            </a:r>
            <a:r>
              <a:rPr lang="hu-HU" sz="2400" dirty="0">
                <a:latin typeface="Aharoni" panose="02010803020104030203" pitchFamily="2" charset="-79"/>
                <a:cs typeface="Aharoni" panose="02010803020104030203" pitchFamily="2" charset="-79"/>
              </a:rPr>
              <a:t> Szent Jánosról?</a:t>
            </a:r>
            <a:br>
              <a:rPr lang="hu-HU" sz="24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hu-HU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4337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86108146-B4F1-4082-88EE-92F1D671EEE0}"/>
              </a:ext>
            </a:extLst>
          </p:cNvPr>
          <p:cNvSpPr/>
          <p:nvPr/>
        </p:nvSpPr>
        <p:spPr>
          <a:xfrm>
            <a:off x="367748" y="181957"/>
            <a:ext cx="669897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002060"/>
                </a:solidFill>
              </a:rPr>
              <a:t>Mária rokona, Erzsébet már nem fiatal, Zakariás felesége, de nincs gyermekük.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Zakariásnak megjelenik Gabriel arkangyal, és megjövendöli fia, János születését (ő készíti fel a Földet a Megváltó eljövetelére), de mivel nem hisz az angyalnak, Zakariás süket-némává változik egészen addig, míg meg nem születik fia, János. 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Keresztelő János az Úr prófétájaként a pusztában hirdeti prédikációját a Messiás eljöveteléről, ami Heródest nem érdekelte, feleségét </a:t>
            </a:r>
            <a:r>
              <a:rPr lang="hu-HU" sz="2000" b="1" dirty="0" err="1">
                <a:solidFill>
                  <a:srgbClr val="002060"/>
                </a:solidFill>
              </a:rPr>
              <a:t>Heródiást</a:t>
            </a:r>
            <a:r>
              <a:rPr lang="hu-HU" sz="2000" b="1" dirty="0">
                <a:solidFill>
                  <a:srgbClr val="002060"/>
                </a:solidFill>
              </a:rPr>
              <a:t> annál inkább, aki kémeket küldetett János letartóztatására.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 A 30 éves Jézus megtalálta a prófétát, aki megkeresztelte.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Nem sokkal később Jánost elfogták és megölték Heródes király parancsára, de szerető és önzetlen példaadása sosem merült feledésbe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. Jézus azt mondta róla: az asszonyok fiai között nincs nagyobb próféta Keresztelő Jánosnál.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EF018CA-A693-4BA3-A0F9-1D444AE31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1999" y="507309"/>
            <a:ext cx="3148427" cy="2358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851950E-39D4-4504-BBC6-1AD610075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7777">
            <a:off x="7648052" y="3641257"/>
            <a:ext cx="3864112" cy="27259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98354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42871D0-6029-4DD7-B85D-023664902A70}"/>
              </a:ext>
            </a:extLst>
          </p:cNvPr>
          <p:cNvSpPr/>
          <p:nvPr/>
        </p:nvSpPr>
        <p:spPr>
          <a:xfrm>
            <a:off x="3989444" y="356371"/>
            <a:ext cx="7857999" cy="600164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latin typeface="Georgia" panose="02040502050405020303" pitchFamily="18" charset="0"/>
              </a:rPr>
              <a:t>A Lukács-evangélium mondja el János születésének és névadásának csodálatos körülményeit:</a:t>
            </a:r>
          </a:p>
          <a:p>
            <a:pPr algn="ctr"/>
            <a:r>
              <a:rPr lang="hu-HU" sz="2000" dirty="0">
                <a:latin typeface="Georgia" panose="02040502050405020303" pitchFamily="18" charset="0"/>
              </a:rPr>
              <a:t>	-idős szülei, Zakariás zsidó pap és Erzsébet </a:t>
            </a:r>
          </a:p>
          <a:p>
            <a:pPr algn="ctr"/>
            <a:r>
              <a:rPr lang="hu-HU" sz="2000" dirty="0">
                <a:latin typeface="Georgia" panose="02040502050405020303" pitchFamily="18" charset="0"/>
              </a:rPr>
              <a:t> 	</a:t>
            </a:r>
            <a:r>
              <a:rPr lang="hu-HU" sz="1600" i="1" dirty="0">
                <a:latin typeface="Georgia" panose="02040502050405020303" pitchFamily="18" charset="0"/>
              </a:rPr>
              <a:t>János anyja méhétől fogva el volt telve Szentlélekkel. Ő volt tehát Jahve végső időkre szánt 	prófétája, aki születése, beszéde és tettei által meghozza Izrael népének az üdvösség idejét 	(</a:t>
            </a:r>
            <a:r>
              <a:rPr lang="hu-HU" sz="1600" i="1" dirty="0" err="1">
                <a:latin typeface="Georgia" panose="02040502050405020303" pitchFamily="18" charset="0"/>
              </a:rPr>
              <a:t>Lk</a:t>
            </a:r>
            <a:r>
              <a:rPr lang="hu-HU" sz="1600" i="1" dirty="0">
                <a:latin typeface="Georgia" panose="02040502050405020303" pitchFamily="18" charset="0"/>
              </a:rPr>
              <a:t> 	1,15–17).</a:t>
            </a:r>
          </a:p>
          <a:p>
            <a:pPr algn="ctr"/>
            <a:endParaRPr lang="hu-HU" sz="2000" dirty="0">
              <a:latin typeface="Georgia" panose="02040502050405020303" pitchFamily="18" charset="0"/>
            </a:endParaRPr>
          </a:p>
          <a:p>
            <a:pPr algn="ctr"/>
            <a:r>
              <a:rPr lang="hu-HU" dirty="0">
                <a:latin typeface="Georgia" panose="02040502050405020303" pitchFamily="18" charset="0"/>
              </a:rPr>
              <a:t>A János-evangélium </a:t>
            </a:r>
            <a:r>
              <a:rPr lang="hu-HU" dirty="0" err="1">
                <a:latin typeface="Georgia" panose="02040502050405020303" pitchFamily="18" charset="0"/>
              </a:rPr>
              <a:t>Betániát</a:t>
            </a:r>
            <a:r>
              <a:rPr lang="hu-HU" dirty="0">
                <a:latin typeface="Georgia" panose="02040502050405020303" pitchFamily="18" charset="0"/>
              </a:rPr>
              <a:t> (1,28), később a </a:t>
            </a:r>
            <a:r>
              <a:rPr lang="hu-HU" dirty="0" err="1">
                <a:latin typeface="Georgia" panose="02040502050405020303" pitchFamily="18" charset="0"/>
              </a:rPr>
              <a:t>Szalim</a:t>
            </a:r>
            <a:r>
              <a:rPr lang="hu-HU" dirty="0">
                <a:latin typeface="Georgia" panose="02040502050405020303" pitchFamily="18" charset="0"/>
              </a:rPr>
              <a:t> közelében lévő </a:t>
            </a:r>
            <a:r>
              <a:rPr lang="hu-HU" dirty="0" err="1">
                <a:latin typeface="Georgia" panose="02040502050405020303" pitchFamily="18" charset="0"/>
              </a:rPr>
              <a:t>Ainont</a:t>
            </a:r>
            <a:r>
              <a:rPr lang="hu-HU" dirty="0">
                <a:latin typeface="Georgia" panose="02040502050405020303" pitchFamily="18" charset="0"/>
              </a:rPr>
              <a:t> nevezi meg János működési </a:t>
            </a:r>
            <a:r>
              <a:rPr lang="hu-HU" dirty="0" err="1">
                <a:latin typeface="Georgia" panose="02040502050405020303" pitchFamily="18" charset="0"/>
              </a:rPr>
              <a:t>helyéül</a:t>
            </a:r>
            <a:r>
              <a:rPr lang="hu-HU" dirty="0">
                <a:latin typeface="Georgia" panose="02040502050405020303" pitchFamily="18" charset="0"/>
              </a:rPr>
              <a:t>. </a:t>
            </a:r>
          </a:p>
          <a:p>
            <a:pPr algn="ctr"/>
            <a:r>
              <a:rPr lang="hu-HU" dirty="0">
                <a:latin typeface="Georgia" panose="02040502050405020303" pitchFamily="18" charset="0"/>
              </a:rPr>
              <a:t>Amikor a zsidók meglátták a Keresztelő bőrövvel összefogott teveszőr ruháját és szűkös pusztai étkezését (Mk 1,6).</a:t>
            </a:r>
          </a:p>
          <a:p>
            <a:pPr algn="ctr"/>
            <a:r>
              <a:rPr lang="hu-HU" dirty="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hu-HU" dirty="0">
                <a:latin typeface="Georgia" panose="02040502050405020303" pitchFamily="18" charset="0"/>
              </a:rPr>
              <a:t>Legizzóbb prófétájukra, Illésre emlékeztek, akin „szőrruha volt, a derekán pedig </a:t>
            </a:r>
            <a:r>
              <a:rPr lang="hu-HU" dirty="0" err="1">
                <a:latin typeface="Georgia" panose="02040502050405020303" pitchFamily="18" charset="0"/>
              </a:rPr>
              <a:t>bőröv</a:t>
            </a:r>
            <a:r>
              <a:rPr lang="hu-HU" dirty="0">
                <a:latin typeface="Georgia" panose="02040502050405020303" pitchFamily="18" charset="0"/>
              </a:rPr>
              <a:t>” (2Kir 1,8), s akinek az akkori zsidóság várakozása szerint a vég előtt vissza kellett térnie, hogy Jahve vagy a Messiás </a:t>
            </a:r>
            <a:r>
              <a:rPr lang="hu-HU" dirty="0" err="1">
                <a:latin typeface="Georgia" panose="02040502050405020303" pitchFamily="18" charset="0"/>
              </a:rPr>
              <a:t>előfutáraként</a:t>
            </a:r>
            <a:r>
              <a:rPr lang="hu-HU" dirty="0">
                <a:latin typeface="Georgia" panose="02040502050405020303" pitchFamily="18" charset="0"/>
              </a:rPr>
              <a:t> fölkészítse a népet az üdvösség idejére. Jánosban a régi prófétaság szellemének megfelelő új Illés támadt.</a:t>
            </a:r>
          </a:p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/>
            <a:r>
              <a:rPr lang="hu-HU" dirty="0">
                <a:latin typeface="Georgia" panose="02040502050405020303" pitchFamily="18" charset="0"/>
              </a:rPr>
              <a:t> Meghirdette a régi felszólítást: „Tartsatok bűnbánatot! Térjetek egész </a:t>
            </a:r>
            <a:r>
              <a:rPr lang="hu-HU" dirty="0" err="1">
                <a:latin typeface="Georgia" panose="02040502050405020303" pitchFamily="18" charset="0"/>
              </a:rPr>
              <a:t>emberségtekkel</a:t>
            </a:r>
            <a:r>
              <a:rPr lang="hu-HU" dirty="0">
                <a:latin typeface="Georgia" panose="02040502050405020303" pitchFamily="18" charset="0"/>
              </a:rPr>
              <a:t> Istenhez és az ő eljövendő országához!” (</a:t>
            </a:r>
            <a:r>
              <a:rPr lang="hu-HU" dirty="0" err="1">
                <a:latin typeface="Georgia" panose="02040502050405020303" pitchFamily="18" charset="0"/>
              </a:rPr>
              <a:t>Mt</a:t>
            </a:r>
            <a:r>
              <a:rPr lang="hu-HU" dirty="0">
                <a:latin typeface="Georgia" panose="02040502050405020303" pitchFamily="18" charset="0"/>
              </a:rPr>
              <a:t> 3,2).</a:t>
            </a:r>
          </a:p>
          <a:p>
            <a:pPr algn="ctr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8624D9B-FCB6-4C9A-A35B-591D98876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0190">
            <a:off x="523148" y="4002430"/>
            <a:ext cx="3570682" cy="23146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6499A89-BA2E-4D10-8235-75078F8EA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32788">
            <a:off x="970721" y="584815"/>
            <a:ext cx="2040836" cy="2887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2538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E8AD839A-1859-48B3-83F1-F75E691FE7D7}"/>
              </a:ext>
            </a:extLst>
          </p:cNvPr>
          <p:cNvSpPr/>
          <p:nvPr/>
        </p:nvSpPr>
        <p:spPr>
          <a:xfrm>
            <a:off x="4917233" y="95598"/>
            <a:ext cx="696063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/>
              <a:t>		</a:t>
            </a:r>
            <a:r>
              <a:rPr lang="hu-HU" b="1" dirty="0"/>
              <a:t>Keresztelő Szent János vértanúsága	</a:t>
            </a:r>
          </a:p>
          <a:p>
            <a:pPr algn="just"/>
            <a:r>
              <a:rPr lang="hu-HU" b="1" dirty="0"/>
              <a:t>						Emléknapja: augusztus 29.</a:t>
            </a:r>
          </a:p>
          <a:p>
            <a:pPr algn="just"/>
            <a:endParaRPr lang="hu-HU" b="1" dirty="0"/>
          </a:p>
          <a:p>
            <a:pPr algn="just"/>
            <a:r>
              <a:rPr lang="hu-HU" b="1" dirty="0"/>
              <a:t>Heródes a bűnbánatot hirdető Jánoshoz térbelileg igen közel, Jerikóban élt, melyet apja téli </a:t>
            </a:r>
            <a:r>
              <a:rPr lang="hu-HU" b="1" dirty="0" err="1"/>
              <a:t>szállásul</a:t>
            </a:r>
            <a:r>
              <a:rPr lang="hu-HU" b="1" dirty="0"/>
              <a:t> újra fölépíttetett.</a:t>
            </a:r>
          </a:p>
          <a:p>
            <a:pPr algn="just"/>
            <a:r>
              <a:rPr lang="hu-HU" b="1" dirty="0"/>
              <a:t>A próféta </a:t>
            </a:r>
            <a:r>
              <a:rPr lang="hu-HU" b="1" dirty="0" err="1"/>
              <a:t>szózata</a:t>
            </a:r>
            <a:r>
              <a:rPr lang="hu-HU" b="1" dirty="0"/>
              <a:t> alól azonban ő sem tudta kivonni magát. Keresztelő János is igaz prófétaként emelte föl szavát az Isten parancsát semmibe vevő tartományi fejedelem ellen, aki elcsábította mostohatestvére feleségét, </a:t>
            </a:r>
            <a:r>
              <a:rPr lang="hu-HU" b="1" dirty="0" err="1"/>
              <a:t>Heródiást</a:t>
            </a:r>
            <a:r>
              <a:rPr lang="hu-HU" b="1" dirty="0"/>
              <a:t> (Mk 6,18).</a:t>
            </a:r>
          </a:p>
          <a:p>
            <a:pPr algn="just"/>
            <a:r>
              <a:rPr lang="hu-HU" b="1" dirty="0"/>
              <a:t> Az, hogy Heródes vétkét János oly bátran megnevezte, elfogatásához vezetett.</a:t>
            </a:r>
          </a:p>
          <a:p>
            <a:pPr algn="just"/>
            <a:r>
              <a:rPr lang="hu-HU" b="1" dirty="0"/>
              <a:t> Amint a zsidó történetíró, </a:t>
            </a:r>
            <a:r>
              <a:rPr lang="hu-HU" b="1" dirty="0" err="1"/>
              <a:t>Josephus</a:t>
            </a:r>
            <a:r>
              <a:rPr lang="hu-HU" b="1" dirty="0"/>
              <a:t> </a:t>
            </a:r>
            <a:r>
              <a:rPr lang="hu-HU" b="1" dirty="0" err="1"/>
              <a:t>Flavius</a:t>
            </a:r>
            <a:r>
              <a:rPr lang="hu-HU" b="1" dirty="0"/>
              <a:t> tudósít minket, </a:t>
            </a:r>
            <a:r>
              <a:rPr lang="hu-HU" b="1" dirty="0" err="1"/>
              <a:t>Mahérusz</a:t>
            </a:r>
            <a:r>
              <a:rPr lang="hu-HU" b="1" dirty="0"/>
              <a:t> várába zárták, a Holt- tengertől keletre, ahol Heródesnek pompás palotája volt. Tulajdonképpeni ellenfele, </a:t>
            </a:r>
            <a:r>
              <a:rPr lang="hu-HU" b="1" dirty="0" err="1"/>
              <a:t>Heródiás</a:t>
            </a:r>
            <a:r>
              <a:rPr lang="hu-HU" b="1" dirty="0"/>
              <a:t> csak az alkalmat várta, hogy a kellemetlen erkölcsbírót végleg félretegye az útból. </a:t>
            </a:r>
          </a:p>
          <a:p>
            <a:pPr algn="just"/>
            <a:r>
              <a:rPr lang="hu-HU" b="1" dirty="0"/>
              <a:t>Megtalálta a módját, hogy mostohalányának, </a:t>
            </a:r>
            <a:r>
              <a:rPr lang="hu-HU" b="1" dirty="0" err="1"/>
              <a:t>Szaloménak</a:t>
            </a:r>
            <a:r>
              <a:rPr lang="hu-HU" b="1" dirty="0"/>
              <a:t> tánca révén egy nagy ünnep boros hangulatában csapdába ejtse a kéjsóvár vénembert, és szörnyűséges ajándékot követeljen tőle: a rab János fejét (Mk 6,17-29). 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0821BCAD-60F3-49FF-B480-70451FFC0CFA}"/>
              </a:ext>
            </a:extLst>
          </p:cNvPr>
          <p:cNvSpPr/>
          <p:nvPr/>
        </p:nvSpPr>
        <p:spPr>
          <a:xfrm>
            <a:off x="503852" y="5839072"/>
            <a:ext cx="95452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/>
          </a:p>
          <a:p>
            <a:r>
              <a:rPr lang="hu-HU" dirty="0"/>
              <a:t>"A király ezt mondta a leánynak: Kérj tőlem, amit akarsz, és megadom neked. </a:t>
            </a:r>
          </a:p>
          <a:p>
            <a:r>
              <a:rPr lang="hu-HU" dirty="0"/>
              <a:t>Szeretném, ha rögtön ideadnád nekem egy tálon Keresztelő János fejét."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2E87715-97F4-463A-A624-AF63BD2F3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52" y="528996"/>
            <a:ext cx="4048095" cy="53100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38831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FFFF">
              <a:shade val="85000"/>
            </a:srgbClr>
          </a:fgClr>
          <a:bgClr>
            <a:schemeClr val="tx2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8EAF7DEA-00E3-4EA9-9301-BAE4267957A6}"/>
              </a:ext>
            </a:extLst>
          </p:cNvPr>
          <p:cNvSpPr/>
          <p:nvPr/>
        </p:nvSpPr>
        <p:spPr>
          <a:xfrm>
            <a:off x="4991876" y="4300811"/>
            <a:ext cx="67553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b="1" dirty="0"/>
              <a:t>Istenünk, te azért támasztottad Keresztelő Szent Jánost, hogy népét előkészítse Krisztus Urunk méltó fogadására. Add meg Egyházadnak a lelki örömök ajándékát, és vezess </a:t>
            </a:r>
            <a:r>
              <a:rPr lang="hu-HU" b="1" dirty="0" err="1"/>
              <a:t>mindnyájunkat</a:t>
            </a:r>
            <a:r>
              <a:rPr lang="hu-HU" b="1" dirty="0"/>
              <a:t> az üdvösség és a béke útjára. A mi Urunk, Jézus Krisztus, a te Fiad által, aki veled él és uralkodik a Szentlélekkel egységben, Isten mindörökkön örökké. Ámen.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24C0AFB8-DD9F-4698-84E9-F53ED682A0A3}"/>
              </a:ext>
            </a:extLst>
          </p:cNvPr>
          <p:cNvSpPr/>
          <p:nvPr/>
        </p:nvSpPr>
        <p:spPr>
          <a:xfrm>
            <a:off x="331235" y="659984"/>
            <a:ext cx="409925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400" b="1" dirty="0"/>
              <a:t>Keresztelő Szent János a takácsok, szabók, vargák, szűcsök, pásztorok, vendéglősök védőszentje. </a:t>
            </a:r>
          </a:p>
          <a:p>
            <a:pPr algn="ctr"/>
            <a:endParaRPr lang="hu-HU" sz="24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400" b="1" dirty="0"/>
              <a:t>Fejfájás és epilepszia ellen is könyörögtek hozzá.</a:t>
            </a:r>
          </a:p>
          <a:p>
            <a:pPr algn="ctr"/>
            <a:endParaRPr lang="hu-HU" sz="2400" b="1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hu-HU" sz="2400" b="1" dirty="0"/>
              <a:t>Jelképei: Isten báránya, pásztorbot, keresztfa zászlóval, tál levágott fejével, liliom.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724F714-8FCF-4839-A2B8-E7675391B4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8" t="-1247" r="28377" b="2366"/>
          <a:stretch/>
        </p:blipFill>
        <p:spPr>
          <a:xfrm>
            <a:off x="6857998" y="317481"/>
            <a:ext cx="3023120" cy="37955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038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FFFFFF">
              <a:shade val="85000"/>
            </a:srgbClr>
          </a:fgClr>
          <a:bgClr>
            <a:schemeClr val="bg2">
              <a:lumMod val="60000"/>
              <a:lumOff val="4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5C16CE-F99B-4A77-B121-C0B6D0879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helye 5">
            <a:extLst>
              <a:ext uri="{FF2B5EF4-FFF2-40B4-BE49-F238E27FC236}">
                <a16:creationId xmlns:a16="http://schemas.microsoft.com/office/drawing/2014/main" id="{973D8BDC-3738-4590-862D-934CAF39CD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7" b="3597"/>
          <a:stretch>
            <a:fillRect/>
          </a:stretch>
        </p:blipFill>
        <p:spPr>
          <a:xfrm>
            <a:off x="655313" y="340783"/>
            <a:ext cx="3280974" cy="4572000"/>
          </a:xfr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62CB2CD5-E55B-49A0-8519-B48E372BD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73216" y="3697817"/>
            <a:ext cx="5770983" cy="2842942"/>
          </a:xfrm>
          <a:solidFill>
            <a:schemeClr val="tx1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hu-HU" b="1" u="sng" dirty="0"/>
              <a:t>Jordán folyó:</a:t>
            </a:r>
          </a:p>
          <a:p>
            <a:pPr algn="ctr"/>
            <a:r>
              <a:rPr lang="hu-HU" b="1" dirty="0"/>
              <a:t>Földrajzi adatok</a:t>
            </a:r>
          </a:p>
          <a:p>
            <a:pPr algn="ctr"/>
            <a:r>
              <a:rPr lang="hu-HU" b="1" dirty="0"/>
              <a:t>Hossz	252 km</a:t>
            </a:r>
          </a:p>
          <a:p>
            <a:pPr algn="ctr"/>
            <a:r>
              <a:rPr lang="hu-HU" b="1" dirty="0"/>
              <a:t>Vízgyűjtő terület	18 000 km²</a:t>
            </a:r>
          </a:p>
          <a:p>
            <a:pPr algn="ctr"/>
            <a:r>
              <a:rPr lang="hu-HU" b="1" dirty="0"/>
              <a:t>Forrás	</a:t>
            </a:r>
          </a:p>
          <a:p>
            <a:pPr algn="ctr"/>
            <a:r>
              <a:rPr lang="hu-HU" b="1" dirty="0"/>
              <a:t>    </a:t>
            </a:r>
            <a:r>
              <a:rPr lang="hu-HU" b="1" dirty="0" err="1"/>
              <a:t>Hermon</a:t>
            </a:r>
            <a:r>
              <a:rPr lang="hu-HU" b="1" dirty="0"/>
              <a:t>-hegy</a:t>
            </a:r>
          </a:p>
          <a:p>
            <a:pPr algn="ctr"/>
            <a:r>
              <a:rPr lang="hu-HU" b="1" dirty="0"/>
              <a:t>    </a:t>
            </a:r>
            <a:r>
              <a:rPr lang="hu-HU" b="1" dirty="0" err="1"/>
              <a:t>Golán</a:t>
            </a:r>
            <a:r>
              <a:rPr lang="hu-HU" b="1" dirty="0"/>
              <a:t>-fennsík</a:t>
            </a:r>
          </a:p>
          <a:p>
            <a:pPr algn="ctr"/>
            <a:r>
              <a:rPr lang="hu-HU" b="1" dirty="0"/>
              <a:t>Torkolat	Holt-tenger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A5CC849-E72D-4C5A-BB78-395492D1F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637" y="340783"/>
            <a:ext cx="6667500" cy="29715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ED350660-859E-49C3-8E04-81E63FBC9E38}"/>
              </a:ext>
            </a:extLst>
          </p:cNvPr>
          <p:cNvSpPr/>
          <p:nvPr/>
        </p:nvSpPr>
        <p:spPr>
          <a:xfrm>
            <a:off x="805574" y="5119288"/>
            <a:ext cx="36491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dirty="0">
                <a:hlinkClick r:id="rId4"/>
              </a:rPr>
              <a:t>http://erdelyikeresztyenek.network.hu/blog/erdelyi-keresztenyek-hatarok-nelkul-hirei/bibliai-tajak-nazaret-a-jordan-folyo-bethabara</a:t>
            </a:r>
            <a:endParaRPr lang="hu-HU" dirty="0"/>
          </a:p>
          <a:p>
            <a:pPr algn="just"/>
            <a:endParaRPr lang="hu-HU" dirty="0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FF3062B4-F28C-4329-ACFB-30D5A1DD7DF0}"/>
              </a:ext>
            </a:extLst>
          </p:cNvPr>
          <p:cNvSpPr/>
          <p:nvPr/>
        </p:nvSpPr>
        <p:spPr>
          <a:xfrm>
            <a:off x="206926" y="797510"/>
            <a:ext cx="2401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Jordán</a:t>
            </a:r>
          </a:p>
          <a:p>
            <a:r>
              <a:rPr lang="hu-HU" sz="2800" b="1" dirty="0"/>
              <a:t> folyó</a:t>
            </a:r>
          </a:p>
        </p:txBody>
      </p:sp>
    </p:spTree>
    <p:extLst>
      <p:ext uri="{BB962C8B-B14F-4D97-AF65-F5344CB8AC3E}">
        <p14:creationId xmlns:p14="http://schemas.microsoft.com/office/powerpoint/2010/main" val="3824690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34611D3-430F-4A8F-95F3-569D1F084C64}"/>
              </a:ext>
            </a:extLst>
          </p:cNvPr>
          <p:cNvSpPr/>
          <p:nvPr/>
        </p:nvSpPr>
        <p:spPr>
          <a:xfrm>
            <a:off x="473765" y="175411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2"/>
              </a:rPr>
              <a:t>https://wordwall.net/hu/resource/10265376/hittan/j%c3%a9zus-megkeresztel%c3%a9se</a:t>
            </a:r>
            <a:endParaRPr lang="hu-HU" dirty="0"/>
          </a:p>
          <a:p>
            <a:endParaRPr lang="hu-HU" dirty="0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59AD3023-4465-406F-B87B-AD53D1B58207}"/>
              </a:ext>
            </a:extLst>
          </p:cNvPr>
          <p:cNvSpPr/>
          <p:nvPr/>
        </p:nvSpPr>
        <p:spPr>
          <a:xfrm>
            <a:off x="473765" y="31157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3"/>
              </a:rPr>
              <a:t>https://wordwall.net/hu/resource/2556346/hittan/j%c3%a9zus-megkeresztelked%c3%a9se</a:t>
            </a:r>
            <a:endParaRPr lang="hu-HU" dirty="0"/>
          </a:p>
          <a:p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CBAE5C67-82A2-449E-BC7D-17C0EB283BDC}"/>
              </a:ext>
            </a:extLst>
          </p:cNvPr>
          <p:cNvSpPr/>
          <p:nvPr/>
        </p:nvSpPr>
        <p:spPr>
          <a:xfrm>
            <a:off x="5681869" y="415427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4"/>
              </a:rPr>
              <a:t>https://wordwall.net/hu/resource/12211132/keresztel%C5%91-j%C3%A1nos</a:t>
            </a:r>
            <a:endParaRPr lang="hu-HU" dirty="0"/>
          </a:p>
          <a:p>
            <a:endParaRPr lang="hu-HU" dirty="0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D2DC71B6-E6B9-46CE-85DB-EF6F655105A5}"/>
              </a:ext>
            </a:extLst>
          </p:cNvPr>
          <p:cNvSpPr/>
          <p:nvPr/>
        </p:nvSpPr>
        <p:spPr>
          <a:xfrm>
            <a:off x="5811078" y="560055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5"/>
              </a:rPr>
              <a:t>https://wordwall.net/hu/resource/1324251/hittan/keresztel%c5%91-szent-j%c3%a1nos</a:t>
            </a:r>
            <a:endParaRPr lang="hu-HU" dirty="0"/>
          </a:p>
          <a:p>
            <a:endParaRPr lang="hu-HU" dirty="0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68E803CB-BF1D-44C1-9828-E87B571BE3FA}"/>
              </a:ext>
            </a:extLst>
          </p:cNvPr>
          <p:cNvSpPr/>
          <p:nvPr/>
        </p:nvSpPr>
        <p:spPr>
          <a:xfrm rot="21338151">
            <a:off x="2020957" y="390066"/>
            <a:ext cx="68381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dirty="0">
                <a:solidFill>
                  <a:schemeClr val="bg2"/>
                </a:solidFill>
              </a:rPr>
              <a:t>Ismétlő feladatok 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FD1F9E60-B69F-4B9A-9F84-A5DE6CDB4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0548" y="1253859"/>
            <a:ext cx="3592374" cy="23905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9C3A15A-FDA7-46DA-88FD-75F2EBD22B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38" y="4154271"/>
            <a:ext cx="3551146" cy="22661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417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BAA5A8AA-E625-4599-9332-8D5011B03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679" y="4085696"/>
            <a:ext cx="4486275" cy="251460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AE7B2801-AF7A-437B-A336-481891F0D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410" y="257704"/>
            <a:ext cx="4486275" cy="634259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A46B7E5F-16DE-4DD2-85B1-AFB3009A7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70" y="162509"/>
            <a:ext cx="4486275" cy="3733800"/>
          </a:xfrm>
          <a:prstGeom prst="rect">
            <a:avLst/>
          </a:prstGeom>
        </p:spPr>
      </p:pic>
      <p:sp>
        <p:nvSpPr>
          <p:cNvPr id="5" name="Ellipszis 4">
            <a:extLst>
              <a:ext uri="{FF2B5EF4-FFF2-40B4-BE49-F238E27FC236}">
                <a16:creationId xmlns:a16="http://schemas.microsoft.com/office/drawing/2014/main" id="{C69CFD7C-5293-4656-9637-4C526BDB4A07}"/>
              </a:ext>
            </a:extLst>
          </p:cNvPr>
          <p:cNvSpPr/>
          <p:nvPr/>
        </p:nvSpPr>
        <p:spPr>
          <a:xfrm rot="20756552">
            <a:off x="4897232" y="1037214"/>
            <a:ext cx="2557490" cy="19843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/>
              <a:t>Feladatok</a:t>
            </a:r>
          </a:p>
        </p:txBody>
      </p:sp>
    </p:spTree>
    <p:extLst>
      <p:ext uri="{BB962C8B-B14F-4D97-AF65-F5344CB8AC3E}">
        <p14:creationId xmlns:p14="http://schemas.microsoft.com/office/powerpoint/2010/main" val="3280622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1063332-3553-4379-8C71-C7F103B95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68" y="218661"/>
            <a:ext cx="3288610" cy="339908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AD32695-6ED4-4538-8ADE-84A1E5720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595" y="2710212"/>
            <a:ext cx="3143110" cy="383306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3A9B110-5F54-479E-878D-0199A89A5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44" y="314727"/>
            <a:ext cx="2741812" cy="206072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11436EF-649A-4BA7-8085-7C7277ECC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243" y="432305"/>
            <a:ext cx="2112764" cy="29718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9EBE772F-489E-4F12-9D02-6B40FBA26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68" y="3977039"/>
            <a:ext cx="3256996" cy="26623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EB7DFD28-2747-43A9-B8F6-DECE245565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204" y="3737113"/>
            <a:ext cx="3279326" cy="252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64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034AB11B-FE52-400A-A44C-996C38492437}"/>
              </a:ext>
            </a:extLst>
          </p:cNvPr>
          <p:cNvSpPr/>
          <p:nvPr/>
        </p:nvSpPr>
        <p:spPr>
          <a:xfrm>
            <a:off x="6217872" y="1641416"/>
            <a:ext cx="590418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hu-HU" dirty="0">
              <a:hlinkClick r:id="rId2"/>
            </a:endParaRPr>
          </a:p>
          <a:p>
            <a:r>
              <a:rPr lang="hu-HU" dirty="0">
                <a:hlinkClick r:id="rId2"/>
              </a:rPr>
              <a:t>https://www.youtube.com/watch?v=Er-Wphe8sq8</a:t>
            </a:r>
          </a:p>
          <a:p>
            <a:endParaRPr lang="hu-HU" dirty="0">
              <a:hlinkClick r:id="rId2"/>
            </a:endParaRPr>
          </a:p>
          <a:p>
            <a:r>
              <a:rPr lang="hu-HU" dirty="0">
                <a:hlinkClick r:id="rId2"/>
              </a:rPr>
              <a:t>https://www.youtube.com/watch?v=9Nr4sZafeNs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3"/>
              </a:rPr>
              <a:t>https://www.youtube.com/watch?v=ATuV44r0AFM</a:t>
            </a:r>
            <a:endParaRPr lang="hu-HU" dirty="0"/>
          </a:p>
          <a:p>
            <a:endParaRPr lang="hu-HU" dirty="0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529D8356-A378-419B-AF29-A6AB1483E8A0}"/>
              </a:ext>
            </a:extLst>
          </p:cNvPr>
          <p:cNvSpPr/>
          <p:nvPr/>
        </p:nvSpPr>
        <p:spPr>
          <a:xfrm>
            <a:off x="153304" y="2472413"/>
            <a:ext cx="58400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4"/>
              </a:rPr>
              <a:t>https://www.youtube.com/watch?v=h6-vLOhFFzM</a:t>
            </a:r>
            <a:endParaRPr lang="hu-HU" dirty="0"/>
          </a:p>
          <a:p>
            <a:endParaRPr lang="hu-HU" dirty="0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4194E354-7AFA-4628-BDE7-07E5929CC811}"/>
              </a:ext>
            </a:extLst>
          </p:cNvPr>
          <p:cNvSpPr/>
          <p:nvPr/>
        </p:nvSpPr>
        <p:spPr>
          <a:xfrm>
            <a:off x="88011" y="1649975"/>
            <a:ext cx="62381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dirty="0">
              <a:hlinkClick r:id="rId5"/>
            </a:endParaRPr>
          </a:p>
          <a:p>
            <a:r>
              <a:rPr lang="hu-HU" dirty="0">
                <a:hlinkClick r:id="rId5"/>
              </a:rPr>
              <a:t>https://www.youtube.com/watch?v=69N9Tjc2PFM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>
                <a:hlinkClick r:id="rId6"/>
              </a:rPr>
              <a:t>https://www.youtube.com/watch?v=ZzrefOLe-FU</a:t>
            </a:r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2C6C9949-077E-437A-9D28-86D2BF8C0B0A}"/>
              </a:ext>
            </a:extLst>
          </p:cNvPr>
          <p:cNvSpPr/>
          <p:nvPr/>
        </p:nvSpPr>
        <p:spPr>
          <a:xfrm rot="20613028">
            <a:off x="864353" y="514747"/>
            <a:ext cx="2066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solidFill>
                  <a:srgbClr val="C00000"/>
                </a:solidFill>
              </a:rPr>
              <a:t>Kicsiknek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118C7FDB-6CE1-4EF3-A887-74FE1FB76848}"/>
              </a:ext>
            </a:extLst>
          </p:cNvPr>
          <p:cNvSpPr/>
          <p:nvPr/>
        </p:nvSpPr>
        <p:spPr>
          <a:xfrm rot="21077515">
            <a:off x="8967381" y="639444"/>
            <a:ext cx="2398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chemeClr val="accent6"/>
                </a:solidFill>
              </a:rPr>
              <a:t>Nagyoknak</a:t>
            </a:r>
            <a:r>
              <a:rPr lang="hu-HU" sz="2800" dirty="0"/>
              <a:t> </a:t>
            </a:r>
            <a:br>
              <a:rPr lang="hu-HU" sz="2800" dirty="0"/>
            </a:br>
            <a:endParaRPr lang="hu-HU" sz="28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26867AF-F017-4DDF-8D71-5316B3FBA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711" y="0"/>
            <a:ext cx="3100117" cy="1865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22105C03-1234-453E-820A-D8D32AC40847}"/>
              </a:ext>
            </a:extLst>
          </p:cNvPr>
          <p:cNvSpPr/>
          <p:nvPr/>
        </p:nvSpPr>
        <p:spPr>
          <a:xfrm>
            <a:off x="2945364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u-HU" dirty="0"/>
          </a:p>
          <a:p>
            <a:endParaRPr lang="hu-HU" dirty="0"/>
          </a:p>
          <a:p>
            <a:r>
              <a:rPr lang="hu-HU" dirty="0">
                <a:hlinkClick r:id="rId8"/>
              </a:rPr>
              <a:t>https://www.youtube.com/watch?v=x1buX2aDaWk</a:t>
            </a:r>
            <a:endParaRPr lang="hu-HU" dirty="0"/>
          </a:p>
          <a:p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C905BE64-1626-46D3-89FF-208137F6AB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8779" y="3595500"/>
            <a:ext cx="1790700" cy="2552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B04B570-0389-4D23-8237-AC3C0EC547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547131">
            <a:off x="1162170" y="4253036"/>
            <a:ext cx="1942319" cy="1640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A196CE37-8F45-4231-B457-743C1AF0B44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348" t="14507" r="10294"/>
          <a:stretch/>
        </p:blipFill>
        <p:spPr>
          <a:xfrm rot="1324648">
            <a:off x="8060734" y="4183723"/>
            <a:ext cx="2930746" cy="17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28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3E24B4E2-A4F8-4260-86EF-D5E704E11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8243">
            <a:off x="600784" y="643078"/>
            <a:ext cx="2237442" cy="2823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E13498A9-5067-41FE-B258-2206C4F24D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66" b="24938"/>
          <a:stretch/>
        </p:blipFill>
        <p:spPr>
          <a:xfrm rot="20867474">
            <a:off x="3059872" y="3757399"/>
            <a:ext cx="3371244" cy="2481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35AD2B4B-350D-4691-9748-5C5DB65EBA25}"/>
              </a:ext>
            </a:extLst>
          </p:cNvPr>
          <p:cNvSpPr/>
          <p:nvPr/>
        </p:nvSpPr>
        <p:spPr>
          <a:xfrm rot="20818768">
            <a:off x="2517917" y="1792142"/>
            <a:ext cx="42166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2060"/>
                </a:solidFill>
              </a:rPr>
              <a:t>Hittan óra</a:t>
            </a:r>
          </a:p>
          <a:p>
            <a:pPr algn="ctr"/>
            <a:r>
              <a:rPr lang="hu-HU" sz="3200" b="1" dirty="0">
                <a:solidFill>
                  <a:srgbClr val="002060"/>
                </a:solidFill>
              </a:rPr>
              <a:t>végén </a:t>
            </a:r>
          </a:p>
          <a:p>
            <a:pPr algn="ctr"/>
            <a:r>
              <a:rPr lang="hu-HU" sz="3200" b="1" dirty="0">
                <a:solidFill>
                  <a:srgbClr val="002060"/>
                </a:solidFill>
              </a:rPr>
              <a:t>így imádkozzunk!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49FC866-37FB-4677-8485-4E60D075FB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75" b="4265"/>
          <a:stretch/>
        </p:blipFill>
        <p:spPr>
          <a:xfrm>
            <a:off x="6987209" y="507585"/>
            <a:ext cx="4671798" cy="58428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2315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5E33C820-0621-4EF6-B0C5-C57313749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24" t="596" r="2621" b="11639"/>
          <a:stretch/>
        </p:blipFill>
        <p:spPr>
          <a:xfrm>
            <a:off x="515826" y="905585"/>
            <a:ext cx="4331159" cy="50468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95148408-FED6-4E33-BB26-CF6662DADE4B}"/>
              </a:ext>
            </a:extLst>
          </p:cNvPr>
          <p:cNvSpPr/>
          <p:nvPr/>
        </p:nvSpPr>
        <p:spPr>
          <a:xfrm>
            <a:off x="5178490" y="235494"/>
            <a:ext cx="7013509" cy="6247864"/>
          </a:xfrm>
          <a:prstGeom prst="rect">
            <a:avLst/>
          </a:prstGeom>
          <a:pattFill prst="divot">
            <a:fgClr>
              <a:srgbClr val="FFFFFF">
                <a:shade val="85000"/>
              </a:srgbClr>
            </a:fgClr>
            <a:bgClr>
              <a:schemeClr val="tx2">
                <a:lumMod val="75000"/>
              </a:schemeClr>
            </a:bgClr>
          </a:pattFill>
        </p:spPr>
        <p:txBody>
          <a:bodyPr wrap="square">
            <a:spAutoFit/>
          </a:bodyPr>
          <a:lstStyle/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Kedves </a:t>
            </a:r>
            <a:r>
              <a:rPr lang="hu-HU" sz="2000" b="1" dirty="0" err="1">
                <a:solidFill>
                  <a:srgbClr val="002060"/>
                </a:solidFill>
              </a:rPr>
              <a:t>Katekéták</a:t>
            </a:r>
            <a:r>
              <a:rPr lang="hu-HU" sz="2000" b="1" dirty="0">
                <a:solidFill>
                  <a:srgbClr val="002060"/>
                </a:solidFill>
              </a:rPr>
              <a:t>!</a:t>
            </a:r>
            <a:br>
              <a:rPr lang="hu-HU" sz="2000" b="1" dirty="0">
                <a:solidFill>
                  <a:srgbClr val="002060"/>
                </a:solidFill>
              </a:rPr>
            </a:br>
            <a:br>
              <a:rPr lang="hu-HU" sz="2000" b="1" dirty="0">
                <a:solidFill>
                  <a:srgbClr val="002060"/>
                </a:solidFill>
              </a:rPr>
            </a:br>
            <a:r>
              <a:rPr lang="hu-HU" sz="2000" b="1" dirty="0">
                <a:solidFill>
                  <a:srgbClr val="002060"/>
                </a:solidFill>
              </a:rPr>
              <a:t>A következő PPT összeállítást  használjátok,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alakítsátok , szerkesszétek kedvetekre .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Tartalmaz játékos ismétlő feladatokat,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illetve elmélyítésre, tananyag rögzítésére is alkalmas. 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Az általam kedvelt, használt internetes oldalakon keresgélve készült…..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u="sng" dirty="0">
                <a:solidFill>
                  <a:srgbClr val="002060"/>
                </a:solidFill>
              </a:rPr>
              <a:t>Téma: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b="1" dirty="0">
                <a:solidFill>
                  <a:srgbClr val="002060"/>
                </a:solidFill>
              </a:rPr>
              <a:t>  Jézus megkeresztelkedése – Keresztség szentsége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hu-HU" sz="2000" b="1" dirty="0">
                <a:solidFill>
                  <a:srgbClr val="002060"/>
                </a:solidFill>
              </a:rPr>
              <a:t>Keresztelő Szent János élete 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Szép hetet, jó munkát kívánok!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Szeretettel: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Dr. Mátyásné Horváth Marietta</a:t>
            </a:r>
          </a:p>
          <a:p>
            <a:pPr algn="ctr"/>
            <a:r>
              <a:rPr lang="hu-HU" sz="2000" b="1" dirty="0">
                <a:solidFill>
                  <a:srgbClr val="002060"/>
                </a:solidFill>
              </a:rPr>
              <a:t>Hitoktatási iroda pedagógiai munkatársa</a:t>
            </a:r>
          </a:p>
          <a:p>
            <a:pPr algn="ctr"/>
            <a:endParaRPr lang="hu-H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309037"/>
      </p:ext>
    </p:extLst>
  </p:cSld>
  <p:clrMapOvr>
    <a:masterClrMapping/>
  </p:clrMapOvr>
</p:sld>
</file>

<file path=ppt/theme/theme1.xml><?xml version="1.0" encoding="utf-8"?>
<a:theme xmlns:a="http://schemas.openxmlformats.org/drawingml/2006/main" name="Szelet">
  <a:themeElements>
    <a:clrScheme name="Szele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zele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ele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TM02900771[[fn=Szelet]]</Template>
  <TotalTime>732</TotalTime>
  <Words>1470</Words>
  <Application>Microsoft Office PowerPoint</Application>
  <PresentationFormat>Szélesvásznú</PresentationFormat>
  <Paragraphs>193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8" baseType="lpstr">
      <vt:lpstr>Aharoni</vt:lpstr>
      <vt:lpstr>Algerian</vt:lpstr>
      <vt:lpstr>Arial</vt:lpstr>
      <vt:lpstr>Century Gothic</vt:lpstr>
      <vt:lpstr>Georgia</vt:lpstr>
      <vt:lpstr>Wingdings</vt:lpstr>
      <vt:lpstr>Wingdings 3</vt:lpstr>
      <vt:lpstr>Szelet</vt:lpstr>
      <vt:lpstr>Dicsértessék a Jézus Krisztus! Mindörökké  Ámen</vt:lpstr>
      <vt:lpstr>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Keresztelő János apostol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HitBiz6</dc:creator>
  <cp:lastModifiedBy>HitBiz6</cp:lastModifiedBy>
  <cp:revision>43</cp:revision>
  <dcterms:created xsi:type="dcterms:W3CDTF">2022-01-04T14:38:24Z</dcterms:created>
  <dcterms:modified xsi:type="dcterms:W3CDTF">2022-01-07T11:53:18Z</dcterms:modified>
</cp:coreProperties>
</file>