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6" r:id="rId2"/>
    <p:sldId id="265" r:id="rId3"/>
    <p:sldId id="267" r:id="rId4"/>
    <p:sldId id="299" r:id="rId5"/>
    <p:sldId id="257" r:id="rId6"/>
    <p:sldId id="266" r:id="rId7"/>
    <p:sldId id="261" r:id="rId8"/>
    <p:sldId id="262" r:id="rId9"/>
    <p:sldId id="270" r:id="rId10"/>
    <p:sldId id="269" r:id="rId11"/>
    <p:sldId id="272" r:id="rId12"/>
    <p:sldId id="273" r:id="rId13"/>
    <p:sldId id="271" r:id="rId14"/>
    <p:sldId id="274" r:id="rId15"/>
    <p:sldId id="263" r:id="rId16"/>
    <p:sldId id="290" r:id="rId17"/>
    <p:sldId id="275" r:id="rId18"/>
    <p:sldId id="278" r:id="rId19"/>
    <p:sldId id="300" r:id="rId20"/>
    <p:sldId id="258" r:id="rId21"/>
    <p:sldId id="279" r:id="rId22"/>
    <p:sldId id="292" r:id="rId23"/>
    <p:sldId id="276" r:id="rId24"/>
    <p:sldId id="294" r:id="rId25"/>
    <p:sldId id="277" r:id="rId26"/>
    <p:sldId id="298" r:id="rId27"/>
    <p:sldId id="297" r:id="rId28"/>
    <p:sldId id="280" r:id="rId29"/>
    <p:sldId id="281" r:id="rId30"/>
    <p:sldId id="283" r:id="rId31"/>
    <p:sldId id="285" r:id="rId32"/>
    <p:sldId id="256" r:id="rId33"/>
    <p:sldId id="259" r:id="rId34"/>
    <p:sldId id="264" r:id="rId35"/>
    <p:sldId id="291" r:id="rId36"/>
    <p:sldId id="289" r:id="rId37"/>
    <p:sldId id="301" r:id="rId38"/>
    <p:sldId id="286" r:id="rId39"/>
    <p:sldId id="287" r:id="rId40"/>
    <p:sldId id="288" r:id="rId41"/>
    <p:sldId id="284" r:id="rId42"/>
    <p:sldId id="268" r:id="rId43"/>
    <p:sldId id="303" r:id="rId44"/>
    <p:sldId id="293" r:id="rId45"/>
    <p:sldId id="295" r:id="rId46"/>
    <p:sldId id="302" r:id="rId4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2021.03.26.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2021.03.26.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2021.03.26.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hu-HU" smtClean="0"/>
              <a:t>Kép beszúrásához kattintson az ikonra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2021.03.26.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2021.03.26.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jp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KA8o-zGXw-s" TargetMode="External"/><Relationship Id="rId4" Type="http://schemas.openxmlformats.org/officeDocument/2006/relationships/image" Target="../media/image5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hyperlink" Target="https://www.youtube.com/watch?v=T1aqI3vzbE8" TargetMode="External"/><Relationship Id="rId2" Type="http://schemas.openxmlformats.org/officeDocument/2006/relationships/hyperlink" Target="https://www.youtube.com/watch?v=jNXgUyQLKw0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g"/><Relationship Id="rId3" Type="http://schemas.openxmlformats.org/officeDocument/2006/relationships/image" Target="../media/image90.jpg"/><Relationship Id="rId7" Type="http://schemas.openxmlformats.org/officeDocument/2006/relationships/image" Target="../media/image94.jpe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jpg"/><Relationship Id="rId4" Type="http://schemas.openxmlformats.org/officeDocument/2006/relationships/image" Target="../media/image9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wordwall.net/hu/resource/1069076/hittan/h%c3%basv%c3%a9t-keresd-meg-az-%c3%b6sszetartoz%c3%b3kat" TargetMode="External"/><Relationship Id="rId3" Type="http://schemas.openxmlformats.org/officeDocument/2006/relationships/hyperlink" Target="https://www.youtube.com/watch?v=hglnnPuaE-k" TargetMode="External"/><Relationship Id="rId7" Type="http://schemas.openxmlformats.org/officeDocument/2006/relationships/hyperlink" Target="http://rajzosevangelium.hupont.hu/78/nagyszombat" TargetMode="External"/><Relationship Id="rId2" Type="http://schemas.openxmlformats.org/officeDocument/2006/relationships/hyperlink" Target="https://wordwall.net/hu-hu/community/nagyh%C3%A9t-esem%C3%A9nyei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youtube.com/watch?v=fOV2ST_CZsQ" TargetMode="External"/><Relationship Id="rId5" Type="http://schemas.openxmlformats.org/officeDocument/2006/relationships/hyperlink" Target="https://www.youtube.com/watch?v=XqtsS59lsTM&amp;t=413s" TargetMode="External"/><Relationship Id="rId4" Type="http://schemas.openxmlformats.org/officeDocument/2006/relationships/hyperlink" Target="http://riskababfilm.hu/?fbclid=IwAR1_o2UXKXMSc35pEVDiyKaR6LouUi5EJNJ0r0H3fv3sqdQcULqixLOwF-0" TargetMode="External"/><Relationship Id="rId9" Type="http://schemas.openxmlformats.org/officeDocument/2006/relationships/hyperlink" Target="https://www.csodaklikk.com/index.php?p=content&amp;sdata=HXsVRzIJ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jpg"/><Relationship Id="rId4" Type="http://schemas.openxmlformats.org/officeDocument/2006/relationships/image" Target="../media/image10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jpg"/><Relationship Id="rId4" Type="http://schemas.openxmlformats.org/officeDocument/2006/relationships/image" Target="../media/image112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image" Target="../media/image13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jpeg"/><Relationship Id="rId5" Type="http://schemas.openxmlformats.org/officeDocument/2006/relationships/image" Target="../media/image132.png"/><Relationship Id="rId4" Type="http://schemas.openxmlformats.org/officeDocument/2006/relationships/image" Target="../media/image74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83568" y="44624"/>
            <a:ext cx="7848872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>Kedves </a:t>
            </a:r>
            <a:r>
              <a:rPr lang="hu-HU" b="1" dirty="0" err="1">
                <a:solidFill>
                  <a:schemeClr val="accent3">
                    <a:lumMod val="50000"/>
                  </a:schemeClr>
                </a:solidFill>
              </a:rPr>
              <a:t>Katekéták</a:t>
            </a: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>!</a:t>
            </a:r>
            <a:br>
              <a:rPr lang="hu-HU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hu-HU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b="1" dirty="0" smtClean="0">
                <a:solidFill>
                  <a:schemeClr val="accent3">
                    <a:lumMod val="50000"/>
                  </a:schemeClr>
                </a:solidFill>
              </a:rPr>
              <a:t>A  PPT összeállítás a nagyhét eseményeiről szól .</a:t>
            </a: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hu-HU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>Használjátok bátran, alakítsátok </a:t>
            </a:r>
            <a:r>
              <a:rPr lang="hu-HU" b="1" dirty="0" smtClean="0">
                <a:solidFill>
                  <a:schemeClr val="accent3">
                    <a:lumMod val="50000"/>
                  </a:schemeClr>
                </a:solidFill>
              </a:rPr>
              <a:t>kedvetekre. (több korosztálynak is találtok benne diákat </a:t>
            </a:r>
            <a:r>
              <a:rPr lang="hu-HU" b="1" dirty="0" err="1" smtClean="0">
                <a:solidFill>
                  <a:schemeClr val="accent3">
                    <a:lumMod val="50000"/>
                  </a:schemeClr>
                </a:solidFill>
              </a:rPr>
              <a:t>rövideb</a:t>
            </a:r>
            <a:r>
              <a:rPr lang="hu-HU" b="1" dirty="0" smtClean="0">
                <a:solidFill>
                  <a:schemeClr val="accent3">
                    <a:lumMod val="50000"/>
                  </a:schemeClr>
                </a:solidFill>
              </a:rPr>
              <a:t> vagy részletesebb leírást)</a:t>
            </a: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hu-HU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hu-HU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>Próbáltam minden korosztálynak megfelelő szerkeszthető történeteket, feladatokat, összeállítani</a:t>
            </a:r>
            <a:r>
              <a:rPr lang="hu-HU" b="1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>(több korosztálynak is találtok benne diákat </a:t>
            </a:r>
            <a:r>
              <a:rPr lang="hu-HU" b="1" dirty="0" smtClean="0">
                <a:solidFill>
                  <a:schemeClr val="accent3">
                    <a:lumMod val="50000"/>
                  </a:schemeClr>
                </a:solidFill>
              </a:rPr>
              <a:t>rövidebb vagy </a:t>
            </a: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>részletesebb leírást)</a:t>
            </a:r>
            <a:br>
              <a:rPr lang="hu-HU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hu-HU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>Általam kedvelt, használt internetes oldalakon keresgélve meghagyva a fellelhetőséget …..</a:t>
            </a:r>
            <a:br>
              <a:rPr lang="hu-HU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>Áldott, csendes, kegyelmekben gazdag nagyböjti készületet kívánok!</a:t>
            </a:r>
            <a:br>
              <a:rPr lang="hu-HU" b="1" dirty="0">
                <a:solidFill>
                  <a:schemeClr val="accent3">
                    <a:lumMod val="50000"/>
                  </a:schemeClr>
                </a:solidFill>
              </a:rPr>
            </a:br>
            <a:endParaRPr lang="hu-H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>Áldott, csendes, kegyelmekben gazdag nagyböjti készületet kívánok</a:t>
            </a:r>
            <a:r>
              <a:rPr lang="hu-HU" b="1" dirty="0" smtClean="0">
                <a:solidFill>
                  <a:schemeClr val="accent3">
                    <a:lumMod val="50000"/>
                  </a:schemeClr>
                </a:solidFill>
              </a:rPr>
              <a:t>!</a:t>
            </a:r>
          </a:p>
          <a:p>
            <a:pPr algn="ctr"/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hu-HU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b="1" dirty="0" smtClean="0">
                <a:solidFill>
                  <a:schemeClr val="accent3">
                    <a:lumMod val="50000"/>
                  </a:schemeClr>
                </a:solidFill>
              </a:rPr>
              <a:t>Kegyelemteljes Áldott Húsvéti Ünnepeket!</a:t>
            </a: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hu-HU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hu-HU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>Szeretettel</a:t>
            </a:r>
            <a:r>
              <a:rPr lang="hu-HU" b="1" dirty="0" smtClean="0">
                <a:solidFill>
                  <a:schemeClr val="accent3">
                    <a:lumMod val="50000"/>
                  </a:schemeClr>
                </a:solidFill>
              </a:rPr>
              <a:t>:</a:t>
            </a: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hu-HU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>Dr. Mátyásné Horváth Marietta</a:t>
            </a:r>
            <a:br>
              <a:rPr lang="hu-HU" b="1" dirty="0">
                <a:solidFill>
                  <a:schemeClr val="accent3">
                    <a:lumMod val="50000"/>
                  </a:schemeClr>
                </a:solidFill>
              </a:rPr>
            </a:br>
            <a:endParaRPr lang="hu-HU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74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74915" y="312218"/>
            <a:ext cx="4176464" cy="1181993"/>
          </a:xfrm>
        </p:spPr>
        <p:txBody>
          <a:bodyPr/>
          <a:lstStyle/>
          <a:p>
            <a:pPr algn="ctr"/>
            <a:r>
              <a:rPr lang="hu-HU" sz="2400" b="1" dirty="0" smtClean="0">
                <a:latin typeface="Georgia" panose="02040502050405020303" pitchFamily="18" charset="0"/>
              </a:rPr>
              <a:t>Dicsértessék</a:t>
            </a:r>
            <a:br>
              <a:rPr lang="hu-HU" sz="2400" b="1" dirty="0" smtClean="0">
                <a:latin typeface="Georgia" panose="02040502050405020303" pitchFamily="18" charset="0"/>
              </a:rPr>
            </a:br>
            <a:r>
              <a:rPr lang="hu-HU" sz="2400" b="1" dirty="0" smtClean="0">
                <a:latin typeface="Georgia" panose="02040502050405020303" pitchFamily="18" charset="0"/>
              </a:rPr>
              <a:t> </a:t>
            </a:r>
            <a:r>
              <a:rPr lang="hu-HU" sz="2400" b="1" dirty="0">
                <a:latin typeface="Georgia" panose="02040502050405020303" pitchFamily="18" charset="0"/>
              </a:rPr>
              <a:t>a Jézus Krisztus!</a:t>
            </a:r>
            <a:br>
              <a:rPr lang="hu-HU" sz="2400" b="1" dirty="0">
                <a:latin typeface="Georgia" panose="02040502050405020303" pitchFamily="18" charset="0"/>
              </a:rPr>
            </a:br>
            <a:r>
              <a:rPr lang="hu-HU" sz="2400" b="1" dirty="0">
                <a:latin typeface="Georgia" panose="02040502050405020303" pitchFamily="18" charset="0"/>
              </a:rPr>
              <a:t>Mindörökké, </a:t>
            </a:r>
            <a:r>
              <a:rPr lang="hu-HU" sz="2400" b="1" dirty="0" smtClean="0">
                <a:latin typeface="Georgia" panose="02040502050405020303" pitchFamily="18" charset="0"/>
              </a:rPr>
              <a:t>Ámen</a:t>
            </a:r>
            <a:r>
              <a:rPr lang="hu-HU" sz="2400" b="1" dirty="0">
                <a:latin typeface="Georgia" panose="02040502050405020303" pitchFamily="18" charset="0"/>
              </a:rPr>
              <a:t>!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145994" y="4050631"/>
            <a:ext cx="2364652" cy="861420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 rot="21298716">
            <a:off x="826758" y="2342471"/>
            <a:ext cx="3294112" cy="34163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sz="2400" b="1" dirty="0">
                <a:latin typeface="Georgia" panose="02040502050405020303" pitchFamily="18" charset="0"/>
              </a:rPr>
              <a:t>Kedves </a:t>
            </a:r>
            <a:r>
              <a:rPr lang="hu-HU" sz="2400" b="1" dirty="0" smtClean="0">
                <a:latin typeface="Georgia" panose="02040502050405020303" pitchFamily="18" charset="0"/>
              </a:rPr>
              <a:t>Gyerekek, Hittanosok! </a:t>
            </a:r>
          </a:p>
          <a:p>
            <a:pPr algn="ctr"/>
            <a:r>
              <a:rPr lang="hu-HU" sz="2400" b="1" dirty="0">
                <a:latin typeface="Georgia" panose="02040502050405020303" pitchFamily="18" charset="0"/>
              </a:rPr>
              <a:t/>
            </a:r>
            <a:br>
              <a:rPr lang="hu-HU" sz="2400" b="1" dirty="0">
                <a:latin typeface="Georgia" panose="02040502050405020303" pitchFamily="18" charset="0"/>
              </a:rPr>
            </a:br>
            <a:r>
              <a:rPr lang="hu-HU" sz="2400" b="1" dirty="0">
                <a:latin typeface="Georgia" panose="02040502050405020303" pitchFamily="18" charset="0"/>
              </a:rPr>
              <a:t>S</a:t>
            </a:r>
            <a:r>
              <a:rPr lang="hu-HU" sz="2400" b="1" dirty="0" smtClean="0">
                <a:latin typeface="Georgia" panose="02040502050405020303" pitchFamily="18" charset="0"/>
              </a:rPr>
              <a:t>zeretettel </a:t>
            </a:r>
            <a:r>
              <a:rPr lang="hu-HU" sz="2400" b="1" dirty="0">
                <a:latin typeface="Georgia" panose="02040502050405020303" pitchFamily="18" charset="0"/>
              </a:rPr>
              <a:t>köszöntelek </a:t>
            </a:r>
            <a:r>
              <a:rPr lang="hu-HU" sz="2400" b="1" dirty="0" smtClean="0">
                <a:latin typeface="Georgia" panose="02040502050405020303" pitchFamily="18" charset="0"/>
              </a:rPr>
              <a:t>benneteket</a:t>
            </a:r>
          </a:p>
          <a:p>
            <a:pPr algn="ctr"/>
            <a:r>
              <a:rPr lang="hu-HU" sz="2400" b="1" dirty="0" smtClean="0">
                <a:latin typeface="Georgia" panose="02040502050405020303" pitchFamily="18" charset="0"/>
              </a:rPr>
              <a:t> </a:t>
            </a:r>
            <a:r>
              <a:rPr lang="hu-HU" sz="2400" b="1" dirty="0">
                <a:latin typeface="Georgia" panose="02040502050405020303" pitchFamily="18" charset="0"/>
              </a:rPr>
              <a:t>a mai digitális hittanóránkon!</a:t>
            </a:r>
            <a:br>
              <a:rPr lang="hu-HU" sz="2400" b="1" dirty="0">
                <a:latin typeface="Georgia" panose="02040502050405020303" pitchFamily="18" charset="0"/>
              </a:rPr>
            </a:br>
            <a:endParaRPr lang="hu-HU" sz="2400" b="1" dirty="0">
              <a:latin typeface="Georgia" panose="02040502050405020303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0" r="16400"/>
          <a:stretch/>
        </p:blipFill>
        <p:spPr>
          <a:xfrm rot="20745388">
            <a:off x="4954284" y="476824"/>
            <a:ext cx="2032196" cy="16053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636912"/>
            <a:ext cx="2936577" cy="37864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195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6912768" cy="507204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hu-HU" dirty="0"/>
              <a:t>Kezd a mai </a:t>
            </a:r>
            <a:r>
              <a:rPr lang="hu-HU" dirty="0" smtClean="0"/>
              <a:t>órát az </a:t>
            </a:r>
            <a:r>
              <a:rPr lang="hu-HU" dirty="0"/>
              <a:t>alábbi imával</a:t>
            </a:r>
            <a:r>
              <a:rPr lang="hu-HU" dirty="0" smtClean="0"/>
              <a:t>: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475656" y="2204864"/>
            <a:ext cx="1330340" cy="1220987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6146" name="Picture 2" descr="C:\Users\Hitoktatas\Downloads\161761626_1633937223459186_197792656337028976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4" t="1869"/>
          <a:stretch/>
        </p:blipFill>
        <p:spPr bwMode="auto">
          <a:xfrm rot="21249807">
            <a:off x="650223" y="917899"/>
            <a:ext cx="3282841" cy="52938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Hitoktatas\Desktop\Nagyhét eseményei\imakozossegakoronavirus-jarvanyidejen_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5807">
            <a:off x="6754197" y="875050"/>
            <a:ext cx="2033191" cy="12938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Tartalom helye 2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7214">
            <a:off x="3794849" y="974015"/>
            <a:ext cx="2509765" cy="13678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églalap 6"/>
          <p:cNvSpPr/>
          <p:nvPr/>
        </p:nvSpPr>
        <p:spPr>
          <a:xfrm>
            <a:off x="3687075" y="2276872"/>
            <a:ext cx="547260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Az Úr </a:t>
            </a:r>
            <a:r>
              <a:rPr lang="hu-HU" b="1" dirty="0" smtClean="0"/>
              <a:t>imádsága:</a:t>
            </a:r>
            <a:endParaRPr lang="hu-HU" b="1" dirty="0"/>
          </a:p>
          <a:p>
            <a:pPr algn="ctr"/>
            <a:endParaRPr lang="hu-HU" b="1" dirty="0"/>
          </a:p>
          <a:p>
            <a:pPr algn="ctr"/>
            <a:r>
              <a:rPr lang="hu-HU" b="1" dirty="0"/>
              <a:t>Mi Atyánk, aki a mennyekben vagy,</a:t>
            </a:r>
          </a:p>
          <a:p>
            <a:pPr algn="ctr"/>
            <a:r>
              <a:rPr lang="hu-HU" b="1" dirty="0"/>
              <a:t>szenteltessék meg a te neved;</a:t>
            </a:r>
          </a:p>
          <a:p>
            <a:pPr algn="ctr"/>
            <a:r>
              <a:rPr lang="hu-HU" b="1" dirty="0"/>
              <a:t>jöjjön el a te országod;</a:t>
            </a:r>
          </a:p>
          <a:p>
            <a:pPr algn="ctr"/>
            <a:r>
              <a:rPr lang="hu-HU" b="1" dirty="0"/>
              <a:t>legyen meg a te akaratod,</a:t>
            </a:r>
          </a:p>
          <a:p>
            <a:pPr algn="ctr"/>
            <a:r>
              <a:rPr lang="hu-HU" b="1" dirty="0"/>
              <a:t>amint a mennyben, úgy a földön is.</a:t>
            </a:r>
          </a:p>
          <a:p>
            <a:pPr algn="ctr"/>
            <a:r>
              <a:rPr lang="hu-HU" b="1" dirty="0"/>
              <a:t>Mindennapi kenyerünket </a:t>
            </a:r>
            <a:endParaRPr lang="hu-HU" b="1" dirty="0" smtClean="0"/>
          </a:p>
          <a:p>
            <a:pPr algn="ctr"/>
            <a:r>
              <a:rPr lang="hu-HU" b="1" dirty="0" smtClean="0"/>
              <a:t>add </a:t>
            </a:r>
            <a:r>
              <a:rPr lang="hu-HU" b="1" dirty="0"/>
              <a:t>meg nekünk ma;</a:t>
            </a:r>
          </a:p>
          <a:p>
            <a:pPr algn="ctr"/>
            <a:r>
              <a:rPr lang="hu-HU" b="1" dirty="0"/>
              <a:t>és bocsásd meg vétkeinket,</a:t>
            </a:r>
          </a:p>
          <a:p>
            <a:pPr algn="ctr"/>
            <a:r>
              <a:rPr lang="hu-HU" b="1" dirty="0"/>
              <a:t>miképpen mi is megbocsátunk</a:t>
            </a:r>
          </a:p>
          <a:p>
            <a:pPr algn="ctr"/>
            <a:r>
              <a:rPr lang="hu-HU" b="1" dirty="0"/>
              <a:t>az ellenünk vétkezőknek;</a:t>
            </a:r>
          </a:p>
          <a:p>
            <a:pPr algn="ctr"/>
            <a:r>
              <a:rPr lang="hu-HU" b="1" dirty="0"/>
              <a:t>és ne </a:t>
            </a:r>
            <a:r>
              <a:rPr lang="hu-HU" b="1" dirty="0" err="1"/>
              <a:t>vígy</a:t>
            </a:r>
            <a:r>
              <a:rPr lang="hu-HU" b="1" dirty="0"/>
              <a:t> minket kísértésbe,</a:t>
            </a:r>
          </a:p>
          <a:p>
            <a:pPr algn="ctr"/>
            <a:r>
              <a:rPr lang="hu-HU" b="1" dirty="0"/>
              <a:t>de szabadíts meg a gonosztól</a:t>
            </a:r>
            <a:r>
              <a:rPr lang="hu-HU" b="1" dirty="0" smtClean="0"/>
              <a:t>!</a:t>
            </a:r>
          </a:p>
          <a:p>
            <a:pPr algn="ctr"/>
            <a:r>
              <a:rPr lang="hu-HU" b="1" dirty="0" smtClean="0"/>
              <a:t>Ámen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170594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4608512" cy="60453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9555">
            <a:off x="6212984" y="2322781"/>
            <a:ext cx="2294112" cy="22941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76672"/>
            <a:ext cx="2069548" cy="15230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498" y="4365104"/>
            <a:ext cx="29210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594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27784" y="188639"/>
            <a:ext cx="3924436" cy="576064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hu-HU" sz="2800" b="1" dirty="0" smtClean="0">
                <a:latin typeface="Georgia" panose="02040502050405020303" pitchFamily="18" charset="0"/>
              </a:rPr>
              <a:t/>
            </a:r>
            <a:br>
              <a:rPr lang="hu-HU" sz="2800" b="1" dirty="0" smtClean="0">
                <a:latin typeface="Georgia" panose="02040502050405020303" pitchFamily="18" charset="0"/>
              </a:rPr>
            </a:br>
            <a:r>
              <a:rPr lang="hu-HU" sz="2800" b="1" dirty="0">
                <a:latin typeface="Georgia" panose="02040502050405020303" pitchFamily="18" charset="0"/>
              </a:rPr>
              <a:t/>
            </a:r>
            <a:br>
              <a:rPr lang="hu-HU" sz="2800" b="1" dirty="0">
                <a:latin typeface="Georgia" panose="02040502050405020303" pitchFamily="18" charset="0"/>
              </a:rPr>
            </a:br>
            <a:r>
              <a:rPr lang="hu-HU" sz="2800" b="1" dirty="0" smtClean="0">
                <a:latin typeface="Georgia" panose="02040502050405020303" pitchFamily="18" charset="0"/>
              </a:rPr>
              <a:t/>
            </a:r>
            <a:br>
              <a:rPr lang="hu-HU" sz="2800" b="1" dirty="0" smtClean="0">
                <a:latin typeface="Georgia" panose="02040502050405020303" pitchFamily="18" charset="0"/>
              </a:rPr>
            </a:br>
            <a:r>
              <a:rPr lang="hu-HU" sz="2800" b="1" dirty="0">
                <a:latin typeface="Georgia" panose="02040502050405020303" pitchFamily="18" charset="0"/>
              </a:rPr>
              <a:t/>
            </a:r>
            <a:br>
              <a:rPr lang="hu-HU" sz="2800" b="1" dirty="0">
                <a:latin typeface="Georgia" panose="02040502050405020303" pitchFamily="18" charset="0"/>
              </a:rPr>
            </a:br>
            <a:r>
              <a:rPr lang="hu-HU" sz="2800" b="1" dirty="0" smtClean="0">
                <a:latin typeface="Georgia" panose="02040502050405020303" pitchFamily="18" charset="0"/>
              </a:rPr>
              <a:t/>
            </a:r>
            <a:br>
              <a:rPr lang="hu-HU" sz="2800" b="1" dirty="0" smtClean="0">
                <a:latin typeface="Georgia" panose="02040502050405020303" pitchFamily="18" charset="0"/>
              </a:rPr>
            </a:br>
            <a:r>
              <a:rPr lang="hu-HU" sz="2800" b="1" dirty="0">
                <a:latin typeface="Georgia" panose="02040502050405020303" pitchFamily="18" charset="0"/>
              </a:rPr>
              <a:t/>
            </a:r>
            <a:br>
              <a:rPr lang="hu-HU" sz="2800" b="1" dirty="0">
                <a:latin typeface="Georgia" panose="02040502050405020303" pitchFamily="18" charset="0"/>
              </a:rPr>
            </a:br>
            <a:r>
              <a:rPr lang="hu-HU" sz="2800" b="1" dirty="0" smtClean="0">
                <a:latin typeface="Georgia" panose="02040502050405020303" pitchFamily="18" charset="0"/>
              </a:rPr>
              <a:t/>
            </a:r>
            <a:br>
              <a:rPr lang="hu-HU" sz="2800" b="1" dirty="0" smtClean="0">
                <a:latin typeface="Georgia" panose="02040502050405020303" pitchFamily="18" charset="0"/>
              </a:rPr>
            </a:br>
            <a:r>
              <a:rPr lang="hu-HU" sz="2800" b="1" dirty="0" smtClean="0">
                <a:latin typeface="Georgia" panose="02040502050405020303" pitchFamily="18" charset="0"/>
              </a:rPr>
              <a:t>Nagyhét </a:t>
            </a:r>
            <a:r>
              <a:rPr lang="hu-HU" sz="2200" b="1" dirty="0" smtClean="0">
                <a:latin typeface="Georgia" panose="02040502050405020303" pitchFamily="18" charset="0"/>
              </a:rPr>
              <a:t>eseményei</a:t>
            </a:r>
            <a:r>
              <a:rPr lang="hu-HU" sz="2800" b="1" dirty="0" smtClean="0">
                <a:latin typeface="Georgia" panose="02040502050405020303" pitchFamily="18" charset="0"/>
              </a:rPr>
              <a:t> </a:t>
            </a:r>
            <a:br>
              <a:rPr lang="hu-HU" sz="2800" b="1" dirty="0" smtClean="0">
                <a:latin typeface="Georgia" panose="02040502050405020303" pitchFamily="18" charset="0"/>
              </a:rPr>
            </a:br>
            <a:endParaRPr lang="hu-HU" sz="1000" b="1" dirty="0">
              <a:latin typeface="Georgia" panose="02040502050405020303" pitchFamily="18" charset="0"/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2195736" y="6237312"/>
            <a:ext cx="4836140" cy="50405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hu-HU" sz="1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A feltámadáshoz vezető út</a:t>
            </a:r>
            <a:endParaRPr lang="hu-HU" sz="18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Kép helye 4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r="16000"/>
          <a:stretch>
            <a:fillRect/>
          </a:stretch>
        </p:blipFill>
        <p:spPr>
          <a:xfrm rot="20911446">
            <a:off x="1283012" y="3605589"/>
            <a:ext cx="1661954" cy="2373169"/>
          </a:xfr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983" y="988060"/>
            <a:ext cx="3528392" cy="47525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2173">
            <a:off x="5972000" y="845355"/>
            <a:ext cx="2284004" cy="15199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2192">
            <a:off x="1015857" y="900472"/>
            <a:ext cx="2074541" cy="15567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4136">
            <a:off x="6353926" y="3806496"/>
            <a:ext cx="1871044" cy="25420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267">
            <a:off x="6397432" y="3742413"/>
            <a:ext cx="1917269" cy="2561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108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933055"/>
            <a:ext cx="3600400" cy="22802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églalap 3"/>
          <p:cNvSpPr/>
          <p:nvPr/>
        </p:nvSpPr>
        <p:spPr>
          <a:xfrm>
            <a:off x="5475578" y="476672"/>
            <a:ext cx="3256365" cy="258532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hu-HU" dirty="0" smtClean="0"/>
          </a:p>
          <a:p>
            <a:pPr algn="ctr"/>
            <a:r>
              <a:rPr lang="hu-HU" dirty="0" smtClean="0"/>
              <a:t>A </a:t>
            </a:r>
            <a:r>
              <a:rPr lang="hu-HU" dirty="0"/>
              <a:t>Virágvasárnappal kezdődő </a:t>
            </a:r>
            <a:r>
              <a:rPr lang="hu-HU" dirty="0" smtClean="0"/>
              <a:t>nagyhét.</a:t>
            </a:r>
          </a:p>
          <a:p>
            <a:pPr algn="ctr"/>
            <a:endParaRPr lang="hu-HU" dirty="0" smtClean="0"/>
          </a:p>
          <a:p>
            <a:pPr algn="ctr"/>
            <a:r>
              <a:rPr lang="hu-HU" dirty="0" smtClean="0"/>
              <a:t> </a:t>
            </a:r>
            <a:r>
              <a:rPr lang="hu-HU" dirty="0"/>
              <a:t>Jézus szenvedésén és kereszthalálán keresztül a feltámadásának ünnepére, Húsvétra vezet el. </a:t>
            </a:r>
            <a:endParaRPr lang="hu-HU" dirty="0" smtClean="0"/>
          </a:p>
          <a:p>
            <a:endParaRPr lang="hu-HU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4248697" cy="299159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5274">
            <a:off x="1035154" y="4117260"/>
            <a:ext cx="3072608" cy="19118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83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131840" y="260648"/>
            <a:ext cx="3481387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smtClean="0"/>
              <a:t>Virágvasárnap</a:t>
            </a:r>
            <a:endParaRPr lang="hu-HU" b="1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2627784" y="836712"/>
            <a:ext cx="6120680" cy="256906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endParaRPr lang="hu-HU" dirty="0"/>
          </a:p>
          <a:p>
            <a:pPr algn="ctr"/>
            <a:r>
              <a:rPr lang="hu-HU" sz="6400" b="1" dirty="0">
                <a:latin typeface="Georgia" panose="02040502050405020303" pitchFamily="18" charset="0"/>
              </a:rPr>
              <a:t>Virágvasárnap szerepe, hogy bevezesse </a:t>
            </a:r>
            <a:endParaRPr lang="hu-HU" sz="6400" b="1" dirty="0" smtClean="0">
              <a:latin typeface="Georgia" panose="02040502050405020303" pitchFamily="18" charset="0"/>
            </a:endParaRPr>
          </a:p>
          <a:p>
            <a:pPr algn="ctr"/>
            <a:r>
              <a:rPr lang="hu-HU" sz="6400" b="1" dirty="0" smtClean="0">
                <a:latin typeface="Georgia" panose="02040502050405020303" pitchFamily="18" charset="0"/>
              </a:rPr>
              <a:t>a </a:t>
            </a:r>
            <a:r>
              <a:rPr lang="hu-HU" sz="6400" b="1" dirty="0">
                <a:latin typeface="Georgia" panose="02040502050405020303" pitchFamily="18" charset="0"/>
              </a:rPr>
              <a:t>szent </a:t>
            </a:r>
            <a:r>
              <a:rPr lang="hu-HU" sz="6400" b="1" dirty="0" smtClean="0">
                <a:latin typeface="Georgia" panose="02040502050405020303" pitchFamily="18" charset="0"/>
              </a:rPr>
              <a:t>három nap </a:t>
            </a:r>
            <a:r>
              <a:rPr lang="hu-HU" sz="6400" b="1" dirty="0">
                <a:latin typeface="Georgia" panose="02040502050405020303" pitchFamily="18" charset="0"/>
              </a:rPr>
              <a:t>liturgiáját. </a:t>
            </a:r>
            <a:endParaRPr lang="hu-HU" sz="6400" b="1" dirty="0" smtClean="0">
              <a:latin typeface="Georgia" panose="02040502050405020303" pitchFamily="18" charset="0"/>
            </a:endParaRPr>
          </a:p>
          <a:p>
            <a:pPr algn="ctr"/>
            <a:r>
              <a:rPr lang="hu-HU" sz="6400" b="1" dirty="0" smtClean="0">
                <a:latin typeface="Georgia" panose="02040502050405020303" pitchFamily="18" charset="0"/>
              </a:rPr>
              <a:t>Egyben </a:t>
            </a:r>
            <a:r>
              <a:rPr lang="hu-HU" sz="6400" b="1" dirty="0">
                <a:latin typeface="Georgia" panose="02040502050405020303" pitchFamily="18" charset="0"/>
              </a:rPr>
              <a:t>a nagyböjti előkészület csúcspontja is, mert a Jeruzsálembe való megérkezést jelenti. </a:t>
            </a:r>
            <a:endParaRPr lang="hu-HU" sz="6400" b="1" dirty="0" smtClean="0">
              <a:latin typeface="Georgia" panose="02040502050405020303" pitchFamily="18" charset="0"/>
            </a:endParaRPr>
          </a:p>
          <a:p>
            <a:pPr algn="ctr"/>
            <a:r>
              <a:rPr lang="hu-HU" sz="6400" b="1" dirty="0" smtClean="0">
                <a:latin typeface="Georgia" panose="02040502050405020303" pitchFamily="18" charset="0"/>
              </a:rPr>
              <a:t>Ezen </a:t>
            </a:r>
            <a:r>
              <a:rPr lang="hu-HU" sz="6400" b="1" dirty="0">
                <a:latin typeface="Georgia" panose="02040502050405020303" pitchFamily="18" charset="0"/>
              </a:rPr>
              <a:t>a napon a pap a vértanúságot jelképező piros ruhát vesz fel</a:t>
            </a:r>
            <a:r>
              <a:rPr lang="hu-HU" sz="6400" b="1" dirty="0" smtClean="0">
                <a:latin typeface="Georgia" panose="02040502050405020303" pitchFamily="18" charset="0"/>
              </a:rPr>
              <a:t>.</a:t>
            </a:r>
          </a:p>
          <a:p>
            <a:pPr algn="ctr"/>
            <a:r>
              <a:rPr lang="hu-HU" sz="6400" b="1" dirty="0" smtClean="0">
                <a:latin typeface="Georgia" panose="02040502050405020303" pitchFamily="18" charset="0"/>
              </a:rPr>
              <a:t> </a:t>
            </a:r>
            <a:r>
              <a:rPr lang="hu-HU" sz="6400" b="1" dirty="0">
                <a:latin typeface="Georgia" panose="02040502050405020303" pitchFamily="18" charset="0"/>
              </a:rPr>
              <a:t>A misén Máté, Márk, Lukács evangéliumából olvassák fel a passiót, meghatározott rendben, minden évben másikat.</a:t>
            </a:r>
          </a:p>
          <a:p>
            <a:pPr algn="ctr"/>
            <a:endParaRPr lang="hu-HU" sz="6400" b="1" dirty="0">
              <a:latin typeface="Georgia" panose="02040502050405020303" pitchFamily="18" charset="0"/>
            </a:endParaRPr>
          </a:p>
        </p:txBody>
      </p:sp>
      <p:pic>
        <p:nvPicPr>
          <p:cNvPr id="5" name="Kép helye 4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5" r="17655"/>
          <a:stretch>
            <a:fillRect/>
          </a:stretch>
        </p:blipFill>
        <p:spPr>
          <a:xfrm>
            <a:off x="1583159" y="188640"/>
            <a:ext cx="1440160" cy="1478031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53" y="2554105"/>
            <a:ext cx="2121203" cy="211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036" y="3501008"/>
            <a:ext cx="3991344" cy="2625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544456"/>
            <a:ext cx="2884322" cy="2582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églalap 5"/>
          <p:cNvSpPr/>
          <p:nvPr/>
        </p:nvSpPr>
        <p:spPr>
          <a:xfrm>
            <a:off x="-2412776" y="5703639"/>
            <a:ext cx="20882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800" b="1" dirty="0"/>
              <a:t>Krisztus virágvasárnapi, jeruzsálemi bevonulását mutató barokk kori, hordozható körmeneti szobor (</a:t>
            </a:r>
            <a:r>
              <a:rPr lang="hu-HU" sz="800" b="1" dirty="0" err="1"/>
              <a:t>Bode</a:t>
            </a:r>
            <a:r>
              <a:rPr lang="hu-HU" sz="800" b="1" dirty="0"/>
              <a:t> Múzeum, Berlin)</a:t>
            </a:r>
          </a:p>
        </p:txBody>
      </p:sp>
      <p:pic>
        <p:nvPicPr>
          <p:cNvPr id="1029" name="Picture 5" descr="C:\Users\Hitoktatas\Desktop\HusvetBodeFotoThalerTamas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07" y="2564295"/>
            <a:ext cx="1835696" cy="19603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226" y="3645024"/>
            <a:ext cx="2841294" cy="24814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églalap 7"/>
          <p:cNvSpPr/>
          <p:nvPr/>
        </p:nvSpPr>
        <p:spPr>
          <a:xfrm>
            <a:off x="464984" y="6411525"/>
            <a:ext cx="6553237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sz="1400" b="1" dirty="0">
                <a:latin typeface="Georgia" panose="02040502050405020303" pitchFamily="18" charset="0"/>
              </a:rPr>
              <a:t>A nagyhéten hétfőn, kedden és </a:t>
            </a:r>
            <a:r>
              <a:rPr lang="hu-HU" sz="1400" b="1" dirty="0" smtClean="0">
                <a:latin typeface="Georgia" panose="02040502050405020303" pitchFamily="18" charset="0"/>
              </a:rPr>
              <a:t>szerdán nincs </a:t>
            </a:r>
            <a:r>
              <a:rPr lang="hu-HU" sz="1400" b="1" dirty="0">
                <a:latin typeface="Georgia" panose="02040502050405020303" pitchFamily="18" charset="0"/>
              </a:rPr>
              <a:t>különösebb szertartás.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645024"/>
            <a:ext cx="3889012" cy="23042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3" t="-19520" r="4693" b="19520"/>
          <a:stretch/>
        </p:blipFill>
        <p:spPr bwMode="auto">
          <a:xfrm>
            <a:off x="14908" y="908720"/>
            <a:ext cx="1437671" cy="14235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30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3481387" cy="727496"/>
          </a:xfrm>
        </p:spPr>
        <p:txBody>
          <a:bodyPr/>
          <a:lstStyle/>
          <a:p>
            <a:pPr algn="ctr"/>
            <a:r>
              <a:rPr lang="hu-HU" b="1" dirty="0">
                <a:latin typeface="Algerian" panose="04020705040A02060702" pitchFamily="82" charset="0"/>
              </a:rPr>
              <a:t>Nagycsütörtök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971600" y="836712"/>
            <a:ext cx="4464496" cy="216024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endParaRPr lang="hu-HU" sz="1100" b="1" dirty="0">
              <a:latin typeface="Georgia" panose="02040502050405020303" pitchFamily="18" charset="0"/>
            </a:endParaRPr>
          </a:p>
          <a:p>
            <a:pPr algn="ctr"/>
            <a:r>
              <a:rPr lang="hu-HU" sz="1600" b="1" dirty="0">
                <a:latin typeface="Georgia" panose="02040502050405020303" pitchFamily="18" charset="0"/>
              </a:rPr>
              <a:t>Nagycsütörtök az utolsó vacsora emléknapja, az Eucharisztia (oltáriszentség) alapításának ünnepe</a:t>
            </a:r>
            <a:r>
              <a:rPr lang="hu-HU" sz="1600" b="1" dirty="0" smtClean="0">
                <a:latin typeface="Georgia" panose="02040502050405020303" pitchFamily="18" charset="0"/>
              </a:rPr>
              <a:t>.</a:t>
            </a:r>
          </a:p>
          <a:p>
            <a:pPr algn="ctr"/>
            <a:r>
              <a:rPr lang="hu-HU" sz="1600" b="1" dirty="0" smtClean="0">
                <a:latin typeface="Georgia" panose="02040502050405020303" pitchFamily="18" charset="0"/>
              </a:rPr>
              <a:t> </a:t>
            </a:r>
            <a:r>
              <a:rPr lang="hu-HU" sz="1600" b="1" dirty="0">
                <a:latin typeface="Georgia" panose="02040502050405020303" pitchFamily="18" charset="0"/>
              </a:rPr>
              <a:t>Ilyenkor a székesegyházakat kivéve minden templomban csak egy mise van,  </a:t>
            </a:r>
            <a:r>
              <a:rPr lang="hu-HU" sz="1600" b="1" dirty="0" smtClean="0">
                <a:latin typeface="Georgia" panose="02040502050405020303" pitchFamily="18" charset="0"/>
              </a:rPr>
              <a:t>  az </a:t>
            </a:r>
            <a:r>
              <a:rPr lang="hu-HU" sz="1600" b="1" dirty="0">
                <a:latin typeface="Georgia" panose="02040502050405020303" pitchFamily="18" charset="0"/>
              </a:rPr>
              <a:t>esti órákban. </a:t>
            </a:r>
            <a:endParaRPr lang="hu-HU" sz="1600" b="1" dirty="0" smtClean="0">
              <a:latin typeface="Georgia" panose="02040502050405020303" pitchFamily="18" charset="0"/>
            </a:endParaRPr>
          </a:p>
          <a:p>
            <a:pPr algn="ctr"/>
            <a:endParaRPr lang="hu-HU" sz="700" b="1" dirty="0">
              <a:latin typeface="Georgia" panose="02040502050405020303" pitchFamily="18" charset="0"/>
            </a:endParaRPr>
          </a:p>
        </p:txBody>
      </p:sp>
      <p:pic>
        <p:nvPicPr>
          <p:cNvPr id="5" name="Kép helye 4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7" r="16727"/>
          <a:stretch>
            <a:fillRect/>
          </a:stretch>
        </p:blipFill>
        <p:spPr>
          <a:xfrm>
            <a:off x="3697403" y="4293096"/>
            <a:ext cx="2276872" cy="2276872"/>
          </a:xfr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861048"/>
            <a:ext cx="2175633" cy="2170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8640"/>
            <a:ext cx="2487854" cy="248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002" y="2963840"/>
            <a:ext cx="2443088" cy="243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07" r="49613" b="12318"/>
          <a:stretch/>
        </p:blipFill>
        <p:spPr bwMode="auto">
          <a:xfrm>
            <a:off x="5974275" y="289696"/>
            <a:ext cx="2428481" cy="22803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44" y="3515488"/>
            <a:ext cx="2770187" cy="26642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481" y="2850581"/>
            <a:ext cx="2581275" cy="26642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5788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3240360" cy="89491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hu-HU" sz="2400" b="1" dirty="0" smtClean="0">
                <a:latin typeface="Georgia" panose="02040502050405020303" pitchFamily="18" charset="0"/>
              </a:rPr>
              <a:t/>
            </a:r>
            <a:br>
              <a:rPr lang="hu-HU" sz="2400" b="1" dirty="0" smtClean="0">
                <a:latin typeface="Georgia" panose="02040502050405020303" pitchFamily="18" charset="0"/>
              </a:rPr>
            </a:br>
            <a:r>
              <a:rPr lang="hu-HU" sz="2400" b="1" dirty="0" err="1" smtClean="0">
                <a:latin typeface="Georgia" panose="02040502050405020303" pitchFamily="18" charset="0"/>
              </a:rPr>
              <a:t>Krizmaszentelési</a:t>
            </a:r>
            <a:r>
              <a:rPr lang="hu-HU" sz="2400" b="1" dirty="0" smtClean="0">
                <a:latin typeface="Georgia" panose="02040502050405020303" pitchFamily="18" charset="0"/>
              </a:rPr>
              <a:t> szentmise</a:t>
            </a:r>
            <a:r>
              <a:rPr lang="hu-HU" sz="2800" b="1" dirty="0">
                <a:latin typeface="Georgia" panose="02040502050405020303" pitchFamily="18" charset="0"/>
              </a:rPr>
              <a:t/>
            </a:r>
            <a:br>
              <a:rPr lang="hu-HU" sz="2800" b="1" dirty="0">
                <a:latin typeface="Georgia" panose="02040502050405020303" pitchFamily="18" charset="0"/>
              </a:rPr>
            </a:br>
            <a:endParaRPr lang="hu-HU" sz="2800" b="1" dirty="0">
              <a:latin typeface="Georgia" panose="02040502050405020303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5" y="1556792"/>
            <a:ext cx="4104455" cy="518457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hu-HU" b="1" dirty="0" smtClean="0"/>
          </a:p>
          <a:p>
            <a:r>
              <a:rPr lang="hu-HU" b="1" dirty="0" smtClean="0"/>
              <a:t>A </a:t>
            </a:r>
            <a:r>
              <a:rPr lang="hu-HU" b="1" dirty="0"/>
              <a:t>reggeli szentmisét a püspök együtt mutatja be papjaival, a püspöki székesegyházban </a:t>
            </a:r>
            <a:r>
              <a:rPr lang="hu-HU" b="1" dirty="0" smtClean="0"/>
              <a:t>.</a:t>
            </a:r>
            <a:endParaRPr lang="hu-HU" b="1" dirty="0"/>
          </a:p>
          <a:p>
            <a:r>
              <a:rPr lang="hu-HU" b="1" dirty="0"/>
              <a:t>Ez a szentmise kifejezi a püspök és a papok közötti egységet. </a:t>
            </a:r>
          </a:p>
          <a:p>
            <a:r>
              <a:rPr lang="hu-HU" b="1" dirty="0"/>
              <a:t>Ugyanakkor a papok megújítják a papszenteléskor tett fogadalmakat</a:t>
            </a:r>
            <a:r>
              <a:rPr lang="hu-HU" b="1" dirty="0" smtClean="0"/>
              <a:t>.</a:t>
            </a:r>
            <a:endParaRPr lang="hu-HU" b="1" dirty="0"/>
          </a:p>
          <a:p>
            <a:r>
              <a:rPr lang="hu-HU" b="1" dirty="0"/>
              <a:t>Ebben a szentmisében szenteli meg a püspök azokat az </a:t>
            </a:r>
            <a:r>
              <a:rPr lang="hu-HU" b="1" dirty="0" smtClean="0"/>
              <a:t>olajakat, amelyeket </a:t>
            </a:r>
            <a:r>
              <a:rPr lang="hu-HU" b="1" dirty="0"/>
              <a:t>az év folyamán a szentségek </a:t>
            </a:r>
            <a:r>
              <a:rPr lang="hu-HU" b="1" dirty="0" smtClean="0"/>
              <a:t>kiszolgáltatásakor használnak</a:t>
            </a:r>
            <a:r>
              <a:rPr lang="hu-HU" b="1" dirty="0"/>
              <a:t>.</a:t>
            </a:r>
          </a:p>
          <a:p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6404917" y="1556792"/>
            <a:ext cx="2711454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sz="1600" b="1" u="sng" dirty="0">
                <a:latin typeface="Georgia" panose="02040502050405020303" pitchFamily="18" charset="0"/>
              </a:rPr>
              <a:t>A szentelt olajak </a:t>
            </a:r>
            <a:endParaRPr lang="hu-HU" sz="1600" b="1" u="sng" dirty="0" smtClean="0">
              <a:latin typeface="Georgia" panose="02040502050405020303" pitchFamily="18" charset="0"/>
            </a:endParaRPr>
          </a:p>
          <a:p>
            <a:pPr algn="ctr"/>
            <a:r>
              <a:rPr lang="hu-HU" sz="1600" b="1" u="sng" dirty="0" smtClean="0">
                <a:latin typeface="Georgia" panose="02040502050405020303" pitchFamily="18" charset="0"/>
              </a:rPr>
              <a:t>a </a:t>
            </a:r>
            <a:r>
              <a:rPr lang="hu-HU" sz="1600" b="1" u="sng" dirty="0">
                <a:latin typeface="Georgia" panose="02040502050405020303" pitchFamily="18" charset="0"/>
              </a:rPr>
              <a:t>következők</a:t>
            </a:r>
            <a:r>
              <a:rPr lang="hu-HU" sz="1600" b="1" u="sng" dirty="0" smtClean="0">
                <a:latin typeface="Georgia" panose="02040502050405020303" pitchFamily="18" charset="0"/>
              </a:rPr>
              <a:t>:</a:t>
            </a:r>
            <a:endParaRPr lang="hu-HU" sz="1600" b="1" u="sng" dirty="0">
              <a:latin typeface="Georgia" panose="02040502050405020303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5047528" y="2348880"/>
            <a:ext cx="3844952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hu-HU" dirty="0"/>
              <a:t>Keresztelendők olaja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hu-HU" dirty="0"/>
              <a:t>Betegek kenete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hu-HU" dirty="0" err="1"/>
              <a:t>Krizma</a:t>
            </a:r>
            <a:r>
              <a:rPr lang="hu-HU" dirty="0"/>
              <a:t> 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8618">
            <a:off x="5013696" y="291695"/>
            <a:ext cx="2688479" cy="16330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2" t="-4182" r="5948" b="-6576"/>
          <a:stretch/>
        </p:blipFill>
        <p:spPr>
          <a:xfrm>
            <a:off x="4860031" y="3861048"/>
            <a:ext cx="3640050" cy="24384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7975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295007" y="3428680"/>
            <a:ext cx="422320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u="sng" dirty="0" smtClean="0">
                <a:latin typeface="Georgia" panose="02040502050405020303" pitchFamily="18" charset="0"/>
              </a:rPr>
              <a:t>A </a:t>
            </a:r>
            <a:r>
              <a:rPr lang="hu-HU" b="1" u="sng" dirty="0">
                <a:latin typeface="Georgia" panose="02040502050405020303" pitchFamily="18" charset="0"/>
              </a:rPr>
              <a:t>szentelt olajak a következők</a:t>
            </a:r>
            <a:r>
              <a:rPr lang="hu-HU" b="1" u="sng" dirty="0" smtClean="0">
                <a:latin typeface="Georgia" panose="02040502050405020303" pitchFamily="18" charset="0"/>
              </a:rPr>
              <a:t>:</a:t>
            </a:r>
          </a:p>
          <a:p>
            <a:pPr algn="ctr"/>
            <a:endParaRPr lang="hu-HU" b="1" u="sng" dirty="0">
              <a:latin typeface="Georgia" panose="02040502050405020303" pitchFamily="18" charset="0"/>
            </a:endParaRPr>
          </a:p>
          <a:p>
            <a:pPr algn="ctr"/>
            <a:r>
              <a:rPr lang="hu-HU" b="1" dirty="0" smtClean="0">
                <a:latin typeface="Georgia" panose="02040502050405020303" pitchFamily="18" charset="0"/>
              </a:rPr>
              <a:t>A </a:t>
            </a:r>
            <a:r>
              <a:rPr lang="hu-HU" b="1" dirty="0" err="1">
                <a:latin typeface="Georgia" panose="02040502050405020303" pitchFamily="18" charset="0"/>
              </a:rPr>
              <a:t>katekumenek</a:t>
            </a:r>
            <a:r>
              <a:rPr lang="hu-HU" b="1" dirty="0">
                <a:latin typeface="Georgia" panose="02040502050405020303" pitchFamily="18" charset="0"/>
              </a:rPr>
              <a:t> </a:t>
            </a:r>
            <a:r>
              <a:rPr lang="hu-HU" b="1" dirty="0" smtClean="0">
                <a:latin typeface="Georgia" panose="02040502050405020303" pitchFamily="18" charset="0"/>
              </a:rPr>
              <a:t>olaja (keresztelésnél),</a:t>
            </a:r>
          </a:p>
          <a:p>
            <a:pPr algn="ctr"/>
            <a:endParaRPr lang="hu-HU" b="1" dirty="0">
              <a:latin typeface="Georgia" panose="02040502050405020303" pitchFamily="18" charset="0"/>
            </a:endParaRPr>
          </a:p>
          <a:p>
            <a:pPr algn="ctr"/>
            <a:r>
              <a:rPr lang="hu-HU" b="1" dirty="0" smtClean="0">
                <a:latin typeface="Georgia" panose="02040502050405020303" pitchFamily="18" charset="0"/>
              </a:rPr>
              <a:t>A </a:t>
            </a:r>
            <a:r>
              <a:rPr lang="hu-HU" b="1" dirty="0">
                <a:latin typeface="Georgia" panose="02040502050405020303" pitchFamily="18" charset="0"/>
              </a:rPr>
              <a:t>betegek olaja (a szentkenetnél</a:t>
            </a:r>
            <a:r>
              <a:rPr lang="hu-HU" b="1" dirty="0" smtClean="0">
                <a:latin typeface="Georgia" panose="02040502050405020303" pitchFamily="18" charset="0"/>
              </a:rPr>
              <a:t>)</a:t>
            </a:r>
          </a:p>
          <a:p>
            <a:pPr algn="ctr"/>
            <a:endParaRPr lang="hu-HU" b="1" dirty="0">
              <a:latin typeface="Georgia" panose="02040502050405020303" pitchFamily="18" charset="0"/>
            </a:endParaRPr>
          </a:p>
          <a:p>
            <a:pPr algn="ctr"/>
            <a:r>
              <a:rPr lang="hu-HU" b="1" dirty="0" smtClean="0">
                <a:latin typeface="Georgia" panose="02040502050405020303" pitchFamily="18" charset="0"/>
              </a:rPr>
              <a:t>A </a:t>
            </a:r>
            <a:r>
              <a:rPr lang="hu-HU" b="1" dirty="0" err="1">
                <a:latin typeface="Georgia" panose="02040502050405020303" pitchFamily="18" charset="0"/>
              </a:rPr>
              <a:t>krizma</a:t>
            </a:r>
            <a:r>
              <a:rPr lang="hu-HU" b="1" dirty="0">
                <a:latin typeface="Georgia" panose="02040502050405020303" pitchFamily="18" charset="0"/>
              </a:rPr>
              <a:t> (használjuk </a:t>
            </a:r>
            <a:r>
              <a:rPr lang="hu-HU" b="1" dirty="0" smtClean="0">
                <a:latin typeface="Georgia" panose="02040502050405020303" pitchFamily="18" charset="0"/>
              </a:rPr>
              <a:t>a keresztségnél</a:t>
            </a:r>
            <a:r>
              <a:rPr lang="hu-HU" b="1" dirty="0">
                <a:latin typeface="Georgia" panose="02040502050405020303" pitchFamily="18" charset="0"/>
              </a:rPr>
              <a:t>,</a:t>
            </a:r>
          </a:p>
          <a:p>
            <a:pPr algn="ctr"/>
            <a:r>
              <a:rPr lang="hu-HU" b="1" dirty="0">
                <a:latin typeface="Georgia" panose="02040502050405020303" pitchFamily="18" charset="0"/>
              </a:rPr>
              <a:t>a bérmálásnál az </a:t>
            </a:r>
            <a:r>
              <a:rPr lang="hu-HU" b="1" dirty="0" err="1">
                <a:latin typeface="Georgia" panose="02040502050405020303" pitchFamily="18" charset="0"/>
              </a:rPr>
              <a:t>egyházirend</a:t>
            </a:r>
            <a:r>
              <a:rPr lang="hu-HU" b="1" dirty="0">
                <a:latin typeface="Georgia" panose="02040502050405020303" pitchFamily="18" charset="0"/>
              </a:rPr>
              <a:t> szentségénél</a:t>
            </a:r>
            <a:r>
              <a:rPr lang="hu-HU" b="1" dirty="0" smtClean="0">
                <a:latin typeface="Georgia" panose="02040502050405020303" pitchFamily="18" charset="0"/>
              </a:rPr>
              <a:t>).</a:t>
            </a:r>
            <a:endParaRPr lang="hu-HU" b="1" dirty="0">
              <a:latin typeface="Georgia" panose="02040502050405020303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72" t="16545" r="-659" b="7614"/>
          <a:stretch/>
        </p:blipFill>
        <p:spPr>
          <a:xfrm rot="21161700">
            <a:off x="465651" y="1372668"/>
            <a:ext cx="2916786" cy="23458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églalap 8"/>
          <p:cNvSpPr/>
          <p:nvPr/>
        </p:nvSpPr>
        <p:spPr>
          <a:xfrm>
            <a:off x="554181" y="188640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u-HU" b="1" dirty="0">
              <a:latin typeface="Georgia" panose="02040502050405020303" pitchFamily="18" charset="0"/>
            </a:endParaRPr>
          </a:p>
          <a:p>
            <a:pPr algn="ctr"/>
            <a:r>
              <a:rPr lang="hu-HU" sz="2000" b="1" dirty="0" smtClean="0">
                <a:latin typeface="Georgia" panose="02040502050405020303" pitchFamily="18" charset="0"/>
              </a:rPr>
              <a:t>Balzsammal </a:t>
            </a:r>
            <a:r>
              <a:rPr lang="hu-HU" sz="2000" b="1" dirty="0">
                <a:latin typeface="Georgia" panose="02040502050405020303" pitchFamily="18" charset="0"/>
              </a:rPr>
              <a:t>kevert faolaj, </a:t>
            </a:r>
            <a:endParaRPr lang="hu-HU" sz="2000" b="1" dirty="0" smtClean="0">
              <a:latin typeface="Georgia" panose="02040502050405020303" pitchFamily="18" charset="0"/>
            </a:endParaRPr>
          </a:p>
          <a:p>
            <a:pPr algn="ctr"/>
            <a:r>
              <a:rPr lang="hu-HU" sz="2000" b="1" dirty="0" smtClean="0">
                <a:latin typeface="Georgia" panose="02040502050405020303" pitchFamily="18" charset="0"/>
              </a:rPr>
              <a:t>kereszteléskor</a:t>
            </a:r>
            <a:r>
              <a:rPr lang="hu-HU" sz="2000" b="1" dirty="0">
                <a:latin typeface="Georgia" panose="02040502050405020303" pitchFamily="18" charset="0"/>
              </a:rPr>
              <a:t>, bérmáláskor, papszenteléskor és templomszenteléskor használják</a:t>
            </a:r>
            <a:r>
              <a:rPr lang="hu-HU" sz="2000" b="1" dirty="0" smtClean="0">
                <a:latin typeface="Georgia" panose="02040502050405020303" pitchFamily="18" charset="0"/>
              </a:rPr>
              <a:t>.</a:t>
            </a:r>
          </a:p>
          <a:p>
            <a:pPr algn="ctr"/>
            <a:endParaRPr lang="hu-HU" b="1" dirty="0">
              <a:latin typeface="Georgia" panose="02040502050405020303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5572">
            <a:off x="5504353" y="1256561"/>
            <a:ext cx="3330461" cy="24783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552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917201" cy="432048"/>
          </a:xfrm>
        </p:spPr>
        <p:txBody>
          <a:bodyPr/>
          <a:lstStyle/>
          <a:p>
            <a:r>
              <a:rPr lang="hu-HU" dirty="0" err="1"/>
              <a:t>Krizmák</a:t>
            </a:r>
            <a:r>
              <a:rPr lang="hu-HU" dirty="0"/>
              <a:t> </a:t>
            </a:r>
            <a:r>
              <a:rPr lang="hu-HU" dirty="0" err="1"/>
              <a:t>rövídésének</a:t>
            </a:r>
            <a:r>
              <a:rPr lang="hu-HU" dirty="0"/>
              <a:t> jelentése: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980729"/>
            <a:ext cx="8784975" cy="4878070"/>
          </a:xfrm>
        </p:spPr>
        <p:txBody>
          <a:bodyPr>
            <a:noAutofit/>
          </a:bodyPr>
          <a:lstStyle/>
          <a:p>
            <a:pPr algn="ctr"/>
            <a:endParaRPr lang="hu-HU" sz="1400" b="1" dirty="0" smtClean="0">
              <a:latin typeface="Georgia" panose="02040502050405020303" pitchFamily="18" charset="0"/>
            </a:endParaRPr>
          </a:p>
          <a:p>
            <a:pPr algn="ctr"/>
            <a:endParaRPr lang="hu-HU" sz="1400" b="1" dirty="0">
              <a:latin typeface="Georgia" panose="02040502050405020303" pitchFamily="18" charset="0"/>
            </a:endParaRPr>
          </a:p>
          <a:p>
            <a:pPr algn="ctr"/>
            <a:r>
              <a:rPr lang="hu-HU" sz="1400" b="1" dirty="0" smtClean="0">
                <a:latin typeface="Georgia" panose="02040502050405020303" pitchFamily="18" charset="0"/>
              </a:rPr>
              <a:t>A </a:t>
            </a:r>
            <a:r>
              <a:rPr lang="hu-HU" sz="1400" b="1" dirty="0" err="1">
                <a:latin typeface="Georgia" panose="02040502050405020303" pitchFamily="18" charset="0"/>
              </a:rPr>
              <a:t>krizma</a:t>
            </a:r>
            <a:r>
              <a:rPr lang="hu-HU" sz="1400" b="1" dirty="0">
                <a:latin typeface="Georgia" panose="02040502050405020303" pitchFamily="18" charset="0"/>
              </a:rPr>
              <a:t> görög szó, azt jelenti: „kenet”. </a:t>
            </a:r>
            <a:endParaRPr lang="hu-HU" sz="1400" b="1" dirty="0" smtClean="0">
              <a:latin typeface="Georgia" panose="02040502050405020303" pitchFamily="18" charset="0"/>
            </a:endParaRPr>
          </a:p>
          <a:p>
            <a:pPr algn="ctr"/>
            <a:r>
              <a:rPr lang="hu-HU" sz="1400" b="1" dirty="0" smtClean="0">
                <a:latin typeface="Georgia" panose="02040502050405020303" pitchFamily="18" charset="0"/>
              </a:rPr>
              <a:t>Az </a:t>
            </a:r>
            <a:r>
              <a:rPr lang="hu-HU" sz="1400" b="1" dirty="0">
                <a:latin typeface="Georgia" panose="02040502050405020303" pitchFamily="18" charset="0"/>
              </a:rPr>
              <a:t>ószövetségben a királyok felkenéséhez használták, a békét és az üdvösséget jelképezte. </a:t>
            </a:r>
            <a:endParaRPr lang="hu-HU" sz="1400" b="1" dirty="0" smtClean="0">
              <a:latin typeface="Georgia" panose="02040502050405020303" pitchFamily="18" charset="0"/>
            </a:endParaRPr>
          </a:p>
          <a:p>
            <a:pPr algn="ctr"/>
            <a:r>
              <a:rPr lang="hu-HU" sz="1400" b="1" dirty="0" smtClean="0">
                <a:latin typeface="Georgia" panose="02040502050405020303" pitchFamily="18" charset="0"/>
              </a:rPr>
              <a:t>Ebből </a:t>
            </a:r>
            <a:r>
              <a:rPr lang="hu-HU" sz="1400" b="1" dirty="0">
                <a:latin typeface="Georgia" panose="02040502050405020303" pitchFamily="18" charset="0"/>
              </a:rPr>
              <a:t>a szóból származik a Messiás görög elnevezése is: </a:t>
            </a:r>
            <a:r>
              <a:rPr lang="hu-HU" sz="1400" b="1" dirty="0" err="1">
                <a:latin typeface="Georgia" panose="02040502050405020303" pitchFamily="18" charset="0"/>
              </a:rPr>
              <a:t>Khrisztosz</a:t>
            </a:r>
            <a:r>
              <a:rPr lang="hu-HU" sz="1400" b="1" dirty="0">
                <a:latin typeface="Georgia" panose="02040502050405020303" pitchFamily="18" charset="0"/>
              </a:rPr>
              <a:t>, mely „fölkent” uralkodót jelent. </a:t>
            </a:r>
            <a:endParaRPr lang="hu-HU" sz="1400" b="1" dirty="0" smtClean="0">
              <a:latin typeface="Georgia" panose="02040502050405020303" pitchFamily="18" charset="0"/>
            </a:endParaRPr>
          </a:p>
          <a:p>
            <a:pPr algn="ctr"/>
            <a:r>
              <a:rPr lang="hu-HU" sz="1400" b="1" dirty="0" smtClean="0">
                <a:latin typeface="Georgia" panose="02040502050405020303" pitchFamily="18" charset="0"/>
              </a:rPr>
              <a:t>A </a:t>
            </a:r>
            <a:r>
              <a:rPr lang="hu-HU" sz="1400" b="1" dirty="0">
                <a:latin typeface="Georgia" panose="02040502050405020303" pitchFamily="18" charset="0"/>
              </a:rPr>
              <a:t>különböző illatszerek jelképezik a szentlélek adományainak bőségét és „jó illatát</a:t>
            </a:r>
            <a:r>
              <a:rPr lang="hu-HU" sz="1400" b="1" dirty="0" smtClean="0">
                <a:latin typeface="Georgia" panose="02040502050405020303" pitchFamily="18" charset="0"/>
              </a:rPr>
              <a:t>”.</a:t>
            </a:r>
            <a:endParaRPr lang="hu-HU" sz="1400" b="1" dirty="0">
              <a:latin typeface="Georgia" panose="02040502050405020303" pitchFamily="18" charset="0"/>
            </a:endParaRPr>
          </a:p>
          <a:p>
            <a:pPr algn="ctr"/>
            <a:r>
              <a:rPr lang="hu-HU" sz="1400" b="1" dirty="0">
                <a:latin typeface="Georgia" panose="02040502050405020303" pitchFamily="18" charset="0"/>
              </a:rPr>
              <a:t>Anyaga balzsammal kevert olaj, kereszteléskor, bérmáláskor, papszenteléskor és templomszenteléskor használják.</a:t>
            </a:r>
          </a:p>
          <a:p>
            <a:pPr marL="0" indent="0">
              <a:buNone/>
            </a:pPr>
            <a:endParaRPr lang="hu-HU" sz="1100" dirty="0"/>
          </a:p>
          <a:p>
            <a:r>
              <a:rPr lang="hu-HU" sz="1400" b="1" dirty="0">
                <a:latin typeface="Georgia" panose="02040502050405020303" pitchFamily="18" charset="0"/>
              </a:rPr>
              <a:t>INF: (lat. </a:t>
            </a:r>
            <a:r>
              <a:rPr lang="hu-HU" sz="1400" b="1" dirty="0" err="1">
                <a:latin typeface="Georgia" panose="02040502050405020303" pitchFamily="18" charset="0"/>
              </a:rPr>
              <a:t>unctio</a:t>
            </a:r>
            <a:r>
              <a:rPr lang="hu-HU" sz="1400" b="1" dirty="0">
                <a:latin typeface="Georgia" panose="02040502050405020303" pitchFamily="18" charset="0"/>
              </a:rPr>
              <a:t> </a:t>
            </a:r>
            <a:r>
              <a:rPr lang="hu-HU" sz="1400" b="1" dirty="0" err="1">
                <a:latin typeface="Georgia" panose="02040502050405020303" pitchFamily="18" charset="0"/>
              </a:rPr>
              <a:t>infirmorum</a:t>
            </a:r>
            <a:r>
              <a:rPr lang="hu-HU" sz="1400" b="1" dirty="0">
                <a:latin typeface="Georgia" panose="02040502050405020303" pitchFamily="18" charset="0"/>
              </a:rPr>
              <a:t>, </a:t>
            </a:r>
            <a:r>
              <a:rPr lang="hu-HU" sz="1400" b="1" dirty="0" err="1">
                <a:latin typeface="Georgia" panose="02040502050405020303" pitchFamily="18" charset="0"/>
              </a:rPr>
              <a:t>oleum</a:t>
            </a:r>
            <a:r>
              <a:rPr lang="hu-HU" sz="1400" b="1" dirty="0">
                <a:latin typeface="Georgia" panose="02040502050405020303" pitchFamily="18" charset="0"/>
              </a:rPr>
              <a:t> </a:t>
            </a:r>
            <a:r>
              <a:rPr lang="hu-HU" sz="1400" b="1" dirty="0" err="1">
                <a:latin typeface="Georgia" panose="02040502050405020303" pitchFamily="18" charset="0"/>
              </a:rPr>
              <a:t>infirmorum</a:t>
            </a:r>
            <a:r>
              <a:rPr lang="hu-HU" sz="1400" b="1" dirty="0">
                <a:latin typeface="Georgia" panose="02040502050405020303" pitchFamily="18" charset="0"/>
              </a:rPr>
              <a:t>), betegek kenete, szent kenet, utolsó </a:t>
            </a:r>
            <a:r>
              <a:rPr lang="hu-HU" sz="1400" b="1" dirty="0" err="1">
                <a:latin typeface="Georgia" panose="02040502050405020303" pitchFamily="18" charset="0"/>
              </a:rPr>
              <a:t>kene</a:t>
            </a:r>
            <a:r>
              <a:rPr lang="hu-HU" sz="1400" b="1" dirty="0">
                <a:latin typeface="Georgia" panose="02040502050405020303" pitchFamily="18" charset="0"/>
              </a:rPr>
              <a:t>, a betegek szentsége, a hetedik a hét szentség közül</a:t>
            </a:r>
            <a:r>
              <a:rPr lang="hu-HU" sz="1400" b="1" dirty="0" smtClean="0">
                <a:latin typeface="Georgia" panose="02040502050405020303" pitchFamily="18" charset="0"/>
              </a:rPr>
              <a:t>. </a:t>
            </a:r>
          </a:p>
          <a:p>
            <a:pPr marL="0" indent="0" algn="ctr">
              <a:buNone/>
            </a:pPr>
            <a:r>
              <a:rPr lang="hu-HU" sz="1400" dirty="0" smtClean="0">
                <a:latin typeface="Georgia" panose="02040502050405020303" pitchFamily="18" charset="0"/>
              </a:rPr>
              <a:t>Általa </a:t>
            </a:r>
            <a:r>
              <a:rPr lang="hu-HU" sz="1400" dirty="0">
                <a:latin typeface="Georgia" panose="02040502050405020303" pitchFamily="18" charset="0"/>
              </a:rPr>
              <a:t>a beteg a Szentlélek kegyelmét kapja, amely az egész embert segíti és tökéletesíti: megerősíti az Istenbe vetett bizalomban, erőt ad a kísértések ellen</a:t>
            </a:r>
            <a:r>
              <a:rPr lang="hu-HU" sz="1400" dirty="0" smtClean="0">
                <a:latin typeface="Georgia" panose="02040502050405020303" pitchFamily="18" charset="0"/>
              </a:rPr>
              <a:t>,	 </a:t>
            </a:r>
            <a:r>
              <a:rPr lang="hu-HU" sz="1400" dirty="0">
                <a:latin typeface="Georgia" panose="02040502050405020303" pitchFamily="18" charset="0"/>
              </a:rPr>
              <a:t>s alkalmassá teszi arra, hogy a </a:t>
            </a:r>
            <a:r>
              <a:rPr lang="hu-HU" sz="1400" dirty="0" err="1">
                <a:latin typeface="Georgia" panose="02040502050405020303" pitchFamily="18" charset="0"/>
              </a:rPr>
              <a:t>betegsgét</a:t>
            </a:r>
            <a:r>
              <a:rPr lang="hu-HU" sz="1400" dirty="0">
                <a:latin typeface="Georgia" panose="02040502050405020303" pitchFamily="18" charset="0"/>
              </a:rPr>
              <a:t> erős lélekkel viselje, sőt, küzdjön egészségéért, ha az szolgál üdvösségére, ill. kérje és elfogadja a jó halál kegyelmét, ha Istennek ez az akarata.</a:t>
            </a:r>
          </a:p>
          <a:p>
            <a:endParaRPr lang="hu-HU" sz="1100" dirty="0"/>
          </a:p>
          <a:p>
            <a:r>
              <a:rPr lang="hu-HU" sz="1100" b="1" dirty="0"/>
              <a:t>CAT:  </a:t>
            </a:r>
            <a:r>
              <a:rPr lang="hu-HU" sz="1100" b="1" dirty="0" err="1"/>
              <a:t>katekumenátus</a:t>
            </a:r>
            <a:r>
              <a:rPr lang="hu-HU" sz="1100" b="1" dirty="0"/>
              <a:t>, </a:t>
            </a:r>
            <a:r>
              <a:rPr lang="hu-HU" sz="1100" b="1" dirty="0" err="1"/>
              <a:t>katechumenatus</a:t>
            </a:r>
            <a:r>
              <a:rPr lang="hu-HU" sz="1100" b="1" dirty="0"/>
              <a:t>, (lat. </a:t>
            </a:r>
            <a:r>
              <a:rPr lang="hu-HU" sz="1100" b="1" dirty="0" err="1"/>
              <a:t>oleum</a:t>
            </a:r>
            <a:r>
              <a:rPr lang="hu-HU" sz="1100" b="1" dirty="0"/>
              <a:t> </a:t>
            </a:r>
            <a:r>
              <a:rPr lang="hu-HU" sz="1100" b="1" dirty="0" err="1"/>
              <a:t>cathecumenorum</a:t>
            </a:r>
            <a:r>
              <a:rPr lang="hu-HU" sz="1100" b="1" dirty="0"/>
              <a:t>) (a </a:t>
            </a:r>
            <a:r>
              <a:rPr lang="hu-HU" sz="1100" b="1" dirty="0" err="1"/>
              <a:t>gör</a:t>
            </a:r>
            <a:r>
              <a:rPr lang="hu-HU" sz="1100" b="1" dirty="0"/>
              <a:t>. </a:t>
            </a:r>
            <a:r>
              <a:rPr lang="hu-HU" sz="1100" b="1" dirty="0" err="1"/>
              <a:t>katechumen</a:t>
            </a:r>
            <a:r>
              <a:rPr lang="hu-HU" sz="1100" b="1" dirty="0"/>
              <a:t>, 'hitújonc' szóból): a pogányságból vagy a zsidóságból megtérő felnőttek keresztségre való felkészülése. A keresztelendők szent olaja</a:t>
            </a:r>
            <a:r>
              <a:rPr lang="hu-HU" sz="1100" b="1" dirty="0" smtClean="0"/>
              <a:t>.</a:t>
            </a:r>
            <a:endParaRPr lang="hu-HU" sz="1100" b="1" dirty="0"/>
          </a:p>
          <a:p>
            <a:endParaRPr lang="hu-HU" sz="1100" dirty="0"/>
          </a:p>
          <a:p>
            <a:r>
              <a:rPr lang="hu-HU" sz="1100" b="1" dirty="0"/>
              <a:t>CHR: KRIZMA (lat. </a:t>
            </a:r>
            <a:r>
              <a:rPr lang="hu-HU" sz="1100" b="1" dirty="0" err="1"/>
              <a:t>confirmatio</a:t>
            </a:r>
            <a:r>
              <a:rPr lang="hu-HU" sz="1100" b="1" dirty="0"/>
              <a:t>, 'megerősítés') a Szentlélek közlésének szentsége, mely a keresztségben kapott újjászületést, a megváltás misztériumába való beavatást elevenné, hatékonnyá teszi.</a:t>
            </a:r>
          </a:p>
          <a:p>
            <a:endParaRPr lang="hu-HU" sz="1100" b="1" dirty="0"/>
          </a:p>
        </p:txBody>
      </p:sp>
    </p:spTree>
    <p:extLst>
      <p:ext uri="{BB962C8B-B14F-4D97-AF65-F5344CB8AC3E}">
        <p14:creationId xmlns:p14="http://schemas.microsoft.com/office/powerpoint/2010/main" val="281570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99992" y="903305"/>
            <a:ext cx="1368152" cy="1728192"/>
          </a:xfrm>
        </p:spPr>
        <p:txBody>
          <a:bodyPr/>
          <a:lstStyle/>
          <a:p>
            <a:endParaRPr lang="hu-HU" sz="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2852936"/>
            <a:ext cx="8100392" cy="4392488"/>
          </a:xfrm>
        </p:spPr>
        <p:txBody>
          <a:bodyPr>
            <a:normAutofit/>
          </a:bodyPr>
          <a:lstStyle/>
          <a:p>
            <a:r>
              <a:rPr lang="hu-HU" u="sng" dirty="0"/>
              <a:t>A nagycsütörtöki esti misén </a:t>
            </a:r>
            <a:r>
              <a:rPr lang="hu-HU" dirty="0" smtClean="0"/>
              <a:t>a </a:t>
            </a:r>
            <a:r>
              <a:rPr lang="hu-HU" dirty="0"/>
              <a:t>pap az örvendezést, ünneplést jelentő fehér ruhában van.</a:t>
            </a:r>
          </a:p>
          <a:p>
            <a:r>
              <a:rPr lang="hu-HU" dirty="0" smtClean="0"/>
              <a:t>Az </a:t>
            </a:r>
            <a:r>
              <a:rPr lang="hu-HU" dirty="0"/>
              <a:t>orgona szól, egészen a Dicsőség a magasságban Istennek… kezdetű himnuszig, ami alatt szólnak a harangok, és a csengők is. </a:t>
            </a:r>
          </a:p>
          <a:p>
            <a:r>
              <a:rPr lang="hu-HU" dirty="0"/>
              <a:t>Utána húsvét </a:t>
            </a:r>
            <a:r>
              <a:rPr lang="hu-HU" dirty="0" err="1"/>
              <a:t>vigiliájáig</a:t>
            </a:r>
            <a:r>
              <a:rPr lang="hu-HU" dirty="0"/>
              <a:t> se az orgona, se a csengő nem szól</a:t>
            </a:r>
            <a:r>
              <a:rPr lang="hu-HU" dirty="0" smtClean="0"/>
              <a:t>.</a:t>
            </a:r>
            <a:endParaRPr lang="hu-HU" dirty="0"/>
          </a:p>
          <a:p>
            <a:r>
              <a:rPr lang="hu-HU" dirty="0"/>
              <a:t> („A harangok Rómába mentek…”) </a:t>
            </a:r>
          </a:p>
          <a:p>
            <a:r>
              <a:rPr lang="hu-HU" dirty="0"/>
              <a:t>Ez jelképezi, hogy senki nem szólt Jézus mellett.</a:t>
            </a:r>
          </a:p>
          <a:p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6" t="-1364" r="25237"/>
          <a:stretch/>
        </p:blipFill>
        <p:spPr bwMode="auto">
          <a:xfrm>
            <a:off x="251520" y="513056"/>
            <a:ext cx="1440160" cy="23982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246" y="260648"/>
            <a:ext cx="2142137" cy="15235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268760"/>
            <a:ext cx="2720448" cy="18118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93960"/>
            <a:ext cx="2103513" cy="12569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969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3528" y="260648"/>
            <a:ext cx="82809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dirty="0" smtClean="0"/>
              <a:t>Amikor </a:t>
            </a:r>
            <a:r>
              <a:rPr lang="hu-HU" dirty="0"/>
              <a:t>a pap beénekli a </a:t>
            </a:r>
            <a:r>
              <a:rPr lang="hu-HU" dirty="0" err="1" smtClean="0"/>
              <a:t>Gloria</a:t>
            </a:r>
            <a:endParaRPr lang="hu-HU" dirty="0" smtClean="0"/>
          </a:p>
          <a:p>
            <a:pPr algn="just"/>
            <a:r>
              <a:rPr lang="hu-HU" dirty="0" smtClean="0"/>
              <a:t>(</a:t>
            </a:r>
            <a:r>
              <a:rPr lang="hu-HU" dirty="0"/>
              <a:t>Dicsőség a magasságban...) himnusz </a:t>
            </a:r>
            <a:r>
              <a:rPr lang="hu-HU" dirty="0" smtClean="0"/>
              <a:t>első szavait,</a:t>
            </a:r>
          </a:p>
          <a:p>
            <a:pPr algn="just"/>
            <a:endParaRPr lang="hu-HU" dirty="0" smtClean="0"/>
          </a:p>
          <a:p>
            <a:pPr algn="just"/>
            <a:endParaRPr lang="hu-HU" dirty="0" smtClean="0"/>
          </a:p>
          <a:p>
            <a:pPr algn="just"/>
            <a:r>
              <a:rPr lang="hu-HU" dirty="0" smtClean="0"/>
              <a:t>Nagycsütörtökön </a:t>
            </a:r>
            <a:r>
              <a:rPr lang="hu-HU" dirty="0"/>
              <a:t>este megszólalnak a harangok, </a:t>
            </a:r>
            <a:endParaRPr lang="hu-HU" dirty="0" smtClean="0"/>
          </a:p>
          <a:p>
            <a:pPr algn="just"/>
            <a:r>
              <a:rPr lang="hu-HU" dirty="0" smtClean="0"/>
              <a:t>valamint </a:t>
            </a:r>
            <a:r>
              <a:rPr lang="hu-HU" dirty="0"/>
              <a:t>a fali csengő </a:t>
            </a:r>
            <a:r>
              <a:rPr lang="hu-HU" dirty="0" err="1" smtClean="0"/>
              <a:t>ésaz</a:t>
            </a:r>
            <a:r>
              <a:rPr lang="hu-HU" dirty="0" smtClean="0"/>
              <a:t> </a:t>
            </a:r>
            <a:r>
              <a:rPr lang="hu-HU" dirty="0"/>
              <a:t>oltárcsengők. </a:t>
            </a:r>
            <a:endParaRPr lang="hu-HU" dirty="0" smtClean="0"/>
          </a:p>
          <a:p>
            <a:pPr algn="just"/>
            <a:endParaRPr lang="hu-HU" dirty="0" smtClean="0"/>
          </a:p>
          <a:p>
            <a:pPr algn="just"/>
            <a:endParaRPr lang="hu-HU" dirty="0" smtClean="0"/>
          </a:p>
          <a:p>
            <a:pPr algn="just"/>
            <a:r>
              <a:rPr lang="hu-HU" dirty="0" smtClean="0"/>
              <a:t>Ezután </a:t>
            </a:r>
            <a:r>
              <a:rPr lang="hu-HU" dirty="0"/>
              <a:t>a harangokat már nem húzzák meg</a:t>
            </a:r>
          </a:p>
          <a:p>
            <a:pPr algn="just"/>
            <a:r>
              <a:rPr lang="hu-HU" dirty="0"/>
              <a:t>egészen Húsvét éjszakáig</a:t>
            </a:r>
            <a:r>
              <a:rPr lang="hu-HU" dirty="0" smtClean="0"/>
              <a:t>.</a:t>
            </a:r>
          </a:p>
          <a:p>
            <a:pPr algn="just"/>
            <a:endParaRPr lang="hu-HU" dirty="0" smtClean="0"/>
          </a:p>
          <a:p>
            <a:pPr algn="just"/>
            <a:r>
              <a:rPr lang="hu-HU" dirty="0" smtClean="0"/>
              <a:t> </a:t>
            </a:r>
            <a:r>
              <a:rPr lang="hu-HU" dirty="0"/>
              <a:t>A harangok helyett használjuk a kereplőt</a:t>
            </a:r>
            <a:r>
              <a:rPr lang="hu-HU" dirty="0" smtClean="0"/>
              <a:t>.</a:t>
            </a:r>
          </a:p>
          <a:p>
            <a:pPr algn="just"/>
            <a:endParaRPr lang="hu-HU" dirty="0" smtClean="0"/>
          </a:p>
          <a:p>
            <a:pPr algn="just"/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976">
            <a:off x="5667140" y="2144565"/>
            <a:ext cx="1506885" cy="11287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8" t="-2624" r="14179" b="-1"/>
          <a:stretch/>
        </p:blipFill>
        <p:spPr>
          <a:xfrm>
            <a:off x="6838668" y="296652"/>
            <a:ext cx="1462841" cy="16561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320" y="2708920"/>
            <a:ext cx="1154378" cy="12961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181" y="4341172"/>
            <a:ext cx="2228231" cy="18709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églalap 6"/>
          <p:cNvSpPr/>
          <p:nvPr/>
        </p:nvSpPr>
        <p:spPr>
          <a:xfrm>
            <a:off x="467544" y="4473149"/>
            <a:ext cx="50405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/>
              <a:t>A szentmise egyik jellegzetes szertartása a lábmosás, </a:t>
            </a:r>
            <a:endParaRPr lang="hu-HU" dirty="0" smtClean="0"/>
          </a:p>
          <a:p>
            <a:pPr algn="ctr"/>
            <a:r>
              <a:rPr lang="hu-HU" dirty="0" smtClean="0"/>
              <a:t>amelyben </a:t>
            </a:r>
            <a:r>
              <a:rPr lang="hu-HU" dirty="0"/>
              <a:t>a püspök a székesegyházban</a:t>
            </a:r>
            <a:r>
              <a:rPr lang="hu-HU" dirty="0" smtClean="0"/>
              <a:t>,</a:t>
            </a:r>
          </a:p>
          <a:p>
            <a:pPr algn="ctr"/>
            <a:r>
              <a:rPr lang="hu-HU" dirty="0" smtClean="0"/>
              <a:t> </a:t>
            </a:r>
            <a:r>
              <a:rPr lang="hu-HU" dirty="0"/>
              <a:t>de több plébánián </a:t>
            </a:r>
            <a:endParaRPr lang="hu-HU" dirty="0" smtClean="0"/>
          </a:p>
          <a:p>
            <a:pPr algn="ctr"/>
            <a:r>
              <a:rPr lang="hu-HU" dirty="0" smtClean="0"/>
              <a:t>a </a:t>
            </a:r>
            <a:r>
              <a:rPr lang="hu-HU" dirty="0"/>
              <a:t>pap is megmossa 12 férfinek a lábát, ahogyan Jézus tette az Utolsó </a:t>
            </a:r>
            <a:r>
              <a:rPr lang="hu-HU" dirty="0" smtClean="0"/>
              <a:t>Vacsorán.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2243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79512" y="26270"/>
            <a:ext cx="8784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  <a:p>
            <a:pPr algn="ctr"/>
            <a:r>
              <a:rPr lang="hu-HU" b="1" dirty="0" smtClean="0"/>
              <a:t>Az </a:t>
            </a:r>
            <a:r>
              <a:rPr lang="hu-HU" b="1" dirty="0"/>
              <a:t>esti szentmisében </a:t>
            </a:r>
            <a:endParaRPr lang="hu-HU" b="1" dirty="0" smtClean="0"/>
          </a:p>
          <a:p>
            <a:pPr algn="ctr"/>
            <a:r>
              <a:rPr lang="hu-HU" b="1" dirty="0" smtClean="0"/>
              <a:t>az </a:t>
            </a:r>
            <a:r>
              <a:rPr lang="hu-HU" b="1" dirty="0"/>
              <a:t>Utolsó </a:t>
            </a:r>
            <a:r>
              <a:rPr lang="hu-HU" b="1" dirty="0" smtClean="0"/>
              <a:t>Vacsora eseményeit ünnepeljük </a:t>
            </a:r>
            <a:r>
              <a:rPr lang="hu-HU" b="1" dirty="0"/>
              <a:t>meg</a:t>
            </a:r>
            <a:r>
              <a:rPr lang="hu-HU" b="1" dirty="0" smtClean="0"/>
              <a:t>.</a:t>
            </a:r>
          </a:p>
          <a:p>
            <a:pPr algn="ctr"/>
            <a:endParaRPr lang="hu-HU" dirty="0"/>
          </a:p>
          <a:p>
            <a:pPr algn="ctr"/>
            <a:r>
              <a:rPr lang="hu-HU" dirty="0"/>
              <a:t>Az Utolsó Vacsorán Jézus megalapította </a:t>
            </a:r>
            <a:r>
              <a:rPr lang="hu-HU" dirty="0" smtClean="0"/>
              <a:t>az Oltáriszentséget,</a:t>
            </a:r>
          </a:p>
          <a:p>
            <a:pPr algn="ctr"/>
            <a:r>
              <a:rPr lang="hu-HU" dirty="0" smtClean="0"/>
              <a:t> megalapította </a:t>
            </a:r>
            <a:r>
              <a:rPr lang="hu-HU" dirty="0"/>
              <a:t>az </a:t>
            </a:r>
            <a:r>
              <a:rPr lang="hu-HU" dirty="0" smtClean="0"/>
              <a:t>egyházi rendet</a:t>
            </a:r>
            <a:r>
              <a:rPr lang="hu-HU" dirty="0"/>
              <a:t>.</a:t>
            </a:r>
          </a:p>
          <a:p>
            <a:pPr algn="ctr"/>
            <a:r>
              <a:rPr lang="hu-HU" dirty="0"/>
              <a:t>Urunk Jézus elárulásának éjszakáján fogta a</a:t>
            </a:r>
          </a:p>
          <a:p>
            <a:pPr algn="ctr"/>
            <a:r>
              <a:rPr lang="hu-HU" dirty="0"/>
              <a:t>kenyeret, </a:t>
            </a:r>
            <a:r>
              <a:rPr lang="hu-HU" dirty="0" smtClean="0"/>
              <a:t>hálát </a:t>
            </a:r>
            <a:r>
              <a:rPr lang="hu-HU" dirty="0"/>
              <a:t>adott, megtörte, és így szólt</a:t>
            </a:r>
            <a:r>
              <a:rPr lang="hu-HU" dirty="0" smtClean="0"/>
              <a:t>:</a:t>
            </a:r>
          </a:p>
          <a:p>
            <a:pPr algn="ctr"/>
            <a:endParaRPr lang="hu-HU" dirty="0"/>
          </a:p>
          <a:p>
            <a:pPr algn="ctr"/>
            <a:r>
              <a:rPr lang="hu-HU" dirty="0"/>
              <a:t>„Vegyétek és egyétek, ez az én testem értetek. Ezt tegyétek az én emlékezetemre.” </a:t>
            </a:r>
          </a:p>
          <a:p>
            <a:pPr algn="ctr"/>
            <a:r>
              <a:rPr lang="hu-HU" dirty="0" smtClean="0"/>
              <a:t>Ugyanígy </a:t>
            </a:r>
            <a:r>
              <a:rPr lang="hu-HU" dirty="0"/>
              <a:t>vacsora után fogta </a:t>
            </a:r>
            <a:r>
              <a:rPr lang="hu-HU" dirty="0" smtClean="0"/>
              <a:t>a kelyhet</a:t>
            </a:r>
            <a:r>
              <a:rPr lang="hu-HU" dirty="0"/>
              <a:t>, és így szólt: </a:t>
            </a:r>
            <a:endParaRPr lang="hu-HU" dirty="0" smtClean="0"/>
          </a:p>
          <a:p>
            <a:pPr algn="ctr"/>
            <a:r>
              <a:rPr lang="hu-HU" dirty="0" smtClean="0"/>
              <a:t>„</a:t>
            </a:r>
            <a:r>
              <a:rPr lang="hu-HU" dirty="0"/>
              <a:t>Ez a kehely az új szövetség az én véremben. Ezt tegyétek, valahányszor isztok belőle, az </a:t>
            </a:r>
            <a:r>
              <a:rPr lang="hu-HU" dirty="0" smtClean="0"/>
              <a:t>én emlékezetemre</a:t>
            </a:r>
            <a:r>
              <a:rPr lang="hu-HU" dirty="0"/>
              <a:t>.”</a:t>
            </a:r>
          </a:p>
          <a:p>
            <a:pPr algn="ctr"/>
            <a:endParaRPr lang="hu-HU" dirty="0"/>
          </a:p>
          <a:p>
            <a:pPr algn="ctr"/>
            <a:r>
              <a:rPr lang="hu-HU" dirty="0" smtClean="0"/>
              <a:t>Valahányszor </a:t>
            </a:r>
            <a:r>
              <a:rPr lang="hu-HU" dirty="0"/>
              <a:t>ugyanis e kenyeret eszitek, és e kehelyből isztok, az Úr halálát hirdetitek, amíg el </a:t>
            </a:r>
            <a:r>
              <a:rPr lang="hu-HU" dirty="0" smtClean="0"/>
              <a:t>nem jön</a:t>
            </a:r>
            <a:r>
              <a:rPr lang="hu-HU" dirty="0"/>
              <a:t>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827584"/>
            <a:ext cx="5498111" cy="20154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9066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899592" y="248455"/>
            <a:ext cx="71287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  <a:p>
            <a:endParaRPr lang="hu-HU" dirty="0" smtClean="0"/>
          </a:p>
          <a:p>
            <a:pPr algn="ctr"/>
            <a:r>
              <a:rPr lang="hu-HU" dirty="0" smtClean="0"/>
              <a:t> </a:t>
            </a:r>
            <a:r>
              <a:rPr lang="hu-HU" dirty="0"/>
              <a:t>A prédikáció után (ahol megtartják</a:t>
            </a:r>
            <a:r>
              <a:rPr lang="hu-HU" dirty="0" smtClean="0"/>
              <a:t>)</a:t>
            </a:r>
          </a:p>
          <a:p>
            <a:pPr algn="ctr"/>
            <a:r>
              <a:rPr lang="hu-HU" dirty="0" smtClean="0"/>
              <a:t> </a:t>
            </a:r>
            <a:r>
              <a:rPr lang="hu-HU" dirty="0"/>
              <a:t>a lábmosás szertartása jön. </a:t>
            </a:r>
            <a:endParaRPr lang="hu-HU" dirty="0" smtClean="0"/>
          </a:p>
          <a:p>
            <a:pPr algn="ctr"/>
            <a:endParaRPr lang="hu-HU" dirty="0" smtClean="0"/>
          </a:p>
          <a:p>
            <a:pPr algn="ctr"/>
            <a:r>
              <a:rPr lang="hu-HU" dirty="0" smtClean="0"/>
              <a:t>Ennek </a:t>
            </a:r>
            <a:r>
              <a:rPr lang="hu-HU" dirty="0"/>
              <a:t>hagyománya a Bibliában található, Jézus az utolsó vacsorán megmosta tanítványai lábát. </a:t>
            </a:r>
            <a:endParaRPr lang="hu-HU" dirty="0" smtClean="0"/>
          </a:p>
          <a:p>
            <a:pPr algn="ctr"/>
            <a:r>
              <a:rPr lang="hu-HU" dirty="0" smtClean="0"/>
              <a:t>A </a:t>
            </a:r>
            <a:r>
              <a:rPr lang="hu-HU" dirty="0"/>
              <a:t>mise után következik az ún. oltárfosztás. </a:t>
            </a:r>
            <a:endParaRPr lang="hu-HU" dirty="0" smtClean="0"/>
          </a:p>
          <a:p>
            <a:pPr algn="ctr"/>
            <a:r>
              <a:rPr lang="hu-HU" dirty="0" smtClean="0"/>
              <a:t>Ez </a:t>
            </a:r>
            <a:r>
              <a:rPr lang="hu-HU" dirty="0"/>
              <a:t>jelképezi, hogy Jézust megfosztották ruháitól. Ennek nincs szertartása, csendes. A mise után általában a templomokban virrasztást szoktak tartani, mondván Jézus tanítványai elaludtak.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61048"/>
            <a:ext cx="4464496" cy="19487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365104"/>
            <a:ext cx="4938713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964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6" r="12353"/>
          <a:stretch/>
        </p:blipFill>
        <p:spPr>
          <a:xfrm>
            <a:off x="395536" y="332656"/>
            <a:ext cx="3845607" cy="28575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159" y="548680"/>
            <a:ext cx="4067944" cy="299914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980" y="4077072"/>
            <a:ext cx="38100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91634"/>
            <a:ext cx="3767870" cy="2825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087" y="2420887"/>
            <a:ext cx="3425825" cy="264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020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95536" y="260648"/>
            <a:ext cx="3489895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/>
              <a:t>A szentmise végén a pap nem ad áldást, </a:t>
            </a:r>
            <a:endParaRPr lang="hu-HU" dirty="0" smtClean="0"/>
          </a:p>
          <a:p>
            <a:pPr algn="ctr"/>
            <a:r>
              <a:rPr lang="hu-HU" dirty="0" smtClean="0"/>
              <a:t>az </a:t>
            </a:r>
            <a:r>
              <a:rPr lang="hu-HU" dirty="0"/>
              <a:t>oltárt pedig megfosztja, még az oltárterítő is </a:t>
            </a:r>
            <a:r>
              <a:rPr lang="hu-HU" dirty="0" smtClean="0"/>
              <a:t>leveszik, </a:t>
            </a:r>
            <a:r>
              <a:rPr lang="hu-HU" dirty="0"/>
              <a:t>az Oltáriszentséget pedig egy mellékoltárhoz viszik, </a:t>
            </a:r>
            <a:endParaRPr lang="hu-HU" dirty="0" smtClean="0"/>
          </a:p>
          <a:p>
            <a:pPr algn="ctr"/>
            <a:r>
              <a:rPr lang="hu-HU" dirty="0" smtClean="0"/>
              <a:t>hogy </a:t>
            </a:r>
            <a:r>
              <a:rPr lang="hu-HU" dirty="0"/>
              <a:t>ott a hívek </a:t>
            </a:r>
            <a:r>
              <a:rPr lang="hu-HU" dirty="0" smtClean="0"/>
              <a:t>végezhessenek szentségimádást.</a:t>
            </a:r>
          </a:p>
          <a:p>
            <a:pPr algn="ctr"/>
            <a:endParaRPr lang="hu-HU" dirty="0" smtClean="0"/>
          </a:p>
          <a:p>
            <a:pPr algn="ctr"/>
            <a:endParaRPr lang="hu-HU" dirty="0"/>
          </a:p>
          <a:p>
            <a:pPr algn="ctr"/>
            <a:endParaRPr lang="hu-HU" dirty="0" smtClean="0"/>
          </a:p>
          <a:p>
            <a:pPr algn="ctr"/>
            <a:endParaRPr lang="hu-HU" dirty="0"/>
          </a:p>
          <a:p>
            <a:pPr algn="ctr"/>
            <a:endParaRPr lang="hu-HU" dirty="0" smtClean="0"/>
          </a:p>
          <a:p>
            <a:pPr algn="ctr"/>
            <a:endParaRPr lang="hu-HU" dirty="0" smtClean="0"/>
          </a:p>
          <a:p>
            <a:pPr algn="ctr"/>
            <a:endParaRPr lang="hu-HU" dirty="0"/>
          </a:p>
          <a:p>
            <a:pPr algn="ctr"/>
            <a:r>
              <a:rPr lang="hu-HU" dirty="0" smtClean="0"/>
              <a:t>Ebben </a:t>
            </a:r>
            <a:r>
              <a:rPr lang="hu-HU" dirty="0"/>
              <a:t>a szentségimádásban visszaemlékezünk arra, hogy</a:t>
            </a:r>
          </a:p>
          <a:p>
            <a:pPr algn="ctr"/>
            <a:r>
              <a:rPr lang="hu-HU" dirty="0"/>
              <a:t>Nagycsütörtökön este későn Jézus vért izzadt értünk </a:t>
            </a:r>
            <a:endParaRPr lang="hu-HU" dirty="0" smtClean="0"/>
          </a:p>
          <a:p>
            <a:pPr algn="ctr"/>
            <a:r>
              <a:rPr lang="hu-HU" dirty="0" smtClean="0"/>
              <a:t>a  </a:t>
            </a:r>
            <a:r>
              <a:rPr lang="hu-HU" dirty="0" err="1" smtClean="0"/>
              <a:t>Getszemáni</a:t>
            </a:r>
            <a:r>
              <a:rPr lang="hu-HU" dirty="0" smtClean="0"/>
              <a:t> kertben</a:t>
            </a:r>
            <a:r>
              <a:rPr lang="hu-HU" dirty="0"/>
              <a:t>.</a:t>
            </a:r>
          </a:p>
          <a:p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971" y="404664"/>
            <a:ext cx="3450307" cy="21232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40968"/>
            <a:ext cx="2876550" cy="15906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799852"/>
            <a:ext cx="3605544" cy="22729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églalap 4"/>
          <p:cNvSpPr/>
          <p:nvPr/>
        </p:nvSpPr>
        <p:spPr>
          <a:xfrm>
            <a:off x="4139951" y="5445224"/>
            <a:ext cx="47803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 smtClean="0">
                <a:hlinkClick r:id="rId5"/>
              </a:rPr>
              <a:t>Filmajánló:</a:t>
            </a:r>
          </a:p>
          <a:p>
            <a:pPr algn="ctr"/>
            <a:r>
              <a:rPr lang="hu-HU" dirty="0" smtClean="0">
                <a:hlinkClick r:id="rId5"/>
              </a:rPr>
              <a:t>https</a:t>
            </a:r>
            <a:r>
              <a:rPr lang="hu-HU" dirty="0">
                <a:hlinkClick r:id="rId5"/>
              </a:rPr>
              <a:t>://</a:t>
            </a:r>
            <a:r>
              <a:rPr lang="hu-HU" dirty="0" smtClean="0">
                <a:hlinkClick r:id="rId5"/>
              </a:rPr>
              <a:t>www.youtube.com/watch?v=KA8o-zGXw-s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8817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092280" y="2852936"/>
            <a:ext cx="1906374" cy="907503"/>
          </a:xfrm>
        </p:spPr>
        <p:txBody>
          <a:bodyPr/>
          <a:lstStyle/>
          <a:p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2195736" y="44624"/>
            <a:ext cx="66247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 smtClean="0"/>
          </a:p>
          <a:p>
            <a:pPr algn="ctr"/>
            <a:r>
              <a:rPr lang="hu-HU" b="1" dirty="0">
                <a:solidFill>
                  <a:srgbClr val="FF0000"/>
                </a:solidFill>
              </a:rPr>
              <a:t>Nagypéntek szigorú böjti </a:t>
            </a:r>
            <a:r>
              <a:rPr lang="hu-HU" b="1" dirty="0" smtClean="0">
                <a:solidFill>
                  <a:srgbClr val="FF0000"/>
                </a:solidFill>
              </a:rPr>
              <a:t>nap.</a:t>
            </a:r>
            <a:endParaRPr lang="hu-HU" b="1" dirty="0">
              <a:solidFill>
                <a:srgbClr val="FF0000"/>
              </a:solidFill>
            </a:endParaRPr>
          </a:p>
          <a:p>
            <a:pPr algn="ctr"/>
            <a:r>
              <a:rPr lang="hu-HU" dirty="0"/>
              <a:t>A liturgikus szín a piros</a:t>
            </a:r>
            <a:r>
              <a:rPr lang="hu-HU" dirty="0" smtClean="0"/>
              <a:t>.</a:t>
            </a:r>
          </a:p>
          <a:p>
            <a:pPr algn="ctr"/>
            <a:endParaRPr lang="hu-HU" dirty="0"/>
          </a:p>
          <a:p>
            <a:pPr algn="ctr"/>
            <a:r>
              <a:rPr lang="hu-HU" dirty="0"/>
              <a:t>Nagypénteken készítik el a </a:t>
            </a:r>
            <a:r>
              <a:rPr lang="hu-HU" dirty="0" smtClean="0"/>
              <a:t>Szentsírt, melyet </a:t>
            </a:r>
            <a:r>
              <a:rPr lang="hu-HU" dirty="0"/>
              <a:t>a hívek kegyelettel látogatnak.</a:t>
            </a:r>
          </a:p>
          <a:p>
            <a:endParaRPr lang="hu-HU" dirty="0"/>
          </a:p>
          <a:p>
            <a:pPr algn="ctr"/>
            <a:r>
              <a:rPr lang="hu-HU" dirty="0" smtClean="0"/>
              <a:t>Nagypéntek </a:t>
            </a:r>
            <a:r>
              <a:rPr lang="hu-HU" dirty="0"/>
              <a:t>az év egyetlen olyan napja, amikor sehol a világon nem mutatnak be szentmisét.</a:t>
            </a:r>
          </a:p>
          <a:p>
            <a:pPr algn="ctr"/>
            <a:endParaRPr lang="hu-HU" dirty="0"/>
          </a:p>
          <a:p>
            <a:pPr algn="ctr"/>
            <a:r>
              <a:rPr lang="hu-HU" dirty="0"/>
              <a:t>Nagypénteken délután van mégis egy szertartás, amelyen </a:t>
            </a:r>
            <a:r>
              <a:rPr lang="hu-HU" dirty="0" smtClean="0"/>
              <a:t>megemlékezünk Krisztus </a:t>
            </a:r>
            <a:r>
              <a:rPr lang="hu-HU" dirty="0"/>
              <a:t>Urunk szenvedéséről és kereszthaláláról</a:t>
            </a:r>
            <a:r>
              <a:rPr lang="hu-HU" dirty="0" smtClean="0"/>
              <a:t>.</a:t>
            </a:r>
          </a:p>
          <a:p>
            <a:pPr algn="ctr"/>
            <a:r>
              <a:rPr lang="hu-HU" dirty="0" smtClean="0"/>
              <a:t> 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1890299" cy="28354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717032"/>
            <a:ext cx="3960440" cy="27292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Kép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3" t="7131" r="27171"/>
          <a:stretch/>
        </p:blipFill>
        <p:spPr>
          <a:xfrm>
            <a:off x="5148064" y="4014942"/>
            <a:ext cx="2880320" cy="19922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1561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 rot="21133969">
            <a:off x="154040" y="229326"/>
            <a:ext cx="345638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dirty="0" smtClean="0">
                <a:hlinkClick r:id="rId2"/>
              </a:rPr>
              <a:t>Keresztút :</a:t>
            </a:r>
          </a:p>
          <a:p>
            <a:pPr algn="ctr"/>
            <a:r>
              <a:rPr lang="hu-HU" dirty="0" smtClean="0">
                <a:hlinkClick r:id="rId2"/>
              </a:rPr>
              <a:t>Nézzétek és hallgassátok meg!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99576"/>
            <a:ext cx="3672408" cy="36724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3" t="29744" r="5000" b="20257"/>
          <a:stretch/>
        </p:blipFill>
        <p:spPr bwMode="auto">
          <a:xfrm>
            <a:off x="5135288" y="516081"/>
            <a:ext cx="3722265" cy="18779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5" t="10389"/>
          <a:stretch/>
        </p:blipFill>
        <p:spPr bwMode="auto">
          <a:xfrm rot="850017">
            <a:off x="4298999" y="2456394"/>
            <a:ext cx="2232248" cy="19452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églalap 2"/>
          <p:cNvSpPr/>
          <p:nvPr/>
        </p:nvSpPr>
        <p:spPr>
          <a:xfrm rot="21177440">
            <a:off x="7164288" y="575029"/>
            <a:ext cx="1069524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hu-HU" dirty="0"/>
              <a:t>Vöröstó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3827">
            <a:off x="6778206" y="2547019"/>
            <a:ext cx="2043038" cy="27240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églalap 4"/>
          <p:cNvSpPr/>
          <p:nvPr/>
        </p:nvSpPr>
        <p:spPr>
          <a:xfrm rot="422205">
            <a:off x="4634946" y="5549386"/>
            <a:ext cx="2808312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dirty="0">
                <a:hlinkClick r:id="rId7"/>
              </a:rPr>
              <a:t>https://</a:t>
            </a:r>
            <a:r>
              <a:rPr lang="hu-HU" dirty="0" smtClean="0">
                <a:hlinkClick r:id="rId7"/>
              </a:rPr>
              <a:t>www.youtube.com/watch?v=T1aqI3vzbE8</a:t>
            </a:r>
            <a:endParaRPr lang="hu-HU" dirty="0" smtClean="0"/>
          </a:p>
        </p:txBody>
      </p:sp>
      <p:sp>
        <p:nvSpPr>
          <p:cNvPr id="6" name="Téglalap 5"/>
          <p:cNvSpPr/>
          <p:nvPr/>
        </p:nvSpPr>
        <p:spPr>
          <a:xfrm rot="21107373">
            <a:off x="1721167" y="1227186"/>
            <a:ext cx="3251777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u-HU" dirty="0">
                <a:hlinkClick r:id="rId2"/>
              </a:rPr>
              <a:t>https://</a:t>
            </a:r>
            <a:r>
              <a:rPr lang="hu-HU" dirty="0" smtClean="0">
                <a:hlinkClick r:id="rId2"/>
              </a:rPr>
              <a:t>www.youtube.com/watch?v=jNXgUyQLKw0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78137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11560" y="260648"/>
            <a:ext cx="8064895" cy="40514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b="1" u="sng" dirty="0"/>
              <a:t>Ennek a szertartásnak három része van:</a:t>
            </a:r>
          </a:p>
          <a:p>
            <a:r>
              <a:rPr lang="hu-HU" dirty="0"/>
              <a:t>- Igeliturgia,</a:t>
            </a:r>
          </a:p>
          <a:p>
            <a:r>
              <a:rPr lang="hu-HU" dirty="0"/>
              <a:t>- Hódolat a szent kereszt előtt</a:t>
            </a:r>
          </a:p>
          <a:p>
            <a:r>
              <a:rPr lang="hu-HU" dirty="0"/>
              <a:t>- Szentáldozás.</a:t>
            </a:r>
          </a:p>
          <a:p>
            <a:r>
              <a:rPr lang="hu-HU" dirty="0"/>
              <a:t>Az igeliturgiában felolvasást nyer a szenvedő szolgáról szóló rész Izajás </a:t>
            </a:r>
            <a:r>
              <a:rPr lang="hu-HU" dirty="0" smtClean="0"/>
              <a:t>próféta könyvéből</a:t>
            </a:r>
            <a:r>
              <a:rPr lang="hu-HU" dirty="0"/>
              <a:t>, az evangéliumban pedig Urunk Jézus Krisztus kínszenvedése S</a:t>
            </a:r>
            <a:r>
              <a:rPr lang="hu-HU" dirty="0" smtClean="0"/>
              <a:t>zent János </a:t>
            </a:r>
            <a:r>
              <a:rPr lang="hu-HU" dirty="0"/>
              <a:t>evangéliuma szerint. A szent kereszt előtti hódolatnak két része van:</a:t>
            </a:r>
          </a:p>
          <a:p>
            <a:pPr marL="0" indent="0">
              <a:buNone/>
            </a:pPr>
            <a:r>
              <a:rPr lang="hu-HU" dirty="0" smtClean="0"/>
              <a:t>	</a:t>
            </a:r>
            <a:r>
              <a:rPr lang="hu-HU" dirty="0" smtClean="0"/>
              <a:t>- a </a:t>
            </a:r>
            <a:r>
              <a:rPr lang="hu-HU" dirty="0"/>
              <a:t>szent kereszt </a:t>
            </a:r>
            <a:r>
              <a:rPr lang="hu-HU" dirty="0" smtClean="0"/>
              <a:t>felmutatása	- a </a:t>
            </a:r>
            <a:r>
              <a:rPr lang="hu-HU" dirty="0"/>
              <a:t>Szent kereszt előtti hódolat.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88" y="3933056"/>
            <a:ext cx="3439055" cy="23307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933056"/>
            <a:ext cx="3375443" cy="24129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2560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2939411" cy="24943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018" y="510851"/>
            <a:ext cx="3320988" cy="22139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060848"/>
            <a:ext cx="2175482" cy="27628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936" y="4437112"/>
            <a:ext cx="3121152" cy="19659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90812"/>
            <a:ext cx="3246907" cy="21624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7871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062" y="548680"/>
            <a:ext cx="3328320" cy="26285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29" y="404664"/>
            <a:ext cx="4121628" cy="30753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302" r="8851" b="13309"/>
          <a:stretch/>
        </p:blipFill>
        <p:spPr>
          <a:xfrm>
            <a:off x="4708021" y="3480032"/>
            <a:ext cx="4128403" cy="2757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149080"/>
            <a:ext cx="3202732" cy="24026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4714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75156" y="260648"/>
            <a:ext cx="2489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/>
              <a:t>Húsvéti </a:t>
            </a:r>
            <a:r>
              <a:rPr lang="hu-HU" b="1" dirty="0" smtClean="0"/>
              <a:t>vigília</a:t>
            </a:r>
            <a:endParaRPr lang="hu-HU" b="1" dirty="0"/>
          </a:p>
        </p:txBody>
      </p:sp>
      <p:sp>
        <p:nvSpPr>
          <p:cNvPr id="3" name="Téglalap 2"/>
          <p:cNvSpPr/>
          <p:nvPr/>
        </p:nvSpPr>
        <p:spPr>
          <a:xfrm>
            <a:off x="395536" y="559956"/>
            <a:ext cx="4248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u-HU" dirty="0" smtClean="0"/>
          </a:p>
          <a:p>
            <a:pPr algn="ctr"/>
            <a:r>
              <a:rPr lang="hu-HU" dirty="0" smtClean="0"/>
              <a:t>A vigília </a:t>
            </a:r>
            <a:r>
              <a:rPr lang="hu-HU" dirty="0"/>
              <a:t>egy ünnep előestéje</a:t>
            </a:r>
            <a:r>
              <a:rPr lang="hu-HU" dirty="0" smtClean="0"/>
              <a:t>.</a:t>
            </a:r>
          </a:p>
          <a:p>
            <a:pPr algn="ctr"/>
            <a:endParaRPr lang="hu-HU" dirty="0" smtClean="0"/>
          </a:p>
          <a:p>
            <a:pPr algn="ctr"/>
            <a:r>
              <a:rPr lang="hu-HU" dirty="0" smtClean="0"/>
              <a:t> </a:t>
            </a:r>
            <a:r>
              <a:rPr lang="hu-HU" dirty="0"/>
              <a:t>A húsvéti </a:t>
            </a:r>
            <a:r>
              <a:rPr lang="hu-HU" dirty="0" smtClean="0"/>
              <a:t>vigília nevet </a:t>
            </a:r>
            <a:r>
              <a:rPr lang="hu-HU" dirty="0"/>
              <a:t>viseli </a:t>
            </a:r>
            <a:r>
              <a:rPr lang="hu-HU" dirty="0" smtClean="0"/>
              <a:t>a kereszténység </a:t>
            </a:r>
            <a:r>
              <a:rPr lang="hu-HU" dirty="0"/>
              <a:t>legfontosabb</a:t>
            </a:r>
          </a:p>
          <a:p>
            <a:pPr algn="ctr"/>
            <a:r>
              <a:rPr lang="hu-HU" dirty="0"/>
              <a:t>éjszakájának megünneplése. </a:t>
            </a:r>
            <a:endParaRPr lang="hu-HU" dirty="0" smtClean="0"/>
          </a:p>
          <a:p>
            <a:pPr algn="ctr"/>
            <a:endParaRPr lang="hu-HU" dirty="0" smtClean="0"/>
          </a:p>
          <a:p>
            <a:pPr algn="ctr"/>
            <a:r>
              <a:rPr lang="hu-HU" dirty="0" smtClean="0"/>
              <a:t>Ezen </a:t>
            </a:r>
            <a:r>
              <a:rPr lang="hu-HU" dirty="0"/>
              <a:t>az </a:t>
            </a:r>
            <a:r>
              <a:rPr lang="hu-HU" dirty="0" smtClean="0"/>
              <a:t>éjszakán emlékezünk </a:t>
            </a:r>
            <a:r>
              <a:rPr lang="hu-HU" dirty="0"/>
              <a:t>meg Urunk Jézus Krisztus</a:t>
            </a:r>
          </a:p>
          <a:p>
            <a:pPr algn="ctr"/>
            <a:r>
              <a:rPr lang="hu-HU" dirty="0"/>
              <a:t>feltámadásáról</a:t>
            </a:r>
            <a:r>
              <a:rPr lang="hu-HU" dirty="0" smtClean="0"/>
              <a:t>.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82" y="3789040"/>
            <a:ext cx="3420380" cy="22802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836712"/>
            <a:ext cx="3551786" cy="51282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2550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32"/>
            <a:ext cx="9144000" cy="680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41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15616" y="2924943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dirty="0"/>
              <a:t>A zsidók is megünnepelték a Húsvétot, mint az</a:t>
            </a:r>
          </a:p>
          <a:p>
            <a:pPr algn="ctr"/>
            <a:r>
              <a:rPr lang="hu-HU" dirty="0"/>
              <a:t>Egyiptomból való kivonulás éjszakájának emlékét.</a:t>
            </a:r>
          </a:p>
          <a:p>
            <a:pPr algn="ctr"/>
            <a:endParaRPr lang="hu-HU" dirty="0"/>
          </a:p>
          <a:p>
            <a:pPr algn="ctr"/>
            <a:r>
              <a:rPr lang="hu-HU" dirty="0"/>
              <a:t>A zsidók ezt kovásztalan kenyérrel és húsvéti</a:t>
            </a:r>
          </a:p>
          <a:p>
            <a:pPr algn="ctr"/>
            <a:r>
              <a:rPr lang="hu-HU" dirty="0"/>
              <a:t>bárány elfogyasztásával ünnepelték. </a:t>
            </a:r>
          </a:p>
          <a:p>
            <a:pPr algn="ctr"/>
            <a:endParaRPr lang="hu-HU" dirty="0"/>
          </a:p>
          <a:p>
            <a:pPr algn="ctr"/>
            <a:r>
              <a:rPr lang="hu-HU" dirty="0"/>
              <a:t>A keresztény húsvétban azonban mi nem ezt ünnepelték, hanem Krisztus Urunk feltámadását, akit értünk feláldozták, mint húsvéti bárányt.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404070"/>
            <a:ext cx="1918789" cy="25279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268" y="4771603"/>
            <a:ext cx="2520280" cy="15751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648" y="359954"/>
            <a:ext cx="2399271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3177">
            <a:off x="395048" y="643851"/>
            <a:ext cx="2628900" cy="17335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1482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164586" y="188640"/>
            <a:ext cx="5583877" cy="6624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dirty="0">
                <a:latin typeface="Berlin Sans FB" panose="020E0602020502020306" pitchFamily="34" charset="0"/>
              </a:rPr>
              <a:t>Egy </a:t>
            </a:r>
            <a:r>
              <a:rPr lang="hu-HU" sz="2800" dirty="0" err="1">
                <a:latin typeface="Berlin Sans FB" panose="020E0602020502020306" pitchFamily="34" charset="0"/>
              </a:rPr>
              <a:t>széder-tál</a:t>
            </a:r>
            <a:r>
              <a:rPr lang="hu-HU" sz="2800" dirty="0">
                <a:latin typeface="Berlin Sans FB" panose="020E0602020502020306" pitchFamily="34" charset="0"/>
              </a:rPr>
              <a:t> alapvetően ezeket az ételeket tartalmazza:</a:t>
            </a:r>
          </a:p>
          <a:p>
            <a:endParaRPr lang="hu-HU" sz="1050" dirty="0"/>
          </a:p>
          <a:p>
            <a:r>
              <a:rPr lang="hu-HU" b="1" dirty="0" err="1"/>
              <a:t>Maror</a:t>
            </a:r>
            <a:r>
              <a:rPr lang="hu-HU" b="1" dirty="0"/>
              <a:t> és </a:t>
            </a:r>
            <a:r>
              <a:rPr lang="hu-HU" b="1" dirty="0" err="1" smtClean="0"/>
              <a:t>chazeret</a:t>
            </a:r>
            <a:r>
              <a:rPr lang="hu-HU" b="1" dirty="0" smtClean="0"/>
              <a:t>:</a:t>
            </a:r>
            <a:r>
              <a:rPr lang="hu-HU" dirty="0" smtClean="0"/>
              <a:t> - ezek </a:t>
            </a:r>
            <a:r>
              <a:rPr lang="hu-HU" dirty="0"/>
              <a:t>a keserű növények: keserű saláta és keserű gyökér. A saláta lehet római saláta, a gyökér pedig </a:t>
            </a:r>
            <a:r>
              <a:rPr lang="hu-HU" dirty="0" smtClean="0"/>
              <a:t>torma.</a:t>
            </a:r>
          </a:p>
          <a:p>
            <a:r>
              <a:rPr lang="hu-HU" b="1" dirty="0" smtClean="0"/>
              <a:t>Mindkettő </a:t>
            </a:r>
            <a:r>
              <a:rPr lang="hu-HU" b="1" dirty="0"/>
              <a:t>az egyiptomi keserű és kemény munkát szimbolizálja.</a:t>
            </a:r>
          </a:p>
          <a:p>
            <a:endParaRPr lang="hu-HU" sz="1000" b="1" dirty="0"/>
          </a:p>
          <a:p>
            <a:r>
              <a:rPr lang="hu-HU" b="1" dirty="0" err="1" smtClean="0"/>
              <a:t>Haroset</a:t>
            </a:r>
            <a:r>
              <a:rPr lang="hu-HU" dirty="0" smtClean="0"/>
              <a:t>: – </a:t>
            </a:r>
            <a:r>
              <a:rPr lang="hu-HU" dirty="0"/>
              <a:t>apróra vágott/reszelt alma valamilyen olajos maggal, fahéjjal és vörös borban párolva. Nagyon finom csemege egyébként</a:t>
            </a:r>
            <a:r>
              <a:rPr lang="hu-HU" dirty="0" smtClean="0"/>
              <a:t>.</a:t>
            </a:r>
            <a:endParaRPr lang="hu-HU" dirty="0"/>
          </a:p>
          <a:p>
            <a:r>
              <a:rPr lang="hu-HU" b="1" dirty="0" smtClean="0"/>
              <a:t>Az </a:t>
            </a:r>
            <a:r>
              <a:rPr lang="hu-HU" b="1" dirty="0"/>
              <a:t>Egyiptomban használt maltert szimbolizálja, amit </a:t>
            </a:r>
            <a:r>
              <a:rPr lang="hu-HU" b="1" dirty="0" smtClean="0"/>
              <a:t>a rabszolga-munkánál </a:t>
            </a:r>
            <a:r>
              <a:rPr lang="hu-HU" b="1" dirty="0"/>
              <a:t>használtak. </a:t>
            </a:r>
            <a:endParaRPr lang="hu-HU" b="1" dirty="0" smtClean="0"/>
          </a:p>
          <a:p>
            <a:endParaRPr lang="hu-HU" sz="600" b="1" dirty="0"/>
          </a:p>
          <a:p>
            <a:r>
              <a:rPr lang="hu-HU" b="1" dirty="0" err="1" smtClean="0"/>
              <a:t>Karpas</a:t>
            </a:r>
            <a:r>
              <a:rPr lang="hu-HU" b="1" dirty="0" smtClean="0"/>
              <a:t>: </a:t>
            </a:r>
            <a:r>
              <a:rPr lang="hu-HU" dirty="0" smtClean="0"/>
              <a:t>– </a:t>
            </a:r>
            <a:r>
              <a:rPr lang="hu-HU" dirty="0"/>
              <a:t>sós vízben áztatott zeller vagy petrezselyem</a:t>
            </a:r>
            <a:r>
              <a:rPr lang="hu-HU" dirty="0" smtClean="0"/>
              <a:t>.</a:t>
            </a:r>
          </a:p>
          <a:p>
            <a:r>
              <a:rPr lang="hu-HU" b="1" dirty="0" smtClean="0"/>
              <a:t>Ez </a:t>
            </a:r>
            <a:r>
              <a:rPr lang="hu-HU" b="1" dirty="0"/>
              <a:t>ugyanis az Egyiptomban hullatott könnyeket szimbolizálja, hiszen a könny is nem más, mint sós víz.</a:t>
            </a:r>
          </a:p>
          <a:p>
            <a:endParaRPr lang="hu-H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729"/>
          <a:stretch/>
        </p:blipFill>
        <p:spPr bwMode="auto">
          <a:xfrm rot="2611431">
            <a:off x="556268" y="1178780"/>
            <a:ext cx="2564996" cy="13174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2640">
            <a:off x="292755" y="166054"/>
            <a:ext cx="1968783" cy="10786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23352">
            <a:off x="-34272" y="1752294"/>
            <a:ext cx="2028282" cy="13513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2492896"/>
            <a:ext cx="3286125" cy="269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420">
            <a:off x="237647" y="5444667"/>
            <a:ext cx="2640854" cy="11838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7920">
            <a:off x="151192" y="4303187"/>
            <a:ext cx="1944538" cy="10938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89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1520" y="-9220616"/>
            <a:ext cx="8712968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err="1" smtClean="0"/>
              <a:t>Zeroah</a:t>
            </a:r>
            <a:r>
              <a:rPr lang="hu-HU" dirty="0" smtClean="0"/>
              <a:t> </a:t>
            </a:r>
            <a:r>
              <a:rPr lang="hu-HU" dirty="0"/>
              <a:t>– a bárány lábszárcsontja sütve. Ez tulajdonképpen a húsvéti bárányt jelképezi. Én </a:t>
            </a:r>
            <a:r>
              <a:rPr lang="hu-HU" dirty="0" err="1"/>
              <a:t>csirkeszárnyakat</a:t>
            </a:r>
            <a:r>
              <a:rPr lang="hu-HU" dirty="0"/>
              <a:t> vettem, hiszen talán ez a leginkább “sok csont, kevés hús” része a csirkének. A kivonulás éjjelén a bárány vérével kenték meg a házak ajtajának szemöldökfáját, így a </a:t>
            </a:r>
            <a:r>
              <a:rPr lang="hu-HU" dirty="0" err="1"/>
              <a:t>tizedik</a:t>
            </a:r>
            <a:r>
              <a:rPr lang="hu-HU" dirty="0"/>
              <a:t> csapás a zsidó házakat elkerülte. (A húsvéti bárány számunkra természetesen Krisztus áldozatát jelenti.)  Ha mást nem is, de ezt az egy ételt mindenképpen el kell készíteni a </a:t>
            </a:r>
            <a:r>
              <a:rPr lang="hu-HU" dirty="0" err="1"/>
              <a:t>széder-tálhoz</a:t>
            </a:r>
            <a:r>
              <a:rPr lang="hu-HU" dirty="0"/>
              <a:t> az ünnep során.</a:t>
            </a:r>
          </a:p>
          <a:p>
            <a:endParaRPr lang="hu-HU" dirty="0"/>
          </a:p>
          <a:p>
            <a:r>
              <a:rPr lang="hu-HU" dirty="0" err="1"/>
              <a:t>Beitzah</a:t>
            </a:r>
            <a:r>
              <a:rPr lang="hu-HU" dirty="0"/>
              <a:t> – keményre főtt tojás. A főtt tojás egy hagyományos áldozati étel volt a jeruzsálemi Templomban, és később a gyász jelképévé vált a Templom lerombolása után. Hagyományosan ez volt az első étel, amit a temetés után egy halotti toron felszolgáltak.</a:t>
            </a:r>
          </a:p>
          <a:p>
            <a:endParaRPr lang="hu-HU" dirty="0"/>
          </a:p>
          <a:p>
            <a:r>
              <a:rPr lang="hu-HU" dirty="0"/>
              <a:t>Macesz – kovásztalan kenyér, pászka. Az ünnepi asztalra három maceszt tesznek fel, egymástól kendővel elválasztva. A kovásztalan kenyér a sietve elfogyasztott vacsorára emlékeztet a kivonulás előtti éjjelen, hiszen nem volt idő megkeleszteni a kenyeret. Boltban is lehet venni maceszt, ha még annyi ideje sincs az embernek, mint a zsidóknak a kivonulás éjjelén 😛</a:t>
            </a:r>
          </a:p>
          <a:p>
            <a:endParaRPr lang="hu-HU" dirty="0"/>
          </a:p>
          <a:p>
            <a:r>
              <a:rPr lang="hu-HU" dirty="0"/>
              <a:t>Vörös bort nyilván nem szolgáltam fel, de vettem piros szőlőlevet, csak a hangulat kedvéért.</a:t>
            </a:r>
          </a:p>
          <a:p>
            <a:endParaRPr lang="hu-HU" dirty="0"/>
          </a:p>
          <a:p>
            <a:r>
              <a:rPr lang="hu-HU" dirty="0" err="1"/>
              <a:t>hid-tan</a:t>
            </a:r>
            <a:r>
              <a:rPr lang="hu-HU" dirty="0"/>
              <a:t>_sederplate2016-2</a:t>
            </a:r>
          </a:p>
          <a:p>
            <a:endParaRPr lang="hu-HU" dirty="0"/>
          </a:p>
          <a:p>
            <a:r>
              <a:rPr lang="hu-HU" dirty="0"/>
              <a:t>Bár eleinte azt terveztem, hogy megpróbáljuk teljesen “eljátszani” az egész vacsorát úgy, ahogy a zsidó hagyományok megkövetelik, de végül csak röviden elmagyaráztam a fontosabb dolgokat, és “csak úgy” elfogyasztottuk a vacsorát. Közben beszélgettünk, illetve főleg ők beszéltek (csupa lány csapat, ez néha még engem is fáraszt 😀 ). De a hangulat jó volt, és jövő héten még egy kis visszautalás úgyis lesz.</a:t>
            </a:r>
          </a:p>
          <a:p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35737" y="260648"/>
            <a:ext cx="4176223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1400" b="1" dirty="0" err="1"/>
              <a:t>Zeroah</a:t>
            </a:r>
            <a:r>
              <a:rPr lang="hu-HU" sz="1400" dirty="0"/>
              <a:t> – a bárány lábszárcsontja sütve. </a:t>
            </a:r>
            <a:endParaRPr lang="hu-HU" sz="1400" dirty="0" smtClean="0"/>
          </a:p>
          <a:p>
            <a:pPr algn="just"/>
            <a:r>
              <a:rPr lang="hu-HU" sz="1400" dirty="0" smtClean="0"/>
              <a:t>Ez </a:t>
            </a:r>
            <a:r>
              <a:rPr lang="hu-HU" sz="1400" dirty="0"/>
              <a:t>tulajdonképpen a húsvéti bárányt jelképezi</a:t>
            </a:r>
            <a:r>
              <a:rPr lang="hu-HU" sz="1400" dirty="0" smtClean="0"/>
              <a:t>.</a:t>
            </a:r>
          </a:p>
          <a:p>
            <a:pPr algn="just"/>
            <a:r>
              <a:rPr lang="hu-HU" sz="1400" dirty="0" smtClean="0"/>
              <a:t> </a:t>
            </a:r>
            <a:r>
              <a:rPr lang="hu-HU" sz="1400" dirty="0"/>
              <a:t>A kivonulás éjjelén a bárány vérével kenték meg a házak ajtajának szemöldökfáját, így a </a:t>
            </a:r>
            <a:r>
              <a:rPr lang="hu-HU" sz="1400" dirty="0" err="1"/>
              <a:t>tizedik</a:t>
            </a:r>
            <a:r>
              <a:rPr lang="hu-HU" sz="1400" dirty="0"/>
              <a:t> csapás a zsidó házakat elkerülte. (A húsvéti bárány számunkra természetesen Krisztus áldozatát jelenti.)  </a:t>
            </a:r>
          </a:p>
          <a:p>
            <a:endParaRPr lang="hu-HU" sz="1400" dirty="0"/>
          </a:p>
          <a:p>
            <a:r>
              <a:rPr lang="hu-HU" sz="1400" b="1" dirty="0" err="1"/>
              <a:t>Beitzah</a:t>
            </a:r>
            <a:r>
              <a:rPr lang="hu-HU" sz="1400" b="1" dirty="0"/>
              <a:t> </a:t>
            </a:r>
            <a:r>
              <a:rPr lang="hu-HU" sz="1400" dirty="0"/>
              <a:t>– keményre főtt tojás. </a:t>
            </a:r>
            <a:endParaRPr lang="hu-HU" sz="1400" dirty="0" smtClean="0"/>
          </a:p>
          <a:p>
            <a:r>
              <a:rPr lang="hu-HU" sz="1400" dirty="0" smtClean="0"/>
              <a:t>A </a:t>
            </a:r>
            <a:r>
              <a:rPr lang="hu-HU" sz="1400" dirty="0"/>
              <a:t>főtt tojás egy hagyományos áldozati étel volt a jeruzsálemi Templomban, és később a gyász jelképévé vált a Templom lerombolása után. </a:t>
            </a:r>
            <a:endParaRPr lang="hu-HU" sz="1400" dirty="0" smtClean="0"/>
          </a:p>
          <a:p>
            <a:r>
              <a:rPr lang="hu-HU" sz="1400" dirty="0" smtClean="0"/>
              <a:t>Hagyományosan </a:t>
            </a:r>
            <a:r>
              <a:rPr lang="hu-HU" sz="1400" dirty="0"/>
              <a:t>ez volt az első étel, amit a temetés után egy halotti toron felszolgáltak.</a:t>
            </a:r>
          </a:p>
          <a:p>
            <a:endParaRPr lang="hu-HU" sz="1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0" t="6885"/>
          <a:stretch/>
        </p:blipFill>
        <p:spPr bwMode="auto">
          <a:xfrm>
            <a:off x="4372763" y="151302"/>
            <a:ext cx="3092312" cy="20882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44101">
            <a:off x="6793544" y="725403"/>
            <a:ext cx="2286046" cy="14539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67678">
            <a:off x="5298475" y="1682204"/>
            <a:ext cx="2208227" cy="14721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4406">
            <a:off x="297749" y="4141699"/>
            <a:ext cx="3809712" cy="23402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églalap 3"/>
          <p:cNvSpPr/>
          <p:nvPr/>
        </p:nvSpPr>
        <p:spPr>
          <a:xfrm>
            <a:off x="4393350" y="3717032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hu-HU" sz="1600" b="1" dirty="0"/>
              <a:t>Macesz </a:t>
            </a:r>
            <a:r>
              <a:rPr lang="hu-HU" sz="1600" dirty="0"/>
              <a:t>– kovásztalan kenyér, </a:t>
            </a:r>
            <a:r>
              <a:rPr lang="hu-HU" sz="1600" dirty="0" err="1" smtClean="0"/>
              <a:t>pászka.Az</a:t>
            </a:r>
            <a:r>
              <a:rPr lang="hu-HU" sz="1600" dirty="0" smtClean="0"/>
              <a:t> </a:t>
            </a:r>
            <a:r>
              <a:rPr lang="hu-HU" sz="1600" dirty="0"/>
              <a:t>ünnepi asztalra három maceszt tesznek fel, egymástól kendővel elválasztva.</a:t>
            </a:r>
          </a:p>
          <a:p>
            <a:pPr algn="just"/>
            <a:r>
              <a:rPr lang="hu-HU" sz="1600" dirty="0"/>
              <a:t>A kovásztalan kenyér a sietve elfogyasztott vacsorára emlékeztet a kivonulás előtti éjjelen, hiszen nem volt idő megkeleszteni a kenyeret. </a:t>
            </a:r>
          </a:p>
          <a:p>
            <a:pPr algn="just"/>
            <a:r>
              <a:rPr lang="hu-HU" sz="1600" dirty="0"/>
              <a:t>Boltban is lehet venni maceszt, ha még annyi ideje sincs az embernek, mint a zsidóknak a kivonulás </a:t>
            </a:r>
            <a:r>
              <a:rPr lang="hu-HU" sz="1600" dirty="0" smtClean="0"/>
              <a:t>éjjelén. </a:t>
            </a:r>
            <a:endParaRPr lang="hu-HU" sz="1600" dirty="0"/>
          </a:p>
          <a:p>
            <a:pPr algn="just"/>
            <a:r>
              <a:rPr lang="hu-HU" sz="1600" dirty="0"/>
              <a:t>Vörös =piros szőlőleve.</a:t>
            </a:r>
          </a:p>
        </p:txBody>
      </p:sp>
    </p:spTree>
    <p:extLst>
      <p:ext uri="{BB962C8B-B14F-4D97-AF65-F5344CB8AC3E}">
        <p14:creationId xmlns:p14="http://schemas.microsoft.com/office/powerpoint/2010/main" val="29153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59632" y="2996952"/>
            <a:ext cx="6994759" cy="369331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hu-HU" dirty="0"/>
          </a:p>
          <a:p>
            <a:pPr algn="ctr"/>
            <a:r>
              <a:rPr lang="hu-HU" b="1" u="sng" dirty="0"/>
              <a:t>1.Lucernárium (fényünnepség</a:t>
            </a:r>
            <a:r>
              <a:rPr lang="hu-HU" b="1" u="sng" dirty="0" smtClean="0"/>
              <a:t>)</a:t>
            </a:r>
          </a:p>
          <a:p>
            <a:endParaRPr lang="hu-HU" b="1" u="sng" dirty="0"/>
          </a:p>
          <a:p>
            <a:pPr algn="ctr"/>
            <a:r>
              <a:rPr lang="hu-HU" dirty="0" smtClean="0"/>
              <a:t>A </a:t>
            </a:r>
            <a:r>
              <a:rPr lang="hu-HU" dirty="0"/>
              <a:t>templom előtt a pap bevezetőt mond és </a:t>
            </a:r>
            <a:r>
              <a:rPr lang="hu-HU" dirty="0" smtClean="0"/>
              <a:t>megáldja a </a:t>
            </a:r>
            <a:r>
              <a:rPr lang="hu-HU" dirty="0"/>
              <a:t>tüzet. </a:t>
            </a:r>
            <a:endParaRPr lang="hu-HU" dirty="0" smtClean="0"/>
          </a:p>
          <a:p>
            <a:pPr algn="ctr"/>
            <a:r>
              <a:rPr lang="hu-HU" dirty="0" smtClean="0"/>
              <a:t>Ezután </a:t>
            </a:r>
            <a:r>
              <a:rPr lang="hu-HU" dirty="0"/>
              <a:t>megjelöli a húsvéti gyertyát, majd </a:t>
            </a:r>
            <a:r>
              <a:rPr lang="hu-HU" dirty="0" smtClean="0"/>
              <a:t>a tűzről </a:t>
            </a:r>
            <a:r>
              <a:rPr lang="hu-HU" dirty="0"/>
              <a:t>meggyújtja a gyertyát. A pap ezután </a:t>
            </a:r>
            <a:r>
              <a:rPr lang="hu-HU" dirty="0" smtClean="0"/>
              <a:t>kezébe veszi </a:t>
            </a:r>
            <a:r>
              <a:rPr lang="hu-HU" dirty="0"/>
              <a:t>a húsvéti gyertyát és bevonul vele a </a:t>
            </a:r>
            <a:r>
              <a:rPr lang="hu-HU" dirty="0" smtClean="0"/>
              <a:t>sötét templomba. </a:t>
            </a:r>
            <a:r>
              <a:rPr lang="hu-HU" dirty="0"/>
              <a:t>A gyertyáról gyújtják meg a hívek </a:t>
            </a:r>
            <a:r>
              <a:rPr lang="hu-HU" dirty="0" smtClean="0"/>
              <a:t>a saját </a:t>
            </a:r>
            <a:r>
              <a:rPr lang="hu-HU" dirty="0"/>
              <a:t>gyertyáikat, majd amikor a pap </a:t>
            </a:r>
            <a:r>
              <a:rPr lang="hu-HU" dirty="0" smtClean="0"/>
              <a:t>harmadszor énekeli</a:t>
            </a:r>
            <a:r>
              <a:rPr lang="hu-HU" dirty="0"/>
              <a:t>, hogy „Krisztus világossága!” a </a:t>
            </a:r>
            <a:r>
              <a:rPr lang="hu-HU" dirty="0" smtClean="0"/>
              <a:t>templomba felgyújtanak </a:t>
            </a:r>
            <a:r>
              <a:rPr lang="hu-HU" dirty="0"/>
              <a:t>minden villanyt</a:t>
            </a:r>
            <a:r>
              <a:rPr lang="hu-HU" dirty="0" smtClean="0"/>
              <a:t>.</a:t>
            </a:r>
          </a:p>
          <a:p>
            <a:pPr algn="ctr"/>
            <a:r>
              <a:rPr lang="hu-HU" dirty="0" smtClean="0"/>
              <a:t>Ezután </a:t>
            </a:r>
            <a:r>
              <a:rPr lang="hu-HU" dirty="0"/>
              <a:t>a pap elénekli </a:t>
            </a:r>
            <a:r>
              <a:rPr lang="hu-HU" dirty="0" smtClean="0"/>
              <a:t>a húsvéti öröméneket</a:t>
            </a:r>
          </a:p>
          <a:p>
            <a:pPr algn="ctr"/>
            <a:r>
              <a:rPr lang="hu-HU" dirty="0" smtClean="0"/>
              <a:t>(</a:t>
            </a:r>
            <a:r>
              <a:rPr lang="hu-HU" dirty="0"/>
              <a:t>melynek latin neve </a:t>
            </a:r>
            <a:r>
              <a:rPr lang="hu-HU" dirty="0" err="1"/>
              <a:t>Exsultet</a:t>
            </a:r>
            <a:r>
              <a:rPr lang="hu-HU" dirty="0"/>
              <a:t>).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2550">
            <a:off x="304568" y="774922"/>
            <a:ext cx="3089299" cy="19839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églalap 2"/>
          <p:cNvSpPr/>
          <p:nvPr/>
        </p:nvSpPr>
        <p:spPr>
          <a:xfrm>
            <a:off x="3483083" y="836712"/>
            <a:ext cx="53285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A húsvéti </a:t>
            </a:r>
            <a:r>
              <a:rPr lang="hu-HU" b="1" dirty="0" err="1"/>
              <a:t>vigiliának</a:t>
            </a:r>
            <a:r>
              <a:rPr lang="hu-HU" b="1" dirty="0"/>
              <a:t> négy része van</a:t>
            </a:r>
            <a:r>
              <a:rPr lang="hu-HU" b="1" dirty="0" smtClean="0"/>
              <a:t>:</a:t>
            </a:r>
          </a:p>
          <a:p>
            <a:pPr algn="ctr"/>
            <a:endParaRPr lang="hu-HU" b="1" dirty="0"/>
          </a:p>
          <a:p>
            <a:pPr algn="ctr"/>
            <a:r>
              <a:rPr lang="hu-HU" dirty="0"/>
              <a:t>1.Lucernárium (fényünnepség)</a:t>
            </a:r>
          </a:p>
          <a:p>
            <a:pPr algn="ctr"/>
            <a:r>
              <a:rPr lang="hu-HU" dirty="0"/>
              <a:t>2.Igeliturgia</a:t>
            </a:r>
          </a:p>
          <a:p>
            <a:pPr algn="ctr"/>
            <a:r>
              <a:rPr lang="hu-HU" dirty="0"/>
              <a:t>3.Keresztség liturgiája</a:t>
            </a:r>
          </a:p>
          <a:p>
            <a:pPr algn="ctr"/>
            <a:r>
              <a:rPr lang="hu-HU" dirty="0"/>
              <a:t>4.Eukharisztia liturgiája</a:t>
            </a:r>
          </a:p>
        </p:txBody>
      </p:sp>
    </p:spTree>
    <p:extLst>
      <p:ext uri="{BB962C8B-B14F-4D97-AF65-F5344CB8AC3E}">
        <p14:creationId xmlns:p14="http://schemas.microsoft.com/office/powerpoint/2010/main" val="403692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264" y="4383236"/>
            <a:ext cx="3345329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71" y="2508874"/>
            <a:ext cx="3809999" cy="25384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431"/>
          <a:stretch/>
        </p:blipFill>
        <p:spPr>
          <a:xfrm>
            <a:off x="237071" y="332656"/>
            <a:ext cx="2398939" cy="20915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947" y="1233162"/>
            <a:ext cx="2475359" cy="18541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010" y="-28792"/>
            <a:ext cx="441325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516838"/>
            <a:ext cx="2880320" cy="19190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259" y="3933056"/>
            <a:ext cx="3810001" cy="25384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6031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83568" y="332656"/>
            <a:ext cx="77048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3.Keresztségi </a:t>
            </a:r>
            <a:r>
              <a:rPr lang="hu-HU" b="1" dirty="0" smtClean="0"/>
              <a:t>liturgia:</a:t>
            </a:r>
          </a:p>
          <a:p>
            <a:pPr algn="ctr"/>
            <a:endParaRPr lang="hu-HU" b="1" dirty="0"/>
          </a:p>
          <a:p>
            <a:pPr algn="ctr"/>
            <a:r>
              <a:rPr lang="hu-HU" dirty="0"/>
              <a:t>A keresztségi liturgiát a keresztelőkútnál tartjuk.</a:t>
            </a:r>
          </a:p>
          <a:p>
            <a:pPr algn="ctr"/>
            <a:r>
              <a:rPr lang="hu-HU" dirty="0" smtClean="0"/>
              <a:t>A </a:t>
            </a:r>
            <a:r>
              <a:rPr lang="hu-HU" dirty="0"/>
              <a:t>keresztségi liturgia akkor különösen szép, ha valakit</a:t>
            </a:r>
          </a:p>
          <a:p>
            <a:pPr algn="ctr"/>
            <a:r>
              <a:rPr lang="hu-HU" dirty="0"/>
              <a:t>pontosan Húsvét éjszakáján keresztelnek meg. Ebben</a:t>
            </a:r>
          </a:p>
          <a:p>
            <a:pPr algn="ctr"/>
            <a:r>
              <a:rPr lang="hu-HU" dirty="0"/>
              <a:t>az esetben a szertartáshoz hozzátartozik a</a:t>
            </a:r>
          </a:p>
          <a:p>
            <a:pPr algn="ctr"/>
            <a:r>
              <a:rPr lang="hu-HU" dirty="0"/>
              <a:t>litánia, a keresztvízszentelés, a keresztelés és a</a:t>
            </a:r>
          </a:p>
          <a:p>
            <a:pPr algn="ctr"/>
            <a:r>
              <a:rPr lang="hu-HU" dirty="0"/>
              <a:t>keresztelési fogadalmak felújítása.</a:t>
            </a:r>
          </a:p>
          <a:p>
            <a:pPr algn="ctr"/>
            <a:r>
              <a:rPr lang="hu-HU" dirty="0"/>
              <a:t>Ha nincs keresztelés, akkor a pap csak a vizet áldja</a:t>
            </a:r>
          </a:p>
          <a:p>
            <a:pPr algn="ctr"/>
            <a:r>
              <a:rPr lang="hu-HU" dirty="0"/>
              <a:t>meg, majd a</a:t>
            </a:r>
          </a:p>
          <a:p>
            <a:pPr algn="ctr"/>
            <a:r>
              <a:rPr lang="hu-HU" dirty="0"/>
              <a:t>hívek égő gyertyával kezükben megújítják keresztelési</a:t>
            </a:r>
          </a:p>
          <a:p>
            <a:pPr algn="ctr"/>
            <a:r>
              <a:rPr lang="hu-HU" dirty="0" smtClean="0"/>
              <a:t>Fogadalmukat.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66" y="3610046"/>
            <a:ext cx="3305944" cy="22025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441305"/>
            <a:ext cx="2952328" cy="20896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005064"/>
            <a:ext cx="3662536" cy="27469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62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139952" y="692696"/>
            <a:ext cx="4572000" cy="535531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hu-HU" dirty="0" smtClean="0"/>
              <a:t>5.Húsvéti </a:t>
            </a:r>
            <a:r>
              <a:rPr lang="hu-HU" dirty="0"/>
              <a:t>körmenet</a:t>
            </a:r>
          </a:p>
          <a:p>
            <a:r>
              <a:rPr lang="hu-HU" dirty="0"/>
              <a:t>Ezután a húsvét éjszakai szentmise véget ér.</a:t>
            </a:r>
          </a:p>
          <a:p>
            <a:r>
              <a:rPr lang="hu-HU" dirty="0" err="1"/>
              <a:t>-Vannak</a:t>
            </a:r>
            <a:r>
              <a:rPr lang="hu-HU" dirty="0"/>
              <a:t> azonban vidékek pl. az egykori Osztrák-Magyar Monarchia </a:t>
            </a:r>
            <a:r>
              <a:rPr lang="hu-HU" dirty="0" err="1"/>
              <a:t>utódállamaiben</a:t>
            </a:r>
            <a:r>
              <a:rPr lang="hu-HU" dirty="0"/>
              <a:t>,</a:t>
            </a:r>
          </a:p>
          <a:p>
            <a:r>
              <a:rPr lang="hu-HU" dirty="0"/>
              <a:t>hogy a szertartást általában a körmenet zárja. Ezzel ki akarjuk fejezni, hogy a</a:t>
            </a:r>
          </a:p>
          <a:p>
            <a:r>
              <a:rPr lang="hu-HU" dirty="0"/>
              <a:t>feltámadt Krisztust elvisszük a világnak is, hogy mások is részesülhessenek örömünkben. A körmenetben élen megy</a:t>
            </a:r>
          </a:p>
          <a:p>
            <a:r>
              <a:rPr lang="hu-HU" dirty="0"/>
              <a:t>a keresztvivő, a két gyertyás, a húsvéti gyertyavivő és a feltámadt Krisztus szobrát vivő, a zászlóhordozók, a</a:t>
            </a:r>
          </a:p>
          <a:p>
            <a:r>
              <a:rPr lang="hu-HU" dirty="0"/>
              <a:t>ministránsok, a pap a szentségtartóval kezében és a hívek.</a:t>
            </a:r>
          </a:p>
        </p:txBody>
      </p:sp>
      <p:sp>
        <p:nvSpPr>
          <p:cNvPr id="3" name="Téglalap 2"/>
          <p:cNvSpPr/>
          <p:nvPr/>
        </p:nvSpPr>
        <p:spPr>
          <a:xfrm>
            <a:off x="231272" y="2852936"/>
            <a:ext cx="3816424" cy="14773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dirty="0"/>
              <a:t>4.Eukharisztikus liturgia</a:t>
            </a:r>
          </a:p>
          <a:p>
            <a:pPr algn="ctr"/>
            <a:r>
              <a:rPr lang="hu-HU" dirty="0"/>
              <a:t>Pontosan úgy zajlik, mint a szentmisében csak ünnepélyesebb szövegek vannak benne.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0648"/>
            <a:ext cx="3268569" cy="24482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36" y="4411398"/>
            <a:ext cx="3635896" cy="24224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47666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20693967">
            <a:off x="609455" y="627497"/>
            <a:ext cx="1641781" cy="76128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hu-HU" sz="1800" b="1" dirty="0" smtClean="0">
                <a:latin typeface="George"/>
              </a:rPr>
              <a:t>Húsvét </a:t>
            </a:r>
            <a:endParaRPr lang="hu-HU" sz="1800" b="1" dirty="0">
              <a:latin typeface="George"/>
            </a:endParaRPr>
          </a:p>
        </p:txBody>
      </p:sp>
      <p:sp>
        <p:nvSpPr>
          <p:cNvPr id="3" name="Téglalap 2"/>
          <p:cNvSpPr/>
          <p:nvPr/>
        </p:nvSpPr>
        <p:spPr>
          <a:xfrm rot="20814252">
            <a:off x="4831810" y="3563763"/>
            <a:ext cx="3928797" cy="25853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hu-HU" b="1" dirty="0" smtClean="0">
              <a:latin typeface="Georgia" panose="02040502050405020303" pitchFamily="18" charset="0"/>
            </a:endParaRPr>
          </a:p>
          <a:p>
            <a:pPr algn="ctr"/>
            <a:r>
              <a:rPr lang="hu-HU" b="1" dirty="0">
                <a:latin typeface="Georgia" panose="02040502050405020303" pitchFamily="18" charset="0"/>
              </a:rPr>
              <a:t>Húsvét mindig vasárnapra esik</a:t>
            </a:r>
            <a:r>
              <a:rPr lang="hu-HU" b="1" dirty="0" smtClean="0">
                <a:latin typeface="Georgia" panose="02040502050405020303" pitchFamily="18" charset="0"/>
              </a:rPr>
              <a:t>.</a:t>
            </a:r>
          </a:p>
          <a:p>
            <a:pPr algn="ctr"/>
            <a:endParaRPr lang="hu-HU" b="1" dirty="0">
              <a:latin typeface="Georgia" panose="02040502050405020303" pitchFamily="18" charset="0"/>
            </a:endParaRPr>
          </a:p>
          <a:p>
            <a:pPr algn="ctr"/>
            <a:r>
              <a:rPr lang="hu-HU" b="1" dirty="0" smtClean="0">
                <a:latin typeface="Georgia" panose="02040502050405020303" pitchFamily="18" charset="0"/>
              </a:rPr>
              <a:t>Ez </a:t>
            </a:r>
            <a:r>
              <a:rPr lang="hu-HU" b="1" dirty="0">
                <a:latin typeface="Georgia" panose="02040502050405020303" pitchFamily="18" charset="0"/>
              </a:rPr>
              <a:t>a vasárnap a tavaszi napéjegyenlőséget követő első holdtölte utáni vasárnap</a:t>
            </a:r>
            <a:r>
              <a:rPr lang="hu-HU" b="1" dirty="0" smtClean="0">
                <a:latin typeface="Georgia" panose="02040502050405020303" pitchFamily="18" charset="0"/>
              </a:rPr>
              <a:t>,</a:t>
            </a:r>
          </a:p>
          <a:p>
            <a:pPr algn="ctr"/>
            <a:r>
              <a:rPr lang="hu-HU" b="1" dirty="0" smtClean="0">
                <a:latin typeface="Georgia" panose="02040502050405020303" pitchFamily="18" charset="0"/>
              </a:rPr>
              <a:t> </a:t>
            </a:r>
            <a:r>
              <a:rPr lang="hu-HU" b="1" dirty="0">
                <a:latin typeface="Georgia" panose="02040502050405020303" pitchFamily="18" charset="0"/>
              </a:rPr>
              <a:t>dátum szerint március </a:t>
            </a:r>
            <a:r>
              <a:rPr lang="hu-HU" b="1" dirty="0" smtClean="0">
                <a:latin typeface="Georgia" panose="02040502050405020303" pitchFamily="18" charset="0"/>
              </a:rPr>
              <a:t>22 és </a:t>
            </a:r>
            <a:r>
              <a:rPr lang="hu-HU" b="1" dirty="0">
                <a:latin typeface="Georgia" panose="02040502050405020303" pitchFamily="18" charset="0"/>
              </a:rPr>
              <a:t>április 25 között. </a:t>
            </a:r>
          </a:p>
          <a:p>
            <a:pPr algn="ctr"/>
            <a:endParaRPr lang="hu-HU" b="1" dirty="0">
              <a:latin typeface="Georgia" panose="02040502050405020303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4974">
            <a:off x="2551590" y="964097"/>
            <a:ext cx="3209861" cy="22801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121">
            <a:off x="278462" y="3119548"/>
            <a:ext cx="2245298" cy="13497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églalap 5"/>
          <p:cNvSpPr/>
          <p:nvPr/>
        </p:nvSpPr>
        <p:spPr>
          <a:xfrm rot="20912423">
            <a:off x="575355" y="5021450"/>
            <a:ext cx="3907094" cy="14773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dirty="0"/>
              <a:t>Húsvét ünnepét a </a:t>
            </a:r>
            <a:r>
              <a:rPr lang="hu-HU" dirty="0" err="1"/>
              <a:t>Nicea-i</a:t>
            </a:r>
            <a:r>
              <a:rPr lang="hu-HU" dirty="0"/>
              <a:t> zsinaton </a:t>
            </a:r>
            <a:r>
              <a:rPr lang="hu-HU" dirty="0" smtClean="0"/>
              <a:t>határozták</a:t>
            </a:r>
          </a:p>
          <a:p>
            <a:pPr algn="ctr"/>
            <a:r>
              <a:rPr lang="hu-HU" dirty="0" smtClean="0"/>
              <a:t> </a:t>
            </a:r>
            <a:r>
              <a:rPr lang="hu-HU" dirty="0"/>
              <a:t>meg 325-ben.</a:t>
            </a:r>
          </a:p>
          <a:p>
            <a:pPr algn="ctr"/>
            <a:r>
              <a:rPr lang="hu-HU" dirty="0"/>
              <a:t>Két dolgot határozott meg a niceai zsinat</a:t>
            </a:r>
            <a:r>
              <a:rPr lang="hu-HU" dirty="0" smtClean="0"/>
              <a:t>:</a:t>
            </a:r>
            <a:endParaRPr lang="hu-HU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2924">
            <a:off x="6049963" y="593517"/>
            <a:ext cx="2466975" cy="18573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7698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443663" y="332656"/>
            <a:ext cx="5616624" cy="61863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dirty="0"/>
              <a:t>Piros tojás és locsolás </a:t>
            </a:r>
          </a:p>
          <a:p>
            <a:pPr algn="ctr"/>
            <a:endParaRPr lang="hu-HU" dirty="0"/>
          </a:p>
          <a:p>
            <a:pPr algn="ctr"/>
            <a:r>
              <a:rPr lang="hu-HU" dirty="0"/>
              <a:t>A húsvét ünnepi hangulatához hozzátartozik a piros tojás is, amelynek több nép hiedelemvilágában is jelentősége van</a:t>
            </a:r>
            <a:r>
              <a:rPr lang="hu-HU" dirty="0" smtClean="0"/>
              <a:t>.</a:t>
            </a:r>
          </a:p>
          <a:p>
            <a:pPr algn="ctr"/>
            <a:r>
              <a:rPr lang="hu-HU" dirty="0" smtClean="0"/>
              <a:t> </a:t>
            </a:r>
          </a:p>
          <a:p>
            <a:pPr algn="ctr"/>
            <a:r>
              <a:rPr lang="hu-HU" dirty="0" smtClean="0"/>
              <a:t> </a:t>
            </a:r>
            <a:r>
              <a:rPr lang="hu-HU" dirty="0"/>
              <a:t>A keresztény egyház a megváltás jelképévé tette a tojást, annak piros színe Jézus keresztfán kiontott vérét jelképezi. </a:t>
            </a:r>
            <a:endParaRPr lang="hu-HU" dirty="0" smtClean="0"/>
          </a:p>
          <a:p>
            <a:pPr algn="ctr"/>
            <a:r>
              <a:rPr lang="hu-HU" dirty="0" smtClean="0"/>
              <a:t>A </a:t>
            </a:r>
            <a:r>
              <a:rPr lang="hu-HU" dirty="0"/>
              <a:t>húsvéti tojás védte meg az embereket a bajoktól, a betegségektől, de fokozta a női termékenységet is.</a:t>
            </a:r>
          </a:p>
          <a:p>
            <a:pPr algn="ctr"/>
            <a:endParaRPr lang="hu-HU" dirty="0"/>
          </a:p>
          <a:p>
            <a:pPr algn="ctr"/>
            <a:r>
              <a:rPr lang="hu-HU" dirty="0"/>
              <a:t>Húsvéthétfőn az egyház a megkeresztelt hívek új életének boldogságát és nyugalmát hirdeti</a:t>
            </a:r>
            <a:r>
              <a:rPr lang="hu-HU" dirty="0" smtClean="0"/>
              <a:t>.</a:t>
            </a:r>
          </a:p>
          <a:p>
            <a:pPr algn="ctr"/>
            <a:r>
              <a:rPr lang="hu-HU" dirty="0" smtClean="0"/>
              <a:t> </a:t>
            </a:r>
            <a:r>
              <a:rPr lang="hu-HU" dirty="0"/>
              <a:t>A hétfői locsolkodás ma is élő </a:t>
            </a:r>
            <a:r>
              <a:rPr lang="hu-HU" dirty="0" smtClean="0"/>
              <a:t>hagyomány van.</a:t>
            </a:r>
          </a:p>
          <a:p>
            <a:pPr algn="ctr"/>
            <a:r>
              <a:rPr lang="hu-HU" dirty="0" smtClean="0"/>
              <a:t> </a:t>
            </a:r>
            <a:r>
              <a:rPr lang="hu-HU" dirty="0"/>
              <a:t>Sajnos a húsvéti hagyományok nagy része kiveszőben van, vagy más népek szokásait vesszük át, a miénk pedig háttérbe szorul, pedig az évszázadok alatt kialakult hagyományoknak megvolt a </a:t>
            </a:r>
            <a:r>
              <a:rPr lang="hu-HU" dirty="0" smtClean="0"/>
              <a:t>maguk szerepe.</a:t>
            </a:r>
          </a:p>
        </p:txBody>
      </p:sp>
      <p:sp>
        <p:nvSpPr>
          <p:cNvPr id="3" name="Téglalap 2"/>
          <p:cNvSpPr/>
          <p:nvPr/>
        </p:nvSpPr>
        <p:spPr>
          <a:xfrm rot="20673538">
            <a:off x="108383" y="2840317"/>
            <a:ext cx="3275856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b="1" dirty="0"/>
              <a:t>Húsvéti hagyományok </a:t>
            </a:r>
            <a:br>
              <a:rPr lang="hu-HU" b="1" dirty="0"/>
            </a:br>
            <a:r>
              <a:rPr lang="hu-HU" b="1" dirty="0"/>
              <a:t>Ősi és keresztény szokások keveredése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3378">
            <a:off x="323528" y="548680"/>
            <a:ext cx="2642405" cy="17605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9887">
            <a:off x="526120" y="4230434"/>
            <a:ext cx="2740395" cy="18647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8689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20826958">
            <a:off x="609558" y="413509"/>
            <a:ext cx="2626454" cy="92447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hu-HU" dirty="0" smtClean="0"/>
              <a:t>Feladatok :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 rot="898950">
            <a:off x="4256936" y="324270"/>
            <a:ext cx="2245765" cy="12003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hu-HU" dirty="0" smtClean="0">
              <a:hlinkClick r:id="rId2"/>
            </a:endParaRPr>
          </a:p>
          <a:p>
            <a:pPr algn="ctr"/>
            <a:r>
              <a:rPr lang="hu-HU" sz="1200" dirty="0" smtClean="0">
                <a:hlinkClick r:id="rId2"/>
              </a:rPr>
              <a:t>https</a:t>
            </a:r>
            <a:r>
              <a:rPr lang="hu-HU" sz="1200" dirty="0">
                <a:hlinkClick r:id="rId2"/>
              </a:rPr>
              <a:t>://</a:t>
            </a:r>
            <a:r>
              <a:rPr lang="hu-HU" sz="1200" dirty="0" smtClean="0">
                <a:hlinkClick r:id="rId2"/>
              </a:rPr>
              <a:t>wordwall.net/hu-hu/community/nagyh%C3%A9t-esem%C3%A9nyei</a:t>
            </a:r>
            <a:endParaRPr lang="hu-HU" sz="1200" dirty="0" smtClean="0"/>
          </a:p>
          <a:p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1259632" y="1700808"/>
            <a:ext cx="4536504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dirty="0"/>
              <a:t>Filmajánló gyermekeknek: </a:t>
            </a:r>
            <a:r>
              <a:rPr lang="hu-HU" dirty="0">
                <a:hlinkClick r:id="rId3"/>
              </a:rPr>
              <a:t>https://</a:t>
            </a:r>
            <a:r>
              <a:rPr lang="hu-HU" dirty="0" smtClean="0">
                <a:hlinkClick r:id="rId3"/>
              </a:rPr>
              <a:t>www.youtube.com/watch?v=hglnnPuaE-k</a:t>
            </a:r>
            <a:endParaRPr lang="hu-HU" dirty="0" smtClean="0"/>
          </a:p>
        </p:txBody>
      </p:sp>
      <p:sp>
        <p:nvSpPr>
          <p:cNvPr id="5" name="Téglalap 4"/>
          <p:cNvSpPr/>
          <p:nvPr/>
        </p:nvSpPr>
        <p:spPr>
          <a:xfrm>
            <a:off x="935596" y="3933056"/>
            <a:ext cx="7272808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hu-HU" dirty="0" smtClean="0">
              <a:hlinkClick r:id="rId4"/>
            </a:endParaRPr>
          </a:p>
          <a:p>
            <a:pPr algn="ctr"/>
            <a:r>
              <a:rPr lang="hu-HU" dirty="0" smtClean="0">
                <a:hlinkClick r:id="rId4"/>
              </a:rPr>
              <a:t>http</a:t>
            </a:r>
            <a:r>
              <a:rPr lang="hu-HU" dirty="0">
                <a:hlinkClick r:id="rId4"/>
              </a:rPr>
              <a:t>://riskababfilm.hu/?</a:t>
            </a:r>
            <a:r>
              <a:rPr lang="hu-HU" dirty="0" smtClean="0">
                <a:hlinkClick r:id="rId4"/>
              </a:rPr>
              <a:t>fbclid=IwAR1_o2UXKXMSc35pEVDiyKaR6LouUi5EJNJ0r0H3fv3sqdQcULqixLOwF-0</a:t>
            </a:r>
            <a:endParaRPr lang="hu-HU" dirty="0" smtClean="0"/>
          </a:p>
          <a:p>
            <a:pPr algn="ctr"/>
            <a:endParaRPr lang="hu-HU" dirty="0" smtClean="0"/>
          </a:p>
        </p:txBody>
      </p:sp>
      <p:sp>
        <p:nvSpPr>
          <p:cNvPr id="6" name="Téglalap 5"/>
          <p:cNvSpPr/>
          <p:nvPr/>
        </p:nvSpPr>
        <p:spPr>
          <a:xfrm>
            <a:off x="107504" y="2958493"/>
            <a:ext cx="385192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u-HU" dirty="0">
                <a:hlinkClick r:id="rId5"/>
              </a:rPr>
              <a:t>https://</a:t>
            </a:r>
            <a:r>
              <a:rPr lang="hu-HU" dirty="0" smtClean="0">
                <a:hlinkClick r:id="rId5"/>
              </a:rPr>
              <a:t>www.youtube.com/watch?v=XqtsS59lsTM&amp;t=413s</a:t>
            </a:r>
            <a:endParaRPr lang="hu-HU" dirty="0" smtClean="0"/>
          </a:p>
        </p:txBody>
      </p:sp>
      <p:sp>
        <p:nvSpPr>
          <p:cNvPr id="7" name="Téglalap 6"/>
          <p:cNvSpPr/>
          <p:nvPr/>
        </p:nvSpPr>
        <p:spPr>
          <a:xfrm>
            <a:off x="4572000" y="2958493"/>
            <a:ext cx="3456384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u-HU" dirty="0">
                <a:hlinkClick r:id="rId6"/>
              </a:rPr>
              <a:t>https://</a:t>
            </a:r>
            <a:r>
              <a:rPr lang="hu-HU" dirty="0" smtClean="0">
                <a:hlinkClick r:id="rId6"/>
              </a:rPr>
              <a:t>www.youtube.com/watch?v=fOV2ST_CZsQ</a:t>
            </a:r>
            <a:endParaRPr lang="hu-HU" dirty="0" smtClean="0"/>
          </a:p>
        </p:txBody>
      </p:sp>
      <p:sp>
        <p:nvSpPr>
          <p:cNvPr id="8" name="Téglalap 7"/>
          <p:cNvSpPr/>
          <p:nvPr/>
        </p:nvSpPr>
        <p:spPr>
          <a:xfrm>
            <a:off x="395536" y="5361362"/>
            <a:ext cx="356388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u-HU" dirty="0">
                <a:hlinkClick r:id="rId7"/>
              </a:rPr>
              <a:t>http://</a:t>
            </a:r>
            <a:r>
              <a:rPr lang="hu-HU" dirty="0" smtClean="0">
                <a:hlinkClick r:id="rId7"/>
              </a:rPr>
              <a:t>rajzosevangelium.hupont.hu/78/nagyszombat</a:t>
            </a:r>
            <a:endParaRPr lang="hu-HU" dirty="0" smtClean="0"/>
          </a:p>
        </p:txBody>
      </p:sp>
      <p:sp>
        <p:nvSpPr>
          <p:cNvPr id="9" name="Téglalap 8"/>
          <p:cNvSpPr/>
          <p:nvPr/>
        </p:nvSpPr>
        <p:spPr>
          <a:xfrm rot="972785">
            <a:off x="6833221" y="361147"/>
            <a:ext cx="2010117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sz="1400" dirty="0">
                <a:hlinkClick r:id="rId8"/>
              </a:rPr>
              <a:t>https://wordwall.net/hu/resource/1069076/hittan/h%c3%basv%c3%a9t-keresd-meg-az-%</a:t>
            </a:r>
            <a:r>
              <a:rPr lang="hu-HU" sz="1400" dirty="0" smtClean="0">
                <a:hlinkClick r:id="rId8"/>
              </a:rPr>
              <a:t>c3%b6sszetartoz%c3%b3kat</a:t>
            </a:r>
            <a:endParaRPr lang="hu-HU" sz="1400" dirty="0" smtClean="0"/>
          </a:p>
          <a:p>
            <a:endParaRPr lang="hu-HU" sz="1400" dirty="0"/>
          </a:p>
        </p:txBody>
      </p:sp>
      <p:sp>
        <p:nvSpPr>
          <p:cNvPr id="10" name="Téglalap 9"/>
          <p:cNvSpPr/>
          <p:nvPr/>
        </p:nvSpPr>
        <p:spPr>
          <a:xfrm>
            <a:off x="5396618" y="5499861"/>
            <a:ext cx="2952328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u-HU" dirty="0">
                <a:hlinkClick r:id="rId9"/>
              </a:rPr>
              <a:t>https://</a:t>
            </a:r>
            <a:r>
              <a:rPr lang="hu-HU" dirty="0" smtClean="0">
                <a:hlinkClick r:id="rId9"/>
              </a:rPr>
              <a:t>www.csodaklikk.com/index.php?p=content&amp;sdata=HXsVRzIJ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8203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013" y="2492896"/>
            <a:ext cx="2970799" cy="16118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321" y="449957"/>
            <a:ext cx="2505075" cy="33385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96" y="375707"/>
            <a:ext cx="4456036" cy="19740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013" y="4473941"/>
            <a:ext cx="2738605" cy="20513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1" t="10890" r="30250" b="19044"/>
          <a:stretch/>
        </p:blipFill>
        <p:spPr bwMode="auto">
          <a:xfrm>
            <a:off x="539552" y="2852936"/>
            <a:ext cx="1649339" cy="35465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788470"/>
            <a:ext cx="3251479" cy="3092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07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50930">
            <a:off x="982244" y="-425386"/>
            <a:ext cx="3671455" cy="5120714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88"/>
          <a:stretch/>
        </p:blipFill>
        <p:spPr>
          <a:xfrm>
            <a:off x="4260905" y="3573016"/>
            <a:ext cx="4593704" cy="29935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76672"/>
            <a:ext cx="3127569" cy="2722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1" y="4282589"/>
            <a:ext cx="3355857" cy="23128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8615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3821036" cy="3123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62655"/>
            <a:ext cx="4486275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1191"/>
            <a:ext cx="3912298" cy="357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16762" y="3367158"/>
            <a:ext cx="2703161" cy="3840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164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6485"/>
            <a:ext cx="7950656" cy="648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50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203332"/>
            <a:ext cx="4680520" cy="66272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412776"/>
            <a:ext cx="3008468" cy="3993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1183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13068"/>
            <a:ext cx="3885154" cy="5145671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47157" y="1277376"/>
            <a:ext cx="6156176" cy="441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9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484784"/>
            <a:ext cx="4674166" cy="387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658" y="641174"/>
            <a:ext cx="4044727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66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83568" y="-16422588"/>
            <a:ext cx="8064896" cy="951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 </a:t>
            </a:r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 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 </a:t>
            </a:r>
          </a:p>
          <a:p>
            <a:endParaRPr lang="hu-HU" dirty="0"/>
          </a:p>
          <a:p>
            <a:r>
              <a:rPr lang="hu-HU" dirty="0"/>
              <a:t> </a:t>
            </a:r>
          </a:p>
          <a:p>
            <a:endParaRPr lang="hu-HU" dirty="0"/>
          </a:p>
          <a:p>
            <a:r>
              <a:rPr lang="hu-HU" dirty="0"/>
              <a:t> </a:t>
            </a:r>
          </a:p>
          <a:p>
            <a:endParaRPr lang="hu-HU" dirty="0"/>
          </a:p>
          <a:p>
            <a:r>
              <a:rPr lang="hu-HU" dirty="0"/>
              <a:t>    	</a:t>
            </a:r>
          </a:p>
          <a:p>
            <a:r>
              <a:rPr lang="hu-HU" dirty="0"/>
              <a:t>    </a:t>
            </a:r>
          </a:p>
          <a:p>
            <a:endParaRPr lang="hu-HU" dirty="0"/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5" y="404664"/>
            <a:ext cx="3258956" cy="18609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52936"/>
            <a:ext cx="2826313" cy="37684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2" name="Téglalap 11"/>
          <p:cNvSpPr/>
          <p:nvPr/>
        </p:nvSpPr>
        <p:spPr>
          <a:xfrm>
            <a:off x="2559509" y="5013176"/>
            <a:ext cx="11663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Képet készítette:</a:t>
            </a:r>
          </a:p>
          <a:p>
            <a:pPr algn="ctr"/>
            <a:r>
              <a:rPr lang="hu-HU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Timár Ildikó hitoktató</a:t>
            </a:r>
          </a:p>
          <a:p>
            <a:endParaRPr lang="hu-HU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2472"/>
            <a:ext cx="3781839" cy="18554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813" y="3068960"/>
            <a:ext cx="4486275" cy="28003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9967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76672"/>
            <a:ext cx="6302946" cy="59397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349778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05" y="4225044"/>
            <a:ext cx="3248145" cy="2456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453" y="2620895"/>
            <a:ext cx="2236787" cy="21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83833"/>
            <a:ext cx="2574669" cy="33920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48680"/>
            <a:ext cx="4150880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108136"/>
            <a:ext cx="3221850" cy="22338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455078"/>
            <a:ext cx="3494087" cy="288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346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139952" y="117693"/>
            <a:ext cx="4307678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600" dirty="0">
                <a:latin typeface="Georgia" panose="02040502050405020303" pitchFamily="18" charset="0"/>
              </a:rPr>
              <a:t>A húsvéti Bárányt</a:t>
            </a:r>
          </a:p>
          <a:p>
            <a:r>
              <a:rPr lang="hu-HU" sz="1600" dirty="0">
                <a:latin typeface="Georgia" panose="02040502050405020303" pitchFamily="18" charset="0"/>
              </a:rPr>
              <a:t>Keresztények örvendezve áldják.</a:t>
            </a:r>
          </a:p>
          <a:p>
            <a:endParaRPr lang="hu-HU" sz="1000" dirty="0">
              <a:latin typeface="Georgia" panose="02040502050405020303" pitchFamily="18" charset="0"/>
            </a:endParaRPr>
          </a:p>
          <a:p>
            <a:r>
              <a:rPr lang="hu-HU" sz="1600" dirty="0">
                <a:latin typeface="Georgia" panose="02040502050405020303" pitchFamily="18" charset="0"/>
              </a:rPr>
              <a:t>Juhait megváltotta a Bárány,</a:t>
            </a:r>
          </a:p>
          <a:p>
            <a:r>
              <a:rPr lang="hu-HU" sz="1600" dirty="0">
                <a:latin typeface="Georgia" panose="02040502050405020303" pitchFamily="18" charset="0"/>
              </a:rPr>
              <a:t>Krisztus az Atyát megbékítette ártatlan vére árán.</a:t>
            </a:r>
          </a:p>
          <a:p>
            <a:endParaRPr lang="hu-HU" sz="1000" dirty="0">
              <a:latin typeface="Georgia" panose="02040502050405020303" pitchFamily="18" charset="0"/>
            </a:endParaRPr>
          </a:p>
          <a:p>
            <a:r>
              <a:rPr lang="hu-HU" sz="1600" dirty="0">
                <a:latin typeface="Georgia" panose="02040502050405020303" pitchFamily="18" charset="0"/>
              </a:rPr>
              <a:t>Összecsapott a halál meg az élet csodafélelmes viadallal:</a:t>
            </a:r>
          </a:p>
          <a:p>
            <a:r>
              <a:rPr lang="hu-HU" sz="1600" dirty="0">
                <a:latin typeface="Georgia" panose="02040502050405020303" pitchFamily="18" charset="0"/>
              </a:rPr>
              <a:t>Él az életnek vezére, ki meghalt, uralkodik örök diadallal.</a:t>
            </a:r>
          </a:p>
          <a:p>
            <a:endParaRPr lang="hu-HU" sz="1100" dirty="0">
              <a:latin typeface="Georgia" panose="02040502050405020303" pitchFamily="18" charset="0"/>
            </a:endParaRPr>
          </a:p>
          <a:p>
            <a:r>
              <a:rPr lang="hu-HU" sz="1600" dirty="0">
                <a:latin typeface="Georgia" panose="02040502050405020303" pitchFamily="18" charset="0"/>
              </a:rPr>
              <a:t>Mondd el nekünk Mária,</a:t>
            </a:r>
          </a:p>
          <a:p>
            <a:r>
              <a:rPr lang="hu-HU" sz="1600" dirty="0">
                <a:latin typeface="Georgia" panose="02040502050405020303" pitchFamily="18" charset="0"/>
              </a:rPr>
              <a:t>Mit adatott szemednek látnia?</a:t>
            </a:r>
          </a:p>
          <a:p>
            <a:endParaRPr lang="hu-HU" sz="1050" dirty="0">
              <a:latin typeface="Georgia" panose="02040502050405020303" pitchFamily="18" charset="0"/>
            </a:endParaRPr>
          </a:p>
          <a:p>
            <a:r>
              <a:rPr lang="hu-HU" sz="1600" dirty="0">
                <a:latin typeface="Georgia" panose="02040502050405020303" pitchFamily="18" charset="0"/>
              </a:rPr>
              <a:t>Láttam az élő Krisztus sírhelyét,</a:t>
            </a:r>
          </a:p>
          <a:p>
            <a:r>
              <a:rPr lang="hu-HU" sz="1600" dirty="0">
                <a:latin typeface="Georgia" panose="02040502050405020303" pitchFamily="18" charset="0"/>
              </a:rPr>
              <a:t>És a Fölkentnek dicsősége teljét.</a:t>
            </a:r>
          </a:p>
          <a:p>
            <a:endParaRPr lang="hu-HU" sz="1600" dirty="0">
              <a:latin typeface="Georgia" panose="02040502050405020303" pitchFamily="18" charset="0"/>
            </a:endParaRPr>
          </a:p>
          <a:p>
            <a:r>
              <a:rPr lang="hu-HU" sz="1600" dirty="0">
                <a:latin typeface="Georgia" panose="02040502050405020303" pitchFamily="18" charset="0"/>
              </a:rPr>
              <a:t>Láttam az angyali követeket,</a:t>
            </a:r>
          </a:p>
          <a:p>
            <a:r>
              <a:rPr lang="hu-HU" sz="1600" dirty="0">
                <a:latin typeface="Georgia" panose="02040502050405020303" pitchFamily="18" charset="0"/>
              </a:rPr>
              <a:t>A szemfedőket, a lepleket.</a:t>
            </a:r>
          </a:p>
          <a:p>
            <a:endParaRPr lang="hu-HU" sz="1600" dirty="0">
              <a:latin typeface="Georgia" panose="02040502050405020303" pitchFamily="18" charset="0"/>
            </a:endParaRPr>
          </a:p>
          <a:p>
            <a:r>
              <a:rPr lang="hu-HU" sz="1600" dirty="0">
                <a:latin typeface="Georgia" panose="02040502050405020303" pitchFamily="18" charset="0"/>
              </a:rPr>
              <a:t>Föltámadt Krisztus, az én reménységem:</a:t>
            </a:r>
          </a:p>
          <a:p>
            <a:r>
              <a:rPr lang="hu-HU" sz="1600" dirty="0">
                <a:latin typeface="Georgia" panose="02040502050405020303" pitchFamily="18" charset="0"/>
              </a:rPr>
              <a:t>Galileába előttetek </a:t>
            </a:r>
            <a:r>
              <a:rPr lang="hu-HU" sz="1600" dirty="0" err="1">
                <a:latin typeface="Georgia" panose="02040502050405020303" pitchFamily="18" charset="0"/>
              </a:rPr>
              <a:t>mégyen</a:t>
            </a:r>
            <a:r>
              <a:rPr lang="hu-HU" sz="1600" dirty="0">
                <a:latin typeface="Georgia" panose="02040502050405020303" pitchFamily="18" charset="0"/>
              </a:rPr>
              <a:t>.</a:t>
            </a:r>
          </a:p>
          <a:p>
            <a:endParaRPr lang="hu-HU" sz="1600" dirty="0">
              <a:latin typeface="Georgia" panose="02040502050405020303" pitchFamily="18" charset="0"/>
            </a:endParaRPr>
          </a:p>
          <a:p>
            <a:r>
              <a:rPr lang="hu-HU" sz="1600" dirty="0">
                <a:latin typeface="Georgia" panose="02040502050405020303" pitchFamily="18" charset="0"/>
              </a:rPr>
              <a:t>Föltámadt Krisztus halottaiból! Tudjuk: föltámadt valósággal.</a:t>
            </a:r>
          </a:p>
          <a:p>
            <a:r>
              <a:rPr lang="hu-HU" sz="1600" dirty="0">
                <a:latin typeface="Georgia" panose="02040502050405020303" pitchFamily="18" charset="0"/>
              </a:rPr>
              <a:t>Légy te mihozzánk, győzelmes Király, irgalmassággal.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7459">
            <a:off x="951575" y="676813"/>
            <a:ext cx="2225040" cy="25176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92" y="4437112"/>
            <a:ext cx="2712914" cy="18086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5" name="Téglalap 4"/>
          <p:cNvSpPr/>
          <p:nvPr/>
        </p:nvSpPr>
        <p:spPr>
          <a:xfrm rot="21104006">
            <a:off x="743384" y="3233552"/>
            <a:ext cx="2376264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u-HU" dirty="0"/>
              <a:t>Dicsértessék</a:t>
            </a:r>
            <a:br>
              <a:rPr lang="hu-HU" dirty="0"/>
            </a:br>
            <a:r>
              <a:rPr lang="hu-HU" dirty="0"/>
              <a:t> a Jézus Krisztus!</a:t>
            </a:r>
            <a:br>
              <a:rPr lang="hu-HU" dirty="0"/>
            </a:br>
            <a:r>
              <a:rPr lang="hu-HU" dirty="0"/>
              <a:t>Mindörökké, Ámen!</a:t>
            </a:r>
          </a:p>
        </p:txBody>
      </p:sp>
      <p:sp>
        <p:nvSpPr>
          <p:cNvPr id="6" name="Téglalap 5"/>
          <p:cNvSpPr/>
          <p:nvPr/>
        </p:nvSpPr>
        <p:spPr>
          <a:xfrm rot="20509696">
            <a:off x="2555727" y="227715"/>
            <a:ext cx="1521379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hu-HU" dirty="0" smtClean="0"/>
              <a:t>Húsvéti</a:t>
            </a:r>
          </a:p>
          <a:p>
            <a:pPr algn="ctr"/>
            <a:r>
              <a:rPr lang="hu-HU" dirty="0" smtClean="0"/>
              <a:t> </a:t>
            </a:r>
            <a:r>
              <a:rPr lang="hu-HU" dirty="0"/>
              <a:t>szekvencia</a:t>
            </a:r>
          </a:p>
        </p:txBody>
      </p:sp>
    </p:spTree>
    <p:extLst>
      <p:ext uri="{BB962C8B-B14F-4D97-AF65-F5344CB8AC3E}">
        <p14:creationId xmlns:p14="http://schemas.microsoft.com/office/powerpoint/2010/main" val="382546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008025" cy="52565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49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TM02455596[[fn=Tavasz]]</Template>
  <TotalTime>1049</TotalTime>
  <Words>2200</Words>
  <Application>Microsoft Office PowerPoint</Application>
  <PresentationFormat>Diavetítés a képernyőre (4:3 oldalarány)</PresentationFormat>
  <Paragraphs>334</Paragraphs>
  <Slides>46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46</vt:i4>
      </vt:variant>
    </vt:vector>
  </HeadingPairs>
  <TitlesOfParts>
    <vt:vector size="47" baseType="lpstr">
      <vt:lpstr>Spring</vt:lpstr>
      <vt:lpstr>PowerPoint bemutató</vt:lpstr>
      <vt:lpstr>Dicsértessék  a Jézus Krisztus! Mindörökké, Ámen!</vt:lpstr>
      <vt:lpstr>Kezd a mai órát az alábbi imával:</vt:lpstr>
      <vt:lpstr>PowerPoint bemutató</vt:lpstr>
      <vt:lpstr>       Nagyhét eseményei  </vt:lpstr>
      <vt:lpstr>PowerPoint bemutató</vt:lpstr>
      <vt:lpstr>Virágvasárnap</vt:lpstr>
      <vt:lpstr>Nagycsütörtök</vt:lpstr>
      <vt:lpstr> Krizmaszentelési szentmise </vt:lpstr>
      <vt:lpstr>PowerPoint bemutató</vt:lpstr>
      <vt:lpstr>Krizmák rövídésének jelentése: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 </vt:lpstr>
      <vt:lpstr>PowerPoint bemutató</vt:lpstr>
      <vt:lpstr>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Húsvét </vt:lpstr>
      <vt:lpstr>PowerPoint bemutató</vt:lpstr>
      <vt:lpstr>Feladatok :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Nagyhét eseményei</dc:title>
  <dc:creator>Hitoktatas</dc:creator>
  <cp:lastModifiedBy>Hitoktatas</cp:lastModifiedBy>
  <cp:revision>69</cp:revision>
  <dcterms:created xsi:type="dcterms:W3CDTF">2021-03-17T08:27:32Z</dcterms:created>
  <dcterms:modified xsi:type="dcterms:W3CDTF">2021-03-26T09:53:48Z</dcterms:modified>
</cp:coreProperties>
</file>