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5" r:id="rId1"/>
  </p:sldMasterIdLst>
  <p:sldIdLst>
    <p:sldId id="283" r:id="rId2"/>
    <p:sldId id="270" r:id="rId3"/>
    <p:sldId id="268" r:id="rId4"/>
    <p:sldId id="290" r:id="rId5"/>
    <p:sldId id="256" r:id="rId6"/>
    <p:sldId id="258" r:id="rId7"/>
    <p:sldId id="285" r:id="rId8"/>
    <p:sldId id="259" r:id="rId9"/>
    <p:sldId id="265" r:id="rId10"/>
    <p:sldId id="286" r:id="rId11"/>
    <p:sldId id="287" r:id="rId12"/>
    <p:sldId id="261" r:id="rId13"/>
    <p:sldId id="262" r:id="rId14"/>
    <p:sldId id="263" r:id="rId15"/>
    <p:sldId id="273" r:id="rId16"/>
    <p:sldId id="278" r:id="rId17"/>
    <p:sldId id="281" r:id="rId18"/>
    <p:sldId id="288" r:id="rId19"/>
    <p:sldId id="289" r:id="rId20"/>
    <p:sldId id="275" r:id="rId21"/>
    <p:sldId id="277" r:id="rId22"/>
    <p:sldId id="264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123" d="100"/>
          <a:sy n="123" d="100"/>
        </p:scale>
        <p:origin x="-114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smtClean="0"/>
              <a:pPr/>
              <a:t>3/26/2021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09966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pPr/>
              <a:t>3/26/2021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559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pPr/>
              <a:t>3/26/2021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97564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pPr/>
              <a:t>3/26/2021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579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pPr/>
              <a:t>3/26/2021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37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pPr/>
              <a:t>3/26/2021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573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pPr/>
              <a:t>3/26/2021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414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pPr/>
              <a:t>3/26/2021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45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pPr/>
              <a:t>3/26/2021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006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/>
              <a:pPr/>
              <a:t>3/26/2021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381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smtClean="0"/>
              <a:pPr/>
              <a:t>3/26/2021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0530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smtClean="0"/>
              <a:pPr/>
              <a:t>3/26/2021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035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10" Type="http://schemas.openxmlformats.org/officeDocument/2006/relationships/image" Target="../media/image11.jpg"/><Relationship Id="rId4" Type="http://schemas.openxmlformats.org/officeDocument/2006/relationships/image" Target="../media/image5.jpg"/><Relationship Id="rId9" Type="http://schemas.openxmlformats.org/officeDocument/2006/relationships/image" Target="../media/image10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magyarkurir.hu/hirek/otthonainkban-eljuk-meg-krisztus-szeretetet-udvardy-gyorgy-ersek-nagyheti-uzenete-104843" TargetMode="Externa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UThtmHIkq8" TargetMode="External"/><Relationship Id="rId2" Type="http://schemas.openxmlformats.org/officeDocument/2006/relationships/hyperlink" Target="https://www.youtube.com/watch?v=dwyPkqAfQ7o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gEjjhh2-sw" TargetMode="External"/><Relationship Id="rId2" Type="http://schemas.openxmlformats.org/officeDocument/2006/relationships/hyperlink" Target="https://www.youtube.com/watch?v=ephJxrfuGi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www.youtube.com/watch?v=Z9QWmPOMet0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5N1r5pk9wgA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jigsawplanet.com/?rc=play&amp;pid=07a57a19214d" TargetMode="External"/><Relationship Id="rId13" Type="http://schemas.openxmlformats.org/officeDocument/2006/relationships/hyperlink" Target="https://www.jigsawplanet.com/?rc=play&amp;pid=3e8f5a2f173a" TargetMode="External"/><Relationship Id="rId3" Type="http://schemas.openxmlformats.org/officeDocument/2006/relationships/hyperlink" Target="https://video.riskababfilm.hu/course/view.php?id=4" TargetMode="External"/><Relationship Id="rId7" Type="http://schemas.openxmlformats.org/officeDocument/2006/relationships/hyperlink" Target="https://www.jigsawplanet.com/?rc=play&amp;pid=2d3845406f42" TargetMode="External"/><Relationship Id="rId12" Type="http://schemas.openxmlformats.org/officeDocument/2006/relationships/hyperlink" Target="https://www.jigsawplanet.com/?rc=play&amp;pid=033b700a3dd5" TargetMode="External"/><Relationship Id="rId2" Type="http://schemas.openxmlformats.org/officeDocument/2006/relationships/hyperlink" Target="https://www.youtube.com/watch?v=LJ8R0vWPiH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jigsawplanet.com/?rc=play&amp;pid=063ca90e6ae4" TargetMode="External"/><Relationship Id="rId11" Type="http://schemas.openxmlformats.org/officeDocument/2006/relationships/hyperlink" Target="https://www.jigsawplanet.com/?rc=play&amp;pid=062f666a000d" TargetMode="External"/><Relationship Id="rId5" Type="http://schemas.openxmlformats.org/officeDocument/2006/relationships/hyperlink" Target="https://www.jigsawplanet.com/?rc=play&amp;pid=2a396b6178b2" TargetMode="External"/><Relationship Id="rId15" Type="http://schemas.openxmlformats.org/officeDocument/2006/relationships/image" Target="../media/image34.jpeg"/><Relationship Id="rId10" Type="http://schemas.openxmlformats.org/officeDocument/2006/relationships/hyperlink" Target="https://www.jigsawplanet.com/?rc=play&amp;pid=227aa4f8727b" TargetMode="External"/><Relationship Id="rId4" Type="http://schemas.openxmlformats.org/officeDocument/2006/relationships/hyperlink" Target="https://www.jigsawplanet.com/?rc=play&amp;pid=1e2204bb832e" TargetMode="External"/><Relationship Id="rId9" Type="http://schemas.openxmlformats.org/officeDocument/2006/relationships/hyperlink" Target="https://www.jigsawplanet.com/?rc=play&amp;pid=11a8dc514492" TargetMode="External"/><Relationship Id="rId14" Type="http://schemas.openxmlformats.org/officeDocument/2006/relationships/hyperlink" Target="https://www.jigsawplanet.com/?rc=play&amp;pid=219a6c1f0d00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hu/resource/1199971/er%c3%a9nyek-%c3%a9s-hib%c3%a1k" TargetMode="External"/><Relationship Id="rId7" Type="http://schemas.openxmlformats.org/officeDocument/2006/relationships/hyperlink" Target="https://wordwall.net/hu/resource/1024086/hittan/nagyp%c3%a9ntek-esem%c3%a9nyei" TargetMode="Externa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ordwall.net/hu/resource/938139/hittan/vir%c3%a1gvas%c3%a1rnap-nagycs%c3%bct%c3%b6rt%c3%b6k" TargetMode="External"/><Relationship Id="rId5" Type="http://schemas.openxmlformats.org/officeDocument/2006/relationships/hyperlink" Target="https://wordwall.net/hu/resource/225481/hittan/kereszt%c3%bat" TargetMode="External"/><Relationship Id="rId4" Type="http://schemas.openxmlformats.org/officeDocument/2006/relationships/hyperlink" Target="https://wordwall.net/hu/resource/1184509/hittan/nagycs%c3%bct%c3%b6rt%c3%b6k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6cgmFF3wyXA" TargetMode="External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FPKvQcI9G8" TargetMode="External"/><Relationship Id="rId2" Type="http://schemas.openxmlformats.org/officeDocument/2006/relationships/hyperlink" Target="https://www.youtube.com/watch?v=RtVn1FckD8E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sOWs640KeI" TargetMode="Externa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hyperlink" Target="https://www.youtube.com/watch?v=vkfXJOuUW-Q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470261" y="509451"/>
            <a:ext cx="5985623" cy="2498154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hu-HU" sz="3600" dirty="0" smtClean="0"/>
              <a:t>Dicsértessék</a:t>
            </a:r>
            <a:br>
              <a:rPr lang="hu-HU" sz="3600" dirty="0" smtClean="0"/>
            </a:br>
            <a:r>
              <a:rPr lang="hu-HU" sz="3600" dirty="0" smtClean="0"/>
              <a:t> a Jézus Krisztus!</a:t>
            </a:r>
            <a:br>
              <a:rPr lang="hu-HU" sz="3600" dirty="0" smtClean="0"/>
            </a:br>
            <a:r>
              <a:rPr lang="hu-HU" sz="3600" dirty="0" smtClean="0"/>
              <a:t>Mindörökké .</a:t>
            </a:r>
            <a:br>
              <a:rPr lang="hu-HU" sz="3600" dirty="0" smtClean="0"/>
            </a:br>
            <a:r>
              <a:rPr lang="hu-HU" sz="3600" dirty="0" smtClean="0"/>
              <a:t> </a:t>
            </a:r>
            <a:r>
              <a:rPr lang="hu-HU" sz="3600" dirty="0" err="1" smtClean="0"/>
              <a:t>Amen</a:t>
            </a:r>
            <a:r>
              <a:rPr lang="hu-HU" sz="3600" dirty="0" smtClean="0"/>
              <a:t>.</a:t>
            </a:r>
            <a:endParaRPr lang="hu-HU" sz="36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9500461" y="4960137"/>
            <a:ext cx="1596326" cy="1463040"/>
          </a:xfrm>
        </p:spPr>
        <p:txBody>
          <a:bodyPr/>
          <a:lstStyle/>
          <a:p>
            <a:pPr algn="ctr"/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3440624" y="5110591"/>
            <a:ext cx="525901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hu-HU" b="1" dirty="0" smtClean="0"/>
          </a:p>
          <a:p>
            <a:pPr algn="ctr"/>
            <a:r>
              <a:rPr lang="hu-HU" sz="3600" b="1" dirty="0" smtClean="0"/>
              <a:t>Pedagógus lelki nap</a:t>
            </a:r>
          </a:p>
          <a:p>
            <a:pPr algn="ctr"/>
            <a:r>
              <a:rPr lang="hu-HU" sz="2800" b="1" dirty="0" smtClean="0"/>
              <a:t>Téma: Nagyhét eseményei  </a:t>
            </a:r>
            <a:endParaRPr lang="hu-HU" sz="2800" b="1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674" y="3130658"/>
            <a:ext cx="2207273" cy="14688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834" y="4595471"/>
            <a:ext cx="2420804" cy="18166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8244" y="4007923"/>
            <a:ext cx="2098611" cy="27648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401" y="1255362"/>
            <a:ext cx="2742107" cy="15213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1339" y="1344611"/>
            <a:ext cx="1428750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981" y="3865078"/>
            <a:ext cx="2332216" cy="13604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236" y="3241061"/>
            <a:ext cx="2173500" cy="13584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509" y="179488"/>
            <a:ext cx="3030711" cy="16971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Kép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2778"/>
            <a:ext cx="1894554" cy="12630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600B5AE2-C5CC-499C-8F2D-249888BE22C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BA7A3698-B350-40E5-8475-9BCC41A089F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0AC655C7-EC94-4BE6-84C8-2F9EFBBB278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="" xmlns:a16="http://schemas.microsoft.com/office/drawing/2014/main" id="{311973C2-EB8B-452A-A698-4A252FD3AE2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10162E77-11AD-44A7-84EC-40C59EEFBD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rgbClr val="9CB86E"/>
              </a:gs>
              <a:gs pos="100000">
                <a:srgbClr val="156B1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="" xmlns:a16="http://schemas.microsoft.com/office/drawing/2014/main" id="{B384F261-9C7F-47FB-A274-48EDBCA365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6607" y="308472"/>
            <a:ext cx="10902765" cy="177723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hu-HU" sz="3600" b="1" kern="1200" spc="-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hu-HU" sz="3600" b="1" kern="1200" spc="-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3600" b="1" kern="1200" spc="-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hu-HU" sz="3600" b="1" kern="1200" spc="-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hu-HU" sz="3600" b="1" kern="1200" spc="-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3600" b="1" kern="1200" spc="-50" baseline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digitális</a:t>
            </a:r>
            <a:r>
              <a:rPr lang="en-US" sz="3600" b="1" kern="1200" spc="-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hu-HU" sz="3600" b="1" spc="-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lelki napunkat kezdjük </a:t>
            </a:r>
            <a:r>
              <a:rPr lang="en-US" sz="3600" b="1" kern="1200" spc="-50" baseline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imádsággal</a:t>
            </a:r>
            <a:r>
              <a:rPr lang="hu-HU" sz="3600" b="1" kern="1200" spc="-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spc="-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! </a:t>
            </a:r>
            <a:r>
              <a:rPr lang="hu-HU" sz="3600" kern="1200" spc="-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hu-HU" sz="3600" kern="1200" spc="-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hu-HU" sz="2600" spc="-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hu-HU" sz="2600" spc="-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400" kern="1200" spc="-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Ne </a:t>
            </a:r>
            <a:r>
              <a:rPr lang="en-US" sz="2400" kern="1200" spc="-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felejtsd el az imaszándékot! </a:t>
            </a:r>
            <a:r>
              <a:rPr lang="hu-HU" sz="2400" kern="1200" spc="-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hu-HU" sz="2400" kern="1200" spc="-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2400" kern="1200" spc="-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Most </a:t>
            </a:r>
            <a:r>
              <a:rPr lang="en-US" sz="2400" kern="1200" spc="-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különösen imádkozhatunk a családunkért, </a:t>
            </a:r>
            <a:r>
              <a:rPr lang="hu-HU" sz="2400" kern="1200" spc="-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hu-HU" sz="2400" kern="1200" spc="-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2400" kern="1200" spc="-50" baseline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betegekért</a:t>
            </a:r>
            <a:r>
              <a:rPr lang="en-US" sz="2400" kern="1200" spc="-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,</a:t>
            </a:r>
            <a:r>
              <a:rPr lang="hu-HU" sz="2400" kern="1200" spc="-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ápolókért,</a:t>
            </a:r>
            <a:r>
              <a:rPr lang="en-US" sz="2400" kern="1200" spc="-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hu-HU" sz="2400" kern="1200" spc="-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kern="1200" spc="-50" baseline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orvosokért</a:t>
            </a:r>
            <a:r>
              <a:rPr lang="en-US" sz="2400" kern="1200" spc="-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!!</a:t>
            </a:r>
            <a:r>
              <a:rPr lang="hu-HU" sz="2400" kern="1200" spc="-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hu-HU" sz="2400" kern="1200" spc="-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endParaRPr lang="en-US" sz="2600" kern="1200" spc="-50" baseline="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5AB158E9-1B40-4CD6-95F0-95CA11DF7B7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5287617" y="2085703"/>
            <a:ext cx="617068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lcím 2">
            <a:extLst>
              <a:ext uri="{FF2B5EF4-FFF2-40B4-BE49-F238E27FC236}">
                <a16:creationId xmlns="" xmlns:a16="http://schemas.microsoft.com/office/drawing/2014/main" id="{C151DAAC-8FD5-4EAE-AC47-A6EDBD1FD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27084" y="1905918"/>
            <a:ext cx="6951643" cy="4428398"/>
          </a:xfrm>
        </p:spPr>
        <p:txBody>
          <a:bodyPr vert="horz" lIns="0" tIns="45720" rIns="0" bIns="45720" rtlCol="0">
            <a:normAutofit/>
          </a:bodyPr>
          <a:lstStyle/>
          <a:p>
            <a:pPr algn="ctr"/>
            <a:r>
              <a:rPr lang="hu-HU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Közös ima :</a:t>
            </a:r>
          </a:p>
          <a:p>
            <a:pPr algn="ctr"/>
            <a:endParaRPr lang="hu-HU" sz="22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ctr"/>
            <a:r>
              <a:rPr lang="hu-HU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Most </a:t>
            </a:r>
            <a:r>
              <a:rPr lang="hu-HU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segíts meg, Mária</a:t>
            </a:r>
            <a:r>
              <a:rPr lang="hu-HU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, ó irgalmas Szűzanya. Keservét a búnak-bajnak eloszlatni van hatalmad. Hol ember már nem segíthet, a Te erőd nem törik meg. Hő imáit gyermekidnek, nem, Te soha nem veted meg. Hol a szükség kínja nagy, mutasd meg, hogy anya vagy. Most segíts meg, Mária, ó irgalmas Szűzanya. </a:t>
            </a:r>
          </a:p>
          <a:p>
            <a:pPr algn="ctr"/>
            <a:r>
              <a:rPr lang="hu-HU" sz="2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Amen</a:t>
            </a: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12" name="Kép 11" descr="5 új imáj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774" y="2242074"/>
            <a:ext cx="3380447" cy="362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72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AAC67C3-831B-4AB1-A259-DFB839CAFAF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Cím 1">
            <a:extLst>
              <a:ext uri="{FF2B5EF4-FFF2-40B4-BE49-F238E27FC236}">
                <a16:creationId xmlns="" xmlns:a16="http://schemas.microsoft.com/office/drawing/2014/main" id="{3460EC4B-66A3-48F2-85D2-F8D191C1E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070" y="365760"/>
            <a:ext cx="3670662" cy="5886344"/>
          </a:xfrm>
        </p:spPr>
        <p:txBody>
          <a:bodyPr anchor="ctr">
            <a:normAutofit/>
          </a:bodyPr>
          <a:lstStyle/>
          <a:p>
            <a:pPr algn="ctr"/>
            <a:r>
              <a:rPr lang="hu-HU" sz="2800" b="1" dirty="0" smtClean="0">
                <a:latin typeface="Bradley Hand ITC" pitchFamily="66" charset="0"/>
              </a:rPr>
              <a:t>Szeretettel köszöntelek benneteket!</a:t>
            </a:r>
            <a:br>
              <a:rPr lang="hu-HU" sz="2800" b="1" dirty="0" smtClean="0">
                <a:latin typeface="Bradley Hand ITC" pitchFamily="66" charset="0"/>
              </a:rPr>
            </a:br>
            <a:r>
              <a:rPr lang="hu-HU" sz="2800" b="1" dirty="0" smtClean="0">
                <a:latin typeface="Bradley Hand ITC" pitchFamily="66" charset="0"/>
              </a:rPr>
              <a:t/>
            </a:r>
            <a:br>
              <a:rPr lang="hu-HU" sz="2800" b="1" dirty="0" smtClean="0">
                <a:latin typeface="Bradley Hand ITC" pitchFamily="66" charset="0"/>
              </a:rPr>
            </a:br>
            <a:r>
              <a:rPr lang="hu-HU" sz="2800" b="1" dirty="0" smtClean="0">
                <a:latin typeface="Bradley Hand ITC" pitchFamily="66" charset="0"/>
              </a:rPr>
              <a:t>Ebben a különleges helyzetben </a:t>
            </a:r>
            <a:r>
              <a:rPr lang="en-US" sz="2800" b="1" dirty="0" smtClean="0">
                <a:latin typeface="Bradley Hand ITC" pitchFamily="66" charset="0"/>
              </a:rPr>
              <a:t> </a:t>
            </a:r>
            <a:r>
              <a:rPr lang="en-US" sz="2800" b="1" dirty="0" err="1" smtClean="0">
                <a:latin typeface="Bradley Hand ITC" pitchFamily="66" charset="0"/>
              </a:rPr>
              <a:t>kérem</a:t>
            </a:r>
            <a:r>
              <a:rPr lang="en-US" sz="2800" b="1" dirty="0" smtClean="0">
                <a:latin typeface="Bradley Hand ITC" pitchFamily="66" charset="0"/>
              </a:rPr>
              <a:t>, </a:t>
            </a:r>
            <a:r>
              <a:rPr lang="en-US" sz="2800" b="1" dirty="0" err="1" smtClean="0">
                <a:latin typeface="Bradley Hand ITC" pitchFamily="66" charset="0"/>
              </a:rPr>
              <a:t>hogy</a:t>
            </a:r>
            <a:r>
              <a:rPr lang="en-US" sz="2800" b="1" dirty="0" smtClean="0">
                <a:latin typeface="Bradley Hand ITC" pitchFamily="66" charset="0"/>
              </a:rPr>
              <a:t> </a:t>
            </a:r>
            <a:r>
              <a:rPr lang="hu-HU" sz="2800" b="1" dirty="0" smtClean="0">
                <a:latin typeface="Bradley Hand ITC" pitchFamily="66" charset="0"/>
              </a:rPr>
              <a:t>kísérjétek figyelemmel az általam készített </a:t>
            </a:r>
            <a:br>
              <a:rPr lang="hu-HU" sz="2800" b="1" dirty="0" smtClean="0">
                <a:latin typeface="Bradley Hand ITC" pitchFamily="66" charset="0"/>
              </a:rPr>
            </a:br>
            <a:r>
              <a:rPr lang="hu-HU" sz="2800" b="1" dirty="0" err="1" smtClean="0">
                <a:latin typeface="Bradley Hand ITC" pitchFamily="66" charset="0"/>
              </a:rPr>
              <a:t>ppt</a:t>
            </a:r>
            <a:r>
              <a:rPr lang="hu-HU" sz="2800" b="1" dirty="0" smtClean="0">
                <a:latin typeface="Bradley Hand ITC" pitchFamily="66" charset="0"/>
              </a:rPr>
              <a:t> összeállítást.</a:t>
            </a:r>
            <a:br>
              <a:rPr lang="hu-HU" sz="2800" b="1" dirty="0" smtClean="0">
                <a:latin typeface="Bradley Hand ITC" pitchFamily="66" charset="0"/>
              </a:rPr>
            </a:br>
            <a:endParaRPr lang="hu-HU" sz="2800" dirty="0">
              <a:solidFill>
                <a:srgbClr val="FFFFFF"/>
              </a:solidFill>
              <a:latin typeface="Bradley Hand ITC" pitchFamily="66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054B3F04-9EAC-45C0-B3CE-0387EEA10A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artalom helye 2">
            <a:extLst>
              <a:ext uri="{FF2B5EF4-FFF2-40B4-BE49-F238E27FC236}">
                <a16:creationId xmlns="" xmlns:a16="http://schemas.microsoft.com/office/drawing/2014/main" id="{8ABBB794-FEF8-4C14-942B-EB319F7FC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3696" y="525111"/>
            <a:ext cx="7424896" cy="5807778"/>
          </a:xfrm>
        </p:spPr>
        <p:txBody>
          <a:bodyPr anchor="ctr">
            <a:normAutofit lnSpcReduction="10000"/>
          </a:bodyPr>
          <a:lstStyle/>
          <a:p>
            <a:pPr>
              <a:buNone/>
            </a:pPr>
            <a:r>
              <a:rPr lang="hu-HU" sz="2000" b="1" dirty="0" smtClean="0"/>
              <a:t>Ferenc pápa imája a járvány idején</a:t>
            </a:r>
            <a:r>
              <a:rPr lang="hu-HU" sz="2000" dirty="0" smtClean="0"/>
              <a:t> </a:t>
            </a:r>
          </a:p>
          <a:p>
            <a:r>
              <a:rPr lang="hu-HU" sz="2000" dirty="0" smtClean="0"/>
              <a:t>Ó, Mária, te mindig az üdvösség és a remény jeleként ragyogsz utunkon.</a:t>
            </a:r>
          </a:p>
          <a:p>
            <a:r>
              <a:rPr lang="hu-HU" sz="2000" dirty="0" smtClean="0"/>
              <a:t>Rád bízzuk magunkat, betegek Egészsége, aki hitedben szilárdan kitartva a kereszt alatt osztoztál Jézus fájdalmában.</a:t>
            </a:r>
          </a:p>
          <a:p>
            <a:r>
              <a:rPr lang="hu-HU" sz="2000" dirty="0" smtClean="0"/>
              <a:t>Római nép Üdvössége, te tudod, mire van szükségünk, és biztosak vagyunk, hogy gondoskodni fogsz arról, hogy mint a galileai Kánában visszatérhessen az öröm és az ünneplés a mostani megpróbáltatások után.</a:t>
            </a:r>
          </a:p>
          <a:p>
            <a:r>
              <a:rPr lang="hu-HU" sz="2000" dirty="0" smtClean="0"/>
              <a:t>Isteni Szeretet anyja, segíts, hogy felismerjük és elfogadjuk az Atya akaratát, és megtegyük, amit Jézus mond majd nekünk, aki magára vette szenvedéseinket és fájdalmunkat, hogy a kereszt által elvezessen bennünket a feltámadás örömére. Ámen.</a:t>
            </a:r>
          </a:p>
          <a:p>
            <a:r>
              <a:rPr lang="hu-HU" sz="2000" dirty="0" smtClean="0"/>
              <a:t>Oltalmad alá futunk, Istennek Szent Szülője, könyörgésünket meg ne vesd szükségünk idején, hanem oltalmazz meg minket minden veszedelemtől, ó, dicsőséges és áldott Szűz</a:t>
            </a:r>
            <a:r>
              <a:rPr lang="hu-HU" sz="2000" b="1" dirty="0" smtClean="0"/>
              <a:t> </a:t>
            </a:r>
            <a:endParaRPr lang="hu-HU" sz="2000" b="1" dirty="0"/>
          </a:p>
        </p:txBody>
      </p:sp>
      <p:pic>
        <p:nvPicPr>
          <p:cNvPr id="7" name="Picture 2" descr="Velikonočno voščilo 2016">
            <a:extLst>
              <a:ext uri="{FF2B5EF4-FFF2-40B4-BE49-F238E27FC236}">
                <a16:creationId xmlns="" xmlns:a16="http://schemas.microsoft.com/office/drawing/2014/main" id="{947125BF-E2FB-4384-8C1E-484A6D3E2A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03"/>
          <a:stretch/>
        </p:blipFill>
        <p:spPr bwMode="auto">
          <a:xfrm>
            <a:off x="9771016" y="5425167"/>
            <a:ext cx="2198915" cy="1236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59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39505" y="4177474"/>
            <a:ext cx="7051729" cy="1463040"/>
          </a:xfrm>
        </p:spPr>
        <p:txBody>
          <a:bodyPr>
            <a:normAutofit fontScale="90000"/>
          </a:bodyPr>
          <a:lstStyle/>
          <a:p>
            <a:pPr algn="ctr"/>
            <a:r>
              <a:rPr lang="hu-HU" sz="1800" dirty="0" smtClean="0">
                <a:hlinkClick r:id="rId2"/>
              </a:rPr>
              <a:t>https://www.magyarkurir.hu/hirek/otthonainkban-eljuk-meg-krisztus-szeretetet-udvardy-gyorgy-ersek-nagyheti-uzenete-104843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418088" y="3211692"/>
            <a:ext cx="2989217" cy="822960"/>
          </a:xfrm>
        </p:spPr>
        <p:txBody>
          <a:bodyPr>
            <a:normAutofit fontScale="92500"/>
          </a:bodyPr>
          <a:lstStyle/>
          <a:p>
            <a:pPr algn="ctr"/>
            <a:r>
              <a:rPr lang="hu-HU" dirty="0" smtClean="0"/>
              <a:t>Dr. Udvardy György érsek </a:t>
            </a:r>
            <a:r>
              <a:rPr lang="hu-HU" dirty="0" err="1" smtClean="0"/>
              <a:t>nagyheti</a:t>
            </a:r>
            <a:r>
              <a:rPr lang="hu-HU" dirty="0" smtClean="0"/>
              <a:t> üzenete….</a:t>
            </a:r>
            <a:endParaRPr lang="hu-HU" dirty="0"/>
          </a:p>
        </p:txBody>
      </p:sp>
      <p:pic>
        <p:nvPicPr>
          <p:cNvPr id="1028" name="Picture 4" descr="A Szentek előttünk járnak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/>
          <a:srcRect t="24993" b="24993"/>
          <a:stretch>
            <a:fillRect/>
          </a:stretch>
        </p:blipFill>
        <p:spPr bwMode="auto">
          <a:xfrm>
            <a:off x="2246813" y="600892"/>
            <a:ext cx="7008090" cy="26286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Szent három nap liturgiája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2400" dirty="0" smtClean="0"/>
              <a:t>Nagycsütörtök</a:t>
            </a:r>
          </a:p>
          <a:p>
            <a:r>
              <a:rPr lang="hu-HU" sz="2400" dirty="0" smtClean="0"/>
              <a:t>Nagypéntek</a:t>
            </a:r>
          </a:p>
          <a:p>
            <a:r>
              <a:rPr lang="hu-HU" sz="2400" dirty="0" smtClean="0"/>
              <a:t>Nagyszombat</a:t>
            </a:r>
            <a:endParaRPr lang="hu-HU" sz="2400" dirty="0"/>
          </a:p>
        </p:txBody>
      </p:sp>
      <p:pic>
        <p:nvPicPr>
          <p:cNvPr id="1026" name="Picture 2" descr="Képtalálatok a következőre: easter chatolic ic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215"/>
            <a:ext cx="12192000" cy="461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940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5377" y="180622"/>
            <a:ext cx="7597423" cy="1140177"/>
          </a:xfrm>
        </p:spPr>
        <p:txBody>
          <a:bodyPr>
            <a:normAutofit/>
          </a:bodyPr>
          <a:lstStyle/>
          <a:p>
            <a:pPr algn="ctr"/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Nagycsütörtök</a:t>
            </a:r>
            <a:b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Szentmise az utolsó vacsora emlékezetére</a:t>
            </a:r>
            <a:endParaRPr lang="hu-H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80622" y="1397938"/>
            <a:ext cx="5418812" cy="4809066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hu-HU" sz="2400" dirty="0"/>
              <a:t>A 4. század végén Jeruzsálemben két mise volt: az első misét a főtemplomban tartották, innen vonultak a Kálvária-hegyi sziklához és ott volt a második mise. </a:t>
            </a:r>
          </a:p>
          <a:p>
            <a:r>
              <a:rPr lang="hu-HU" sz="2400" dirty="0"/>
              <a:t>Rómában a 7. századtól ugyancsak két misét tartottak. Délben a pápa végezte az olajszentelési misét, amelyben nem volt igeliturgia, helyette a nyilvános bűnösök visszafogadása történt. A másik misét a római plébániatemplomban végezték. </a:t>
            </a:r>
          </a:p>
          <a:p>
            <a:endParaRPr lang="hu-HU" sz="2400" dirty="0" smtClean="0"/>
          </a:p>
        </p:txBody>
      </p:sp>
      <p:sp>
        <p:nvSpPr>
          <p:cNvPr id="6" name="Tartalom helye 5"/>
          <p:cNvSpPr>
            <a:spLocks noGrp="1"/>
          </p:cNvSpPr>
          <p:nvPr>
            <p:ph sz="half" idx="2"/>
          </p:nvPr>
        </p:nvSpPr>
        <p:spPr>
          <a:xfrm>
            <a:off x="5944544" y="1845442"/>
            <a:ext cx="5879621" cy="4781320"/>
          </a:xfrm>
        </p:spPr>
        <p:txBody>
          <a:bodyPr>
            <a:noAutofit/>
          </a:bodyPr>
          <a:lstStyle/>
          <a:p>
            <a:pPr algn="just"/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zsidók a húsvéti lakomán az Egyiptomból való szabadulást ünnepelték. </a:t>
            </a:r>
            <a:endParaRPr lang="hu-H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Jézus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ezen a lakomán megújította a régi áldozatot: Jézus lett a mi húsvéti bárányunk. </a:t>
            </a:r>
            <a:endParaRPr lang="hu-H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bárány vére óvta meg a zsidó elsőszülötteket az öldöklő angyaltól. Krisztus vére áldozati vér, amely megszabadít a bűntől, a halál rabságából. </a:t>
            </a:r>
          </a:p>
          <a:p>
            <a:pPr algn="just"/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Jézus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itt az Utolsó Vacsorán elővételezte kereszthalálát: Jézus kezébe vette           	önmagát és megtörte, majd kiosztotta a tanítványoknak. Jézus meghalt, 	megtöretett mint a kenyér, hogy szétoszthassa önmagát. </a:t>
            </a:r>
          </a:p>
          <a:p>
            <a:pPr algn="just"/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Testével és vérével új életre segíti az éhezőket.</a:t>
            </a:r>
          </a:p>
          <a:p>
            <a:pPr marL="0" indent="0" algn="just">
              <a:buNone/>
            </a:pP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3538" y="366889"/>
            <a:ext cx="3108410" cy="124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95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65000">
              <a:schemeClr val="accent1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49147" y="585216"/>
            <a:ext cx="10576193" cy="1499616"/>
          </a:xfrm>
        </p:spPr>
        <p:txBody>
          <a:bodyPr>
            <a:normAutofit fontScale="90000"/>
          </a:bodyPr>
          <a:lstStyle/>
          <a:p>
            <a:pPr algn="ctr"/>
            <a:r>
              <a:rPr lang="hu-HU" sz="2700" dirty="0"/>
              <a:t>HALLGASSÁTOK MEG Fábry Kornél atya gondolatait:  </a:t>
            </a:r>
            <a:r>
              <a:rPr lang="hu-HU" sz="2700" dirty="0" smtClean="0"/>
              <a:t/>
            </a:r>
            <a:br>
              <a:rPr lang="hu-HU" sz="2700" dirty="0" smtClean="0"/>
            </a:br>
            <a:r>
              <a:rPr lang="hu-HU" sz="2800" dirty="0" smtClean="0">
                <a:hlinkClick r:id="rId2"/>
              </a:rPr>
              <a:t> https://www.youtube.com/watch?v=dwyPkqAfQ7o </a:t>
            </a:r>
            <a:r>
              <a:rPr lang="hu-HU" sz="2700" dirty="0" smtClean="0"/>
              <a:t/>
            </a:r>
            <a:br>
              <a:rPr lang="hu-HU" sz="2700" dirty="0" smtClean="0"/>
            </a:br>
            <a:r>
              <a:rPr lang="hu-HU" sz="2700" dirty="0" smtClean="0">
                <a:hlinkClick r:id="rId3"/>
              </a:rPr>
              <a:t>https</a:t>
            </a:r>
            <a:r>
              <a:rPr lang="hu-HU" sz="2700" dirty="0">
                <a:hlinkClick r:id="rId3"/>
              </a:rPr>
              <a:t>://</a:t>
            </a:r>
            <a:r>
              <a:rPr lang="hu-HU" sz="2700" dirty="0" smtClean="0">
                <a:hlinkClick r:id="rId3"/>
              </a:rPr>
              <a:t>www.youtube.com/watch?v=ZUThtmHIkq8</a:t>
            </a:r>
            <a:endParaRPr lang="hu-H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560" y="2203374"/>
            <a:ext cx="6540466" cy="4092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283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704455" y="298295"/>
            <a:ext cx="8920278" cy="1088803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>Nagycsütörtök liturgiája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471927" y="1433216"/>
            <a:ext cx="9720073" cy="4023360"/>
          </a:xfrm>
        </p:spPr>
        <p:txBody>
          <a:bodyPr/>
          <a:lstStyle/>
          <a:p>
            <a:pPr marL="128016" lvl="1" indent="0" algn="ctr">
              <a:buNone/>
            </a:pPr>
            <a:r>
              <a:rPr lang="hu-HU" sz="2000" dirty="0" smtClean="0"/>
              <a:t>Dicsőség éneklése közben a harangok zúgása (a harangok Rómába mennek)</a:t>
            </a:r>
          </a:p>
          <a:p>
            <a:pPr algn="ctr"/>
            <a:r>
              <a:rPr lang="hu-HU" dirty="0" smtClean="0"/>
              <a:t>Szentbeszéd után lábmosás szertartása </a:t>
            </a:r>
          </a:p>
          <a:p>
            <a:pPr algn="ctr"/>
            <a:r>
              <a:rPr lang="hu-HU" dirty="0" smtClean="0"/>
              <a:t>Nagycsütörtökre és nagypéntekre elegendő ostya </a:t>
            </a:r>
            <a:r>
              <a:rPr lang="hu-HU" dirty="0" err="1" smtClean="0"/>
              <a:t>konszekrálása</a:t>
            </a:r>
            <a:endParaRPr lang="hu-HU" dirty="0" smtClean="0"/>
          </a:p>
          <a:p>
            <a:pPr algn="ctr"/>
            <a:r>
              <a:rPr lang="hu-HU" dirty="0" smtClean="0"/>
              <a:t>Ajánlatos: két szín alatti áldozás</a:t>
            </a:r>
          </a:p>
          <a:p>
            <a:pPr algn="ctr"/>
            <a:r>
              <a:rPr lang="hu-HU" dirty="0" smtClean="0"/>
              <a:t>Oltáriszentség valamelyik mellékoltár tabernákulumában való elhelyezése</a:t>
            </a:r>
          </a:p>
          <a:p>
            <a:pPr algn="ctr"/>
            <a:r>
              <a:rPr lang="hu-HU" dirty="0" smtClean="0"/>
              <a:t>Oltárfosztás</a:t>
            </a:r>
            <a:endParaRPr lang="hu-HU" dirty="0"/>
          </a:p>
        </p:txBody>
      </p:sp>
      <p:pic>
        <p:nvPicPr>
          <p:cNvPr id="4098" name="Picture 2" descr="Képtalálatok a következőre: nagycsütörtök dicsősé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Képtalálatok a következőre: lábmosás szertartá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86754"/>
            <a:ext cx="2631205" cy="1089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Képtalálatok a következőre: nagycsütörtök oltárfosztá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10" y="4102600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Képtalálatok a következőre: nagycsütörtök oltárfosztá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210" y="4857111"/>
            <a:ext cx="2863689" cy="190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Képtalálatok a következőre: oltárfosztá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246" y="5080153"/>
            <a:ext cx="1848373" cy="1740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Képtalálatok a következőre: nagycsütörtök virrasztá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249" y="5080153"/>
            <a:ext cx="2847315" cy="1601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866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6893" y="275421"/>
            <a:ext cx="4693626" cy="1313651"/>
          </a:xfrm>
        </p:spPr>
        <p:txBody>
          <a:bodyPr/>
          <a:lstStyle/>
          <a:p>
            <a:r>
              <a:rPr lang="hu-HU" dirty="0" smtClean="0"/>
              <a:t>Nagypéntek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826266" y="1889393"/>
            <a:ext cx="4754880" cy="2737262"/>
          </a:xfrm>
        </p:spPr>
        <p:txBody>
          <a:bodyPr>
            <a:normAutofit lnSpcReduction="10000"/>
          </a:bodyPr>
          <a:lstStyle/>
          <a:p>
            <a:pPr algn="just"/>
            <a:r>
              <a:rPr lang="hu-HU" sz="2000" dirty="0"/>
              <a:t>Az első keresztények Jézus halála és sírban pihenése napját (nagypéntek és nagyszombat) liturgia nélküli ünnepként tartották egész napos szigorú böjtölésben Jézus szavainak szellemében (</a:t>
            </a:r>
            <a:r>
              <a:rPr lang="hu-HU" sz="2000" dirty="0" err="1"/>
              <a:t>Mt</a:t>
            </a:r>
            <a:r>
              <a:rPr lang="hu-HU" sz="2000" dirty="0"/>
              <a:t> 9,19). </a:t>
            </a:r>
          </a:p>
          <a:p>
            <a:pPr algn="just"/>
            <a:r>
              <a:rPr lang="hu-HU" sz="2000" dirty="0"/>
              <a:t>Csak a 4. században alakulnak ki nagypéntek különféle istentiszteleti formái eucharisztikus ünneplés nélkül</a:t>
            </a:r>
            <a:r>
              <a:rPr lang="hu-HU" sz="2000" dirty="0" smtClean="0"/>
              <a:t>.</a:t>
            </a:r>
            <a:endParaRPr lang="hu-HU" dirty="0"/>
          </a:p>
        </p:txBody>
      </p:sp>
      <p:sp>
        <p:nvSpPr>
          <p:cNvPr id="5" name="Tartalom helye 4"/>
          <p:cNvSpPr>
            <a:spLocks noGrp="1"/>
          </p:cNvSpPr>
          <p:nvPr>
            <p:ph sz="half" idx="2"/>
          </p:nvPr>
        </p:nvSpPr>
        <p:spPr>
          <a:xfrm>
            <a:off x="6617281" y="2495319"/>
            <a:ext cx="4754880" cy="4147851"/>
          </a:xfrm>
        </p:spPr>
        <p:txBody>
          <a:bodyPr>
            <a:normAutofit lnSpcReduction="10000"/>
          </a:bodyPr>
          <a:lstStyle/>
          <a:p>
            <a:r>
              <a:rPr lang="hu-HU" dirty="0"/>
              <a:t>A nagypénteki szertartás időpontja az őskeresztény kortól a középkorig az Úr halálának órájához (délután 3 óra) igazodott. Ez egyben a középkori böjti misék kezdete is volt: a </a:t>
            </a:r>
            <a:r>
              <a:rPr lang="hu-HU" dirty="0" err="1"/>
              <a:t>nona</a:t>
            </a:r>
            <a:r>
              <a:rPr lang="hu-HU" dirty="0"/>
              <a:t> imaórája. </a:t>
            </a:r>
            <a:endParaRPr lang="hu-HU" dirty="0" smtClean="0"/>
          </a:p>
          <a:p>
            <a:r>
              <a:rPr lang="hu-HU" dirty="0" smtClean="0"/>
              <a:t>Amikor </a:t>
            </a:r>
            <a:r>
              <a:rPr lang="hu-HU" dirty="0"/>
              <a:t>azonban később a </a:t>
            </a:r>
            <a:r>
              <a:rPr lang="hu-HU" dirty="0" err="1"/>
              <a:t>nona</a:t>
            </a:r>
            <a:r>
              <a:rPr lang="hu-HU" dirty="0"/>
              <a:t> végzését már a délelőtti órákban is engedélyezték, a nagypénteki liturgia is délelőttre került. XII. Pius pápa 1956. évi reformja állította vissza a délutáni ünneplést.</a:t>
            </a:r>
          </a:p>
        </p:txBody>
      </p:sp>
      <p:pic>
        <p:nvPicPr>
          <p:cNvPr id="9218" name="Picture 2" descr="Képtalálatok a következőre: nagypéntek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917" y="0"/>
            <a:ext cx="5993534" cy="223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églalap 5"/>
          <p:cNvSpPr/>
          <p:nvPr/>
        </p:nvSpPr>
        <p:spPr>
          <a:xfrm>
            <a:off x="286439" y="4080358"/>
            <a:ext cx="55745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b="1" u="sng" dirty="0" smtClean="0">
              <a:solidFill>
                <a:schemeClr val="accent2"/>
              </a:solidFill>
            </a:endParaRPr>
          </a:p>
          <a:p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399917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50929" y="585216"/>
            <a:ext cx="11174278" cy="2719844"/>
          </a:xfrm>
        </p:spPr>
        <p:txBody>
          <a:bodyPr>
            <a:normAutofit fontScale="90000"/>
          </a:bodyPr>
          <a:lstStyle/>
          <a:p>
            <a:pPr algn="ctr"/>
            <a:r>
              <a:rPr lang="hu-HU" sz="3100" dirty="0"/>
              <a:t>Hallgassátok meg Fábry Kornél atya gondolatait</a:t>
            </a:r>
            <a:r>
              <a:rPr lang="hu-HU" sz="3100" dirty="0" smtClean="0"/>
              <a:t>:</a:t>
            </a:r>
            <a:r>
              <a:rPr lang="hu-HU" sz="3100" dirty="0"/>
              <a:t/>
            </a:r>
            <a:br>
              <a:rPr lang="hu-HU" sz="3100" dirty="0"/>
            </a:br>
            <a:r>
              <a:rPr lang="hu-HU" sz="3100" dirty="0">
                <a:hlinkClick r:id="rId2"/>
              </a:rPr>
              <a:t>https://</a:t>
            </a:r>
            <a:r>
              <a:rPr lang="hu-HU" sz="3100" dirty="0" smtClean="0">
                <a:hlinkClick r:id="rId2"/>
              </a:rPr>
              <a:t>www.youtube.com/watch?v=ephJxrfuGik</a:t>
            </a:r>
            <a:r>
              <a:rPr lang="hu-HU" sz="2700" dirty="0" smtClean="0"/>
              <a:t/>
            </a:r>
            <a:br>
              <a:rPr lang="hu-HU" sz="2700" dirty="0" smtClean="0"/>
            </a:br>
            <a:r>
              <a:rPr lang="hu-HU" sz="3100" dirty="0"/>
              <a:t/>
            </a:r>
            <a:br>
              <a:rPr lang="hu-HU" sz="3100" dirty="0"/>
            </a:br>
            <a:r>
              <a:rPr lang="hu-HU" sz="3100" dirty="0" smtClean="0"/>
              <a:t>Hallgassátok meg Barsi Balázs atya gondolatait:</a:t>
            </a:r>
            <a:br>
              <a:rPr lang="hu-HU" sz="3100" dirty="0" smtClean="0"/>
            </a:br>
            <a:r>
              <a:rPr lang="hu-HU" sz="3100" dirty="0" smtClean="0">
                <a:hlinkClick r:id="rId3"/>
              </a:rPr>
              <a:t>https</a:t>
            </a:r>
            <a:r>
              <a:rPr lang="hu-HU" sz="3100" dirty="0">
                <a:hlinkClick r:id="rId3"/>
              </a:rPr>
              <a:t>://</a:t>
            </a:r>
            <a:r>
              <a:rPr lang="hu-HU" sz="3100" dirty="0" smtClean="0">
                <a:hlinkClick r:id="rId3"/>
              </a:rPr>
              <a:t>www.youtube.com/watch?v=OgEjjhh2-sw</a:t>
            </a:r>
            <a:endParaRPr lang="hu-H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959" y="3338111"/>
            <a:ext cx="4296708" cy="2970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903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2400" b="1" dirty="0" smtClean="0"/>
              <a:t>Nagypéntek keresztúti ájtatosság :</a:t>
            </a:r>
            <a:br>
              <a:rPr lang="hu-HU" sz="2400" b="1" dirty="0" smtClean="0"/>
            </a:br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400" b="1" dirty="0" smtClean="0">
                <a:hlinkClick r:id="rId2"/>
              </a:rPr>
              <a:t>https://www.youtube.com/watch?v=Z9QWmPOMet0</a:t>
            </a:r>
            <a:r>
              <a:rPr lang="hu-HU" sz="2400" b="1" dirty="0" smtClean="0"/>
              <a:t/>
            </a:r>
            <a:br>
              <a:rPr lang="hu-HU" sz="2400" b="1" dirty="0" smtClean="0"/>
            </a:br>
            <a:endParaRPr lang="hu-HU" sz="2400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019" y="2302525"/>
            <a:ext cx="4052008" cy="4131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536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348841" y="242372"/>
            <a:ext cx="8662977" cy="713528"/>
          </a:xfrm>
        </p:spPr>
        <p:txBody>
          <a:bodyPr>
            <a:normAutofit fontScale="90000"/>
          </a:bodyPr>
          <a:lstStyle/>
          <a:p>
            <a:pPr algn="ctr"/>
            <a:r>
              <a:rPr lang="hu-HU" sz="2800" b="1" dirty="0" smtClean="0"/>
              <a:t>Nagypéntek liturgiája</a:t>
            </a:r>
            <a:br>
              <a:rPr lang="hu-HU" sz="2800" b="1" dirty="0" smtClean="0"/>
            </a:br>
            <a:r>
              <a:rPr lang="hu-HU" sz="2800" b="1" dirty="0" smtClean="0"/>
              <a:t> (nincs szentmise!!!)</a:t>
            </a:r>
            <a:endParaRPr lang="hu-HU" sz="28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348842" y="1005840"/>
            <a:ext cx="8560392" cy="6039447"/>
          </a:xfrm>
        </p:spPr>
        <p:txBody>
          <a:bodyPr>
            <a:normAutofit fontScale="92500" lnSpcReduction="10000"/>
          </a:bodyPr>
          <a:lstStyle/>
          <a:p>
            <a:r>
              <a:rPr lang="hu-HU" b="1" dirty="0" smtClean="0"/>
              <a:t>I</a:t>
            </a:r>
            <a:r>
              <a:rPr lang="hu-HU" b="1" dirty="0"/>
              <a:t>. A pap földre borulása</a:t>
            </a:r>
          </a:p>
          <a:p>
            <a:r>
              <a:rPr lang="hu-HU" dirty="0"/>
              <a:t>az önmagát kiüresítő, az emberrel, a földdel azonosuló Krisztust jeleníti meg.</a:t>
            </a:r>
          </a:p>
          <a:p>
            <a:r>
              <a:rPr lang="hu-HU" b="1" dirty="0"/>
              <a:t>II. Olvasmányok</a:t>
            </a:r>
          </a:p>
          <a:p>
            <a:r>
              <a:rPr lang="hu-HU" dirty="0" smtClean="0"/>
              <a:t>- </a:t>
            </a:r>
            <a:r>
              <a:rPr lang="hu-HU" dirty="0"/>
              <a:t>a félreismert szolga </a:t>
            </a:r>
            <a:r>
              <a:rPr lang="hu-HU" dirty="0" smtClean="0"/>
              <a:t>diadala (</a:t>
            </a:r>
            <a:r>
              <a:rPr lang="hu-HU" dirty="0" err="1"/>
              <a:t>Iz</a:t>
            </a:r>
            <a:r>
              <a:rPr lang="hu-HU" dirty="0"/>
              <a:t> </a:t>
            </a:r>
            <a:r>
              <a:rPr lang="hu-HU" dirty="0" smtClean="0"/>
              <a:t>52,13-53,12)</a:t>
            </a:r>
            <a:endParaRPr lang="hu-HU" dirty="0"/>
          </a:p>
          <a:p>
            <a:r>
              <a:rPr lang="hu-HU" dirty="0" smtClean="0"/>
              <a:t>- </a:t>
            </a:r>
            <a:r>
              <a:rPr lang="hu-HU" dirty="0"/>
              <a:t>Szenvedéseiből tanulta meg az </a:t>
            </a:r>
            <a:r>
              <a:rPr lang="hu-HU" dirty="0" smtClean="0"/>
              <a:t>engedelmességet (</a:t>
            </a:r>
            <a:r>
              <a:rPr lang="hu-HU" dirty="0" err="1"/>
              <a:t>Zsid</a:t>
            </a:r>
            <a:r>
              <a:rPr lang="hu-HU" dirty="0"/>
              <a:t> 4,14-16; </a:t>
            </a:r>
            <a:r>
              <a:rPr lang="hu-HU" dirty="0" smtClean="0"/>
              <a:t>5,7-9)</a:t>
            </a:r>
            <a:endParaRPr lang="hu-HU" dirty="0"/>
          </a:p>
          <a:p>
            <a:r>
              <a:rPr lang="hu-HU" dirty="0" smtClean="0"/>
              <a:t>- </a:t>
            </a:r>
            <a:r>
              <a:rPr lang="hu-HU" dirty="0"/>
              <a:t>A mi Urunk Jézus kínszenvedése János evangéliuma szerint - a </a:t>
            </a:r>
            <a:r>
              <a:rPr lang="hu-HU" dirty="0" smtClean="0"/>
              <a:t>passió (</a:t>
            </a:r>
            <a:r>
              <a:rPr lang="hu-HU" dirty="0" err="1"/>
              <a:t>Jn</a:t>
            </a:r>
            <a:r>
              <a:rPr lang="hu-HU" dirty="0"/>
              <a:t> </a:t>
            </a:r>
            <a:r>
              <a:rPr lang="hu-HU" dirty="0" smtClean="0"/>
              <a:t>18,1-18,42)</a:t>
            </a:r>
            <a:endParaRPr lang="hu-HU" dirty="0"/>
          </a:p>
          <a:p>
            <a:r>
              <a:rPr lang="hu-HU" b="1" dirty="0"/>
              <a:t>III. Kereszthódolat</a:t>
            </a:r>
          </a:p>
          <a:p>
            <a:r>
              <a:rPr lang="hu-HU" dirty="0"/>
              <a:t>A kereszten az ártatlan. A kereszt tövében pedig bűnösök és bűnbánók. - A Golgota a kiengesztelődés helye, a perlekedő szó elnémul. Terhekkel, gyógyításra váró terhekkel állsz ott Krisztus előtt. A megbocsátás, a megtérés, a Krisztushoz fordulás napja ez, mert Ő meghalt érted. </a:t>
            </a:r>
            <a:endParaRPr lang="hu-HU" dirty="0" smtClean="0"/>
          </a:p>
          <a:p>
            <a:r>
              <a:rPr lang="hu-HU" b="1" dirty="0" smtClean="0"/>
              <a:t>IV</a:t>
            </a:r>
            <a:r>
              <a:rPr lang="hu-HU" b="1" dirty="0"/>
              <a:t>. Ünnepélyes egyetemes könyörgések - minden emberért</a:t>
            </a:r>
          </a:p>
          <a:p>
            <a:r>
              <a:rPr lang="hu-HU" b="1" dirty="0"/>
              <a:t>V. Jézus temetése, virrasztás a Szent Sírnál</a:t>
            </a:r>
          </a:p>
          <a:p>
            <a:endParaRPr lang="hu-HU" dirty="0"/>
          </a:p>
        </p:txBody>
      </p:sp>
      <p:pic>
        <p:nvPicPr>
          <p:cNvPr id="6146" name="Picture 2" descr="Képtalálatok a következőre: nagypéntek liturgiáj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0" y="107601"/>
            <a:ext cx="3325092" cy="220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Képtalálatok a következőre: nagypéntek liturgiáj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0" y="2425570"/>
            <a:ext cx="3325092" cy="1965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Képtalálatok a következőre: nagypéntek liturgiáj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80915"/>
            <a:ext cx="3325092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56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31704" y="235592"/>
            <a:ext cx="9720072" cy="1499616"/>
          </a:xfrm>
        </p:spPr>
        <p:txBody>
          <a:bodyPr/>
          <a:lstStyle/>
          <a:p>
            <a:pPr algn="ctr"/>
            <a:r>
              <a:rPr lang="hu-HU" dirty="0" smtClean="0"/>
              <a:t>Nagyszombat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98003" y="1440756"/>
            <a:ext cx="9720073" cy="4023360"/>
          </a:xfrm>
        </p:spPr>
        <p:txBody>
          <a:bodyPr>
            <a:normAutofit/>
          </a:bodyPr>
          <a:lstStyle/>
          <a:p>
            <a:pPr algn="ctr"/>
            <a:r>
              <a:rPr lang="hu-HU" i="1" dirty="0"/>
              <a:t>"</a:t>
            </a:r>
            <a:r>
              <a:rPr lang="hu-HU" i="1" dirty="0" err="1"/>
              <a:t>Szálla</a:t>
            </a:r>
            <a:r>
              <a:rPr lang="hu-HU" i="1" dirty="0"/>
              <a:t> alá a poklokra..." - </a:t>
            </a:r>
            <a:r>
              <a:rPr lang="hu-HU" dirty="0"/>
              <a:t>az Apostoli hitvallás így idézi emlékezetünkbe nagyszombat misztériumát. A liturgikus nap: csendesek a templomok, a temetők csendje telepszik a templomokba. Ezen a napon az Egyház nem mutatja be a legszentebb áldozatot. Középpont nélkül, főpap és áldozat nélkül a tanítványok tétován összebújnak, félelmükben magukra zárják az ajtókat.</a:t>
            </a:r>
          </a:p>
          <a:p>
            <a:pPr algn="ctr"/>
            <a:r>
              <a:rPr lang="hu-HU" dirty="0"/>
              <a:t>Halottá vált Jézus életem bénult tagjaiért, közösségi életem elidegenedett, életátadást, kommunikációt bénító területeiért. Halott lett, holt test, - hogy életük, életünk legyen! Kérd a poklok tornácára alászálló Urat, hogy lépjen be életed elzárt sírkamrájába! Lépjen be oda, ahova neked sincs bejárásod. Tudatalatti mélységeidbe, ahol az áteredő bűn tevékeny - és mondja ki ott a megváltás örömhírét.</a:t>
            </a:r>
          </a:p>
          <a:p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1722337" y="5315566"/>
            <a:ext cx="804579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hu-HU" sz="2400" b="1" dirty="0" smtClean="0">
              <a:hlinkClick r:id="rId2"/>
            </a:endParaRPr>
          </a:p>
          <a:p>
            <a:pPr algn="ctr"/>
            <a:r>
              <a:rPr lang="hu-HU" sz="2400" b="1" dirty="0" smtClean="0">
                <a:hlinkClick r:id="rId2"/>
              </a:rPr>
              <a:t>Hallgassátok meg Fábry Kornél atya gondolatait:</a:t>
            </a:r>
          </a:p>
          <a:p>
            <a:pPr algn="ctr"/>
            <a:r>
              <a:rPr lang="hu-HU" sz="2400" b="1" dirty="0" smtClean="0">
                <a:hlinkClick r:id="rId2"/>
              </a:rPr>
              <a:t>  https://www.youtube.com/watch?v=5N1r5pk9wgA</a:t>
            </a:r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214599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923822" y="402735"/>
            <a:ext cx="7684911" cy="641267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>Húsvét Vigíliája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804924" y="1198383"/>
            <a:ext cx="9239004" cy="5529795"/>
          </a:xfrm>
        </p:spPr>
        <p:txBody>
          <a:bodyPr>
            <a:normAutofit fontScale="92500" lnSpcReduction="20000"/>
          </a:bodyPr>
          <a:lstStyle/>
          <a:p>
            <a:r>
              <a:rPr lang="hu-HU" dirty="0" smtClean="0"/>
              <a:t>1. Fény liturgiája: </a:t>
            </a:r>
            <a:r>
              <a:rPr lang="hu-HU" dirty="0"/>
              <a:t>Első jelkép a fény, amellyel Krisztus föltámadása bevilágítja ezt az éjszakát. A tűzszentelés szertartása, a húsvéti gyertyának és a hívek gyertyáinak meggyújtása, valamint a templom teljes kivilágítása jelzik Krisztus világosságának szétáradását.</a:t>
            </a:r>
          </a:p>
          <a:p>
            <a:r>
              <a:rPr lang="hu-HU" dirty="0" smtClean="0"/>
              <a:t>Húsvéti </a:t>
            </a:r>
            <a:r>
              <a:rPr lang="hu-HU" dirty="0"/>
              <a:t>örömének (</a:t>
            </a:r>
            <a:r>
              <a:rPr lang="hu-HU" dirty="0" err="1"/>
              <a:t>Exsultet</a:t>
            </a:r>
            <a:r>
              <a:rPr lang="hu-HU" dirty="0"/>
              <a:t>)</a:t>
            </a:r>
          </a:p>
          <a:p>
            <a:r>
              <a:rPr lang="hu-HU" dirty="0" smtClean="0"/>
              <a:t>2. Igeliturgia : </a:t>
            </a:r>
            <a:r>
              <a:rPr lang="hu-HU" dirty="0"/>
              <a:t>A második jelkép a szó, az Isten igéje, amely az Ószövetségi előképekben és az Újszövetség beteljesedésében adja elénk megváltásunk nagy művét. A húsvét liturgiájának ebben a részében Isten szabadító tetteire emlékezünk. </a:t>
            </a:r>
            <a:r>
              <a:rPr lang="hu-HU" dirty="0" smtClean="0"/>
              <a:t> (7 </a:t>
            </a:r>
            <a:r>
              <a:rPr lang="hu-HU" dirty="0"/>
              <a:t>ószövetségi olvasmány + Római levél + </a:t>
            </a:r>
            <a:r>
              <a:rPr lang="hu-HU" dirty="0" smtClean="0"/>
              <a:t>Evangélium)</a:t>
            </a:r>
            <a:endParaRPr lang="hu-HU" dirty="0"/>
          </a:p>
          <a:p>
            <a:r>
              <a:rPr lang="hu-HU" dirty="0" smtClean="0"/>
              <a:t>3. Víz liturgiája: </a:t>
            </a:r>
            <a:r>
              <a:rPr lang="hu-HU" dirty="0"/>
              <a:t>A keresztelő víz Krisztus halálából és föltámadásából fakadó élet és kegyelem jele. A húsvét szent titka által a keresztségben mindnyájan eltemetkeztünk Krisztussal együtt, hogy vele együtt járjunk az élet útján. A keresztség liturgiája és a keresztségi ígéret megújítása tudatosítani akarja bennünk, hogy Krisztussal együtt nekünk is meg kell halnunk a bűnnek, és vele együtt föltámadva Istennek kell élnünk.</a:t>
            </a:r>
          </a:p>
          <a:p>
            <a:r>
              <a:rPr lang="hu-HU" dirty="0" smtClean="0"/>
              <a:t>4. Eukarisztia liturgiája: </a:t>
            </a:r>
            <a:r>
              <a:rPr lang="hu-HU" dirty="0"/>
              <a:t>A kenyér és a bor is jel, anyaga és eszköze Krisztus halálának és feltámadásának eucharisztikus ünneplésében, hiszen a szentmise a húsvéti titok szentségi megjelenítése.</a:t>
            </a:r>
          </a:p>
          <a:p>
            <a:r>
              <a:rPr lang="hu-HU" dirty="0"/>
              <a:t/>
            </a:r>
            <a:br>
              <a:rPr lang="hu-HU" dirty="0"/>
            </a:br>
            <a:r>
              <a:rPr lang="hu-HU" dirty="0" smtClean="0"/>
              <a:t>4. Feltámadási </a:t>
            </a:r>
            <a:r>
              <a:rPr lang="hu-HU" dirty="0"/>
              <a:t>körmenet</a:t>
            </a:r>
          </a:p>
          <a:p>
            <a:endParaRPr lang="hu-HU" dirty="0"/>
          </a:p>
        </p:txBody>
      </p:sp>
      <p:pic>
        <p:nvPicPr>
          <p:cNvPr id="7172" name="Picture 4" descr="Képtalálatok a következőre: húsvét vigiliáj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8554"/>
            <a:ext cx="2628900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Képtalálatok a következőre: húsvét vigiliáj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003"/>
            <a:ext cx="2628900" cy="173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Képtalálatok a következőre: húsvét vigiliáj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14924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4" name="Picture 16" descr="Képtalálatok a következőre: keresztsé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1630"/>
            <a:ext cx="2628900" cy="1594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20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56981798-4550-46DA-9172-4846E2FB66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D82EB7D3-3AD8-4ED1-9E1A-2906E14635E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gray">
          <a:xfrm flipH="1">
            <a:off x="423335" y="404829"/>
            <a:ext cx="44788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Cím 1">
            <a:extLst>
              <a:ext uri="{FF2B5EF4-FFF2-40B4-BE49-F238E27FC236}">
                <a16:creationId xmlns="" xmlns:a16="http://schemas.microsoft.com/office/drawing/2014/main" id="{C0F26522-E177-4106-A107-2FF3B382E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7577" y="286365"/>
            <a:ext cx="6570617" cy="941544"/>
          </a:xfrm>
        </p:spPr>
        <p:txBody>
          <a:bodyPr>
            <a:normAutofit fontScale="90000"/>
          </a:bodyPr>
          <a:lstStyle/>
          <a:p>
            <a:pPr algn="ctr"/>
            <a:r>
              <a:rPr lang="hu-HU" sz="1800" b="1" dirty="0" smtClean="0">
                <a:solidFill>
                  <a:schemeClr val="tx2"/>
                </a:solidFill>
              </a:rPr>
              <a:t>Megtekinthető film:</a:t>
            </a:r>
            <a:br>
              <a:rPr lang="hu-HU" sz="1800" b="1" dirty="0" smtClean="0">
                <a:solidFill>
                  <a:schemeClr val="tx2"/>
                </a:solidFill>
              </a:rPr>
            </a:br>
            <a:r>
              <a:rPr lang="hu-HU" sz="1800" b="1" dirty="0" smtClean="0">
                <a:solidFill>
                  <a:schemeClr val="tx2"/>
                </a:solidFill>
              </a:rPr>
              <a:t/>
            </a:r>
            <a:br>
              <a:rPr lang="hu-HU" sz="1800" b="1" dirty="0" smtClean="0">
                <a:solidFill>
                  <a:schemeClr val="tx2"/>
                </a:solidFill>
              </a:rPr>
            </a:br>
            <a:r>
              <a:rPr lang="hu-HU" sz="1800" dirty="0" smtClean="0">
                <a:hlinkClick r:id="rId2"/>
              </a:rPr>
              <a:t>https://www.youtube.com/watch?v=LJ8R0vWPiH8</a:t>
            </a:r>
            <a:r>
              <a:rPr lang="hu-HU" sz="1800" dirty="0" smtClean="0"/>
              <a:t/>
            </a:r>
            <a:br>
              <a:rPr lang="hu-HU" sz="1800" dirty="0" smtClean="0"/>
            </a:br>
            <a:endParaRPr lang="hu-HU" sz="1800" b="1" dirty="0">
              <a:solidFill>
                <a:schemeClr val="tx2"/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="" xmlns:a16="http://schemas.microsoft.com/office/drawing/2014/main" id="{F01F71A5-408C-4731-9BFD-C70827E1E1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2446" y="1175657"/>
            <a:ext cx="7132320" cy="548640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hu-HU" dirty="0" smtClean="0">
                <a:hlinkClick r:id="rId3"/>
              </a:rPr>
              <a:t>Képkirakó:</a:t>
            </a:r>
          </a:p>
          <a:p>
            <a:pPr>
              <a:buNone/>
            </a:pPr>
            <a:r>
              <a:rPr lang="hu-HU" dirty="0" smtClean="0">
                <a:hlinkClick r:id="rId4"/>
              </a:rPr>
              <a:t>https://www.jigsawplanet.com/?rc=play&amp;pid=1e2204bb832e</a:t>
            </a:r>
            <a:endParaRPr lang="hu-HU" dirty="0" smtClean="0">
              <a:hlinkClick r:id="rId3"/>
            </a:endParaRPr>
          </a:p>
          <a:p>
            <a:pPr>
              <a:buNone/>
            </a:pPr>
            <a:r>
              <a:rPr lang="hu-HU" dirty="0" smtClean="0">
                <a:hlinkClick r:id="rId5"/>
              </a:rPr>
              <a:t>https://www.jigsawplanet.com/?rc=play&amp;pid=2a396b6178b2</a:t>
            </a:r>
            <a:endParaRPr lang="hu-HU" dirty="0" smtClean="0"/>
          </a:p>
          <a:p>
            <a:pPr>
              <a:buNone/>
            </a:pPr>
            <a:r>
              <a:rPr lang="hu-HU" dirty="0" smtClean="0">
                <a:hlinkClick r:id="rId6"/>
              </a:rPr>
              <a:t>https://www.jigsawplanet.com/?rc=play&amp;pid=063ca90e6ae4</a:t>
            </a:r>
            <a:endParaRPr lang="hu-HU" dirty="0" smtClean="0"/>
          </a:p>
          <a:p>
            <a:pPr>
              <a:buNone/>
            </a:pPr>
            <a:r>
              <a:rPr lang="hu-HU" dirty="0" smtClean="0">
                <a:hlinkClick r:id="rId7"/>
              </a:rPr>
              <a:t>https://www.jigsawplanet.com/?rc=play&amp;pid=2d3845406f42</a:t>
            </a:r>
            <a:endParaRPr lang="hu-HU" dirty="0" smtClean="0"/>
          </a:p>
          <a:p>
            <a:pPr>
              <a:buNone/>
            </a:pPr>
            <a:r>
              <a:rPr lang="hu-HU" dirty="0" smtClean="0">
                <a:hlinkClick r:id="rId8"/>
              </a:rPr>
              <a:t>https://www.jigsawplanet.com/?rc=play&amp;pid=07a57a19214d</a:t>
            </a:r>
            <a:endParaRPr lang="hu-HU" dirty="0" smtClean="0"/>
          </a:p>
          <a:p>
            <a:pPr>
              <a:buNone/>
            </a:pPr>
            <a:r>
              <a:rPr lang="hu-HU" dirty="0" smtClean="0">
                <a:hlinkClick r:id="rId9"/>
              </a:rPr>
              <a:t>https://www.jigsawplanet.com/?rc=play&amp;pid=11a8dc514492</a:t>
            </a:r>
            <a:endParaRPr lang="hu-HU" dirty="0" smtClean="0"/>
          </a:p>
          <a:p>
            <a:pPr>
              <a:buNone/>
            </a:pPr>
            <a:r>
              <a:rPr lang="hu-HU" dirty="0" smtClean="0">
                <a:hlinkClick r:id="rId10"/>
              </a:rPr>
              <a:t>https://www.jigsawplanet.com/?rc=play&amp;pid=227aa4f8727b</a:t>
            </a:r>
            <a:endParaRPr lang="hu-HU" dirty="0" smtClean="0"/>
          </a:p>
          <a:p>
            <a:pPr>
              <a:buNone/>
            </a:pPr>
            <a:r>
              <a:rPr lang="hu-HU" dirty="0" smtClean="0">
                <a:hlinkClick r:id="rId11"/>
              </a:rPr>
              <a:t>https://www.jigsawplanet.com/?rc=play&amp;pid=062f666a000d</a:t>
            </a:r>
            <a:endParaRPr lang="hu-HU" dirty="0" smtClean="0"/>
          </a:p>
          <a:p>
            <a:pPr>
              <a:buNone/>
            </a:pPr>
            <a:r>
              <a:rPr lang="hu-HU" dirty="0" smtClean="0">
                <a:hlinkClick r:id="rId12"/>
              </a:rPr>
              <a:t>https://www.jigsawplanet.com/?rc=play&amp;pid=033b700a3dd5</a:t>
            </a:r>
            <a:endParaRPr lang="hu-HU" dirty="0" smtClean="0"/>
          </a:p>
          <a:p>
            <a:pPr>
              <a:buNone/>
            </a:pPr>
            <a:r>
              <a:rPr lang="hu-HU" dirty="0" smtClean="0">
                <a:hlinkClick r:id="rId13"/>
              </a:rPr>
              <a:t>https://www.jigsawplanet.com/?rc=play&amp;pid=3e8f5a2f173a</a:t>
            </a:r>
            <a:endParaRPr lang="hu-HU" dirty="0" smtClean="0"/>
          </a:p>
          <a:p>
            <a:pPr>
              <a:buNone/>
            </a:pPr>
            <a:r>
              <a:rPr lang="hu-HU" dirty="0" smtClean="0">
                <a:hlinkClick r:id="rId14"/>
              </a:rPr>
              <a:t>https://www.jigsawplanet.com/?rc=play&amp;pid=219a6c1f0d00</a:t>
            </a:r>
            <a:endParaRPr lang="hu-HU" dirty="0" smtClean="0">
              <a:hlinkClick r:id="rId3"/>
            </a:endParaRPr>
          </a:p>
        </p:txBody>
      </p:sp>
      <p:pic>
        <p:nvPicPr>
          <p:cNvPr id="4" name="Picture 2" descr="Gyermekek keresztútja – 777">
            <a:extLst>
              <a:ext uri="{FF2B5EF4-FFF2-40B4-BE49-F238E27FC236}">
                <a16:creationId xmlns="" xmlns:a16="http://schemas.microsoft.com/office/drawing/2014/main" id="{BA48A7B1-3F90-4FA5-BDD9-48D18DF4AE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51" r="1" b="6557"/>
          <a:stretch/>
        </p:blipFill>
        <p:spPr bwMode="auto">
          <a:xfrm>
            <a:off x="600891" y="776058"/>
            <a:ext cx="3722915" cy="5218755"/>
          </a:xfrm>
          <a:custGeom>
            <a:avLst/>
            <a:gdLst/>
            <a:ahLst/>
            <a:cxnLst/>
            <a:rect l="l" t="t" r="r" b="b"/>
            <a:pathLst>
              <a:path w="6585549" h="5934638">
                <a:moveTo>
                  <a:pt x="225406" y="0"/>
                </a:moveTo>
                <a:lnTo>
                  <a:pt x="6585549" y="0"/>
                </a:lnTo>
                <a:lnTo>
                  <a:pt x="6585549" y="5934638"/>
                </a:lnTo>
                <a:lnTo>
                  <a:pt x="226600" y="5934638"/>
                </a:lnTo>
                <a:lnTo>
                  <a:pt x="214529" y="5856373"/>
                </a:lnTo>
                <a:lnTo>
                  <a:pt x="203238" y="5780097"/>
                </a:lnTo>
                <a:lnTo>
                  <a:pt x="191320" y="5689292"/>
                </a:lnTo>
                <a:lnTo>
                  <a:pt x="177049" y="5581536"/>
                </a:lnTo>
                <a:lnTo>
                  <a:pt x="161995" y="5462279"/>
                </a:lnTo>
                <a:lnTo>
                  <a:pt x="146156" y="5327888"/>
                </a:lnTo>
                <a:lnTo>
                  <a:pt x="129376" y="5181389"/>
                </a:lnTo>
                <a:lnTo>
                  <a:pt x="112596" y="5022177"/>
                </a:lnTo>
                <a:lnTo>
                  <a:pt x="95503" y="4852675"/>
                </a:lnTo>
                <a:lnTo>
                  <a:pt x="79664" y="4669854"/>
                </a:lnTo>
                <a:lnTo>
                  <a:pt x="64453" y="4478558"/>
                </a:lnTo>
                <a:lnTo>
                  <a:pt x="50652" y="4276365"/>
                </a:lnTo>
                <a:lnTo>
                  <a:pt x="37480" y="4065697"/>
                </a:lnTo>
                <a:lnTo>
                  <a:pt x="25091" y="3845949"/>
                </a:lnTo>
                <a:lnTo>
                  <a:pt x="20700" y="3733351"/>
                </a:lnTo>
                <a:lnTo>
                  <a:pt x="15838" y="3618331"/>
                </a:lnTo>
                <a:lnTo>
                  <a:pt x="11291" y="3501495"/>
                </a:lnTo>
                <a:lnTo>
                  <a:pt x="8311" y="3384054"/>
                </a:lnTo>
                <a:lnTo>
                  <a:pt x="5645" y="3264191"/>
                </a:lnTo>
                <a:lnTo>
                  <a:pt x="2822" y="3143118"/>
                </a:lnTo>
                <a:lnTo>
                  <a:pt x="941" y="3019623"/>
                </a:lnTo>
                <a:lnTo>
                  <a:pt x="941" y="2894918"/>
                </a:lnTo>
                <a:lnTo>
                  <a:pt x="0" y="2769001"/>
                </a:lnTo>
                <a:lnTo>
                  <a:pt x="941" y="2641874"/>
                </a:lnTo>
                <a:lnTo>
                  <a:pt x="2822" y="2512931"/>
                </a:lnTo>
                <a:lnTo>
                  <a:pt x="4547" y="2383988"/>
                </a:lnTo>
                <a:lnTo>
                  <a:pt x="8311" y="2253229"/>
                </a:lnTo>
                <a:lnTo>
                  <a:pt x="12232" y="2121259"/>
                </a:lnTo>
                <a:lnTo>
                  <a:pt x="16779" y="1989289"/>
                </a:lnTo>
                <a:lnTo>
                  <a:pt x="23209" y="1856108"/>
                </a:lnTo>
                <a:lnTo>
                  <a:pt x="30893" y="1721716"/>
                </a:lnTo>
                <a:lnTo>
                  <a:pt x="38264" y="1586720"/>
                </a:lnTo>
                <a:lnTo>
                  <a:pt x="47673" y="1451723"/>
                </a:lnTo>
                <a:lnTo>
                  <a:pt x="58964" y="1314910"/>
                </a:lnTo>
                <a:lnTo>
                  <a:pt x="70255" y="1179913"/>
                </a:lnTo>
                <a:lnTo>
                  <a:pt x="83271" y="1042495"/>
                </a:lnTo>
                <a:lnTo>
                  <a:pt x="97542" y="904471"/>
                </a:lnTo>
                <a:lnTo>
                  <a:pt x="112596" y="768263"/>
                </a:lnTo>
                <a:lnTo>
                  <a:pt x="130160" y="630240"/>
                </a:lnTo>
                <a:lnTo>
                  <a:pt x="148978" y="492821"/>
                </a:lnTo>
                <a:lnTo>
                  <a:pt x="167640" y="354798"/>
                </a:lnTo>
                <a:lnTo>
                  <a:pt x="189438" y="217380"/>
                </a:lnTo>
                <a:lnTo>
                  <a:pt x="211706" y="8056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reeform 5">
            <a:extLst>
              <a:ext uri="{FF2B5EF4-FFF2-40B4-BE49-F238E27FC236}">
                <a16:creationId xmlns="" xmlns:a16="http://schemas.microsoft.com/office/drawing/2014/main" id="{2D529E20-662F-4915-ACD7-970C026FDB7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gray">
          <a:xfrm rot="5677511" flipH="1">
            <a:off x="3545327" y="190332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9555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70C2B8F-6B1B-46D5-86E6-40F36C695FC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Freeform 5">
            <a:extLst>
              <a:ext uri="{FF2B5EF4-FFF2-40B4-BE49-F238E27FC236}">
                <a16:creationId xmlns="" xmlns:a16="http://schemas.microsoft.com/office/drawing/2014/main" id="{DB521824-592C-476A-AB0A-CA0C6D1F340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  <p:sp>
        <p:nvSpPr>
          <p:cNvPr id="17" name="Freeform: Shape 16">
            <a:extLst>
              <a:ext uri="{FF2B5EF4-FFF2-40B4-BE49-F238E27FC236}">
                <a16:creationId xmlns="" xmlns:a16="http://schemas.microsoft.com/office/drawing/2014/main" id="{A2749EFA-8EE4-4EB8-9424-8E593B9320A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</p:sp>
      <p:sp>
        <p:nvSpPr>
          <p:cNvPr id="19" name="Freeform 5">
            <a:extLst>
              <a:ext uri="{FF2B5EF4-FFF2-40B4-BE49-F238E27FC236}">
                <a16:creationId xmlns="" xmlns:a16="http://schemas.microsoft.com/office/drawing/2014/main" id="{B5C860C9-D4F9-4350-80DA-0D1CD36C774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</p:sp>
      <p:sp>
        <p:nvSpPr>
          <p:cNvPr id="2" name="Cím 1">
            <a:extLst>
              <a:ext uri="{FF2B5EF4-FFF2-40B4-BE49-F238E27FC236}">
                <a16:creationId xmlns="" xmlns:a16="http://schemas.microsoft.com/office/drawing/2014/main" id="{3566B115-4F10-4B3F-AADC-83915A06C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1911" y="261259"/>
            <a:ext cx="5538632" cy="754742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hu-HU" sz="2800" b="1" dirty="0" smtClean="0">
                <a:solidFill>
                  <a:schemeClr val="tx1"/>
                </a:solidFill>
              </a:rPr>
              <a:t>Játékos </a:t>
            </a:r>
            <a:r>
              <a:rPr lang="hu-HU" sz="2800" b="1" dirty="0" err="1" smtClean="0">
                <a:solidFill>
                  <a:schemeClr val="tx1"/>
                </a:solidFill>
              </a:rPr>
              <a:t>feladatokatok</a:t>
            </a:r>
            <a:r>
              <a:rPr lang="hu-HU" sz="2800" b="1" dirty="0" smtClean="0">
                <a:solidFill>
                  <a:schemeClr val="tx1"/>
                </a:solidFill>
              </a:rPr>
              <a:t>:</a:t>
            </a:r>
            <a:br>
              <a:rPr lang="hu-HU" sz="2800" b="1" dirty="0" smtClean="0">
                <a:solidFill>
                  <a:schemeClr val="tx1"/>
                </a:solidFill>
              </a:rPr>
            </a:br>
            <a:endParaRPr lang="hu-HU" sz="2500" b="1" dirty="0">
              <a:solidFill>
                <a:schemeClr val="tx1"/>
              </a:solidFill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="" xmlns:a16="http://schemas.microsoft.com/office/drawing/2014/main" id="{E41B72D4-085A-4A4F-BCD9-643DCC2137D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89" y="1972489"/>
            <a:ext cx="2129245" cy="2913019"/>
          </a:xfrm>
          <a:prstGeom prst="rect">
            <a:avLst/>
          </a:prstGeom>
          <a:noFill/>
        </p:spPr>
      </p:pic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538A90C8-AE0E-4EBA-9AF8-EEDB206020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E7E2F690-1CF1-4E46-99AA-62EE4069F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286" y="927464"/>
            <a:ext cx="8520305" cy="5303014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buNone/>
            </a:pPr>
            <a:endParaRPr lang="hu-HU" sz="20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endParaRPr lang="hu-HU" sz="20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hu-HU" sz="2000" b="1" dirty="0">
                <a:solidFill>
                  <a:schemeClr val="accent2">
                    <a:lumMod val="75000"/>
                  </a:schemeClr>
                </a:solidFill>
                <a:hlinkClick r:id="rId3"/>
              </a:rPr>
              <a:t>https://wordwall.net/hu/resource/1199971/er%c3%a9nyek-%</a:t>
            </a:r>
            <a:r>
              <a:rPr lang="hu-HU" sz="2000" b="1" dirty="0" smtClean="0">
                <a:solidFill>
                  <a:schemeClr val="accent2">
                    <a:lumMod val="75000"/>
                  </a:schemeClr>
                </a:solidFill>
                <a:hlinkClick r:id="rId3"/>
              </a:rPr>
              <a:t>c3%a9s-hib%c3%a1k</a:t>
            </a:r>
            <a:endParaRPr lang="hu-HU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endParaRPr lang="hu-HU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hu-HU" sz="2000" b="1" dirty="0">
                <a:solidFill>
                  <a:schemeClr val="accent2">
                    <a:lumMod val="75000"/>
                  </a:schemeClr>
                </a:solidFill>
                <a:hlinkClick r:id="rId4"/>
              </a:rPr>
              <a:t>https://</a:t>
            </a:r>
            <a:r>
              <a:rPr lang="hu-HU" sz="2000" b="1" dirty="0" smtClean="0">
                <a:solidFill>
                  <a:schemeClr val="accent2">
                    <a:lumMod val="75000"/>
                  </a:schemeClr>
                </a:solidFill>
                <a:hlinkClick r:id="rId4"/>
              </a:rPr>
              <a:t>wordwall.net/hu/resource/1184509/hittan/nagycs%c3%bct%c3%b6rt%c3%b6k</a:t>
            </a:r>
            <a:endParaRPr lang="hu-HU" sz="2000" b="1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hu-HU" sz="2000" b="1" dirty="0" smtClean="0">
                <a:solidFill>
                  <a:schemeClr val="accent1"/>
                </a:solidFill>
                <a:hlinkClick r:id="rId5"/>
              </a:rPr>
              <a:t> https://wordwall.net/hu/resource/225481/hittan/kereszt%c3%bat</a:t>
            </a:r>
            <a:endParaRPr lang="hu-HU" sz="2000" b="1" dirty="0">
              <a:solidFill>
                <a:schemeClr val="accent1"/>
              </a:solidFill>
            </a:endParaRPr>
          </a:p>
          <a:p>
            <a:pPr>
              <a:lnSpc>
                <a:spcPct val="90000"/>
              </a:lnSpc>
            </a:pPr>
            <a:r>
              <a:rPr lang="hu-HU" sz="2400" b="1" dirty="0" smtClean="0">
                <a:solidFill>
                  <a:srgbClr val="FFFFFF"/>
                </a:solidFill>
                <a:hlinkClick r:id="rId6"/>
              </a:rPr>
              <a:t>https</a:t>
            </a:r>
            <a:r>
              <a:rPr lang="hu-HU" sz="2400" b="1" dirty="0">
                <a:solidFill>
                  <a:srgbClr val="FFFFFF"/>
                </a:solidFill>
                <a:hlinkClick r:id="rId6"/>
              </a:rPr>
              <a:t>://wordwall.net/hu/resource/938139/hittan/vir%c3%a1gvas%c3%a1rnap-nagycs%c3%bct%c3%b6rt%c3%b6k</a:t>
            </a:r>
            <a:endParaRPr lang="hu-HU" sz="2400" b="1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lang="hu-HU" sz="2400" b="1" dirty="0">
                <a:solidFill>
                  <a:srgbClr val="FFFFFF"/>
                </a:solidFill>
                <a:hlinkClick r:id="rId7"/>
              </a:rPr>
              <a:t>https://wordwall.net/hu/resource/1024086/hittan/nagyp%c3%a9ntek-esem%c3%a9nyei</a:t>
            </a:r>
            <a:endParaRPr lang="hu-HU" sz="2400" b="1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33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0">
              <a:schemeClr val="accent1"/>
            </a:gs>
            <a:gs pos="50000">
              <a:srgbClr val="9CB86E"/>
            </a:gs>
            <a:gs pos="100000">
              <a:srgbClr val="156B13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69446" y="262516"/>
            <a:ext cx="4704202" cy="684936"/>
          </a:xfrm>
        </p:spPr>
        <p:txBody>
          <a:bodyPr>
            <a:normAutofit fontScale="90000"/>
          </a:bodyPr>
          <a:lstStyle/>
          <a:p>
            <a:pPr algn="ctr"/>
            <a:r>
              <a:rPr lang="hu-HU" sz="3600" b="1" dirty="0" smtClean="0"/>
              <a:t/>
            </a:r>
            <a:br>
              <a:rPr lang="hu-HU" sz="3600" b="1" dirty="0" smtClean="0"/>
            </a:br>
            <a:r>
              <a:rPr lang="hu-HU" sz="3600" b="1" dirty="0" smtClean="0"/>
              <a:t>Online</a:t>
            </a:r>
            <a:r>
              <a:rPr lang="hu-HU" sz="3600" dirty="0" smtClean="0"/>
              <a:t> </a:t>
            </a:r>
            <a:r>
              <a:rPr lang="hu-HU" sz="3600" b="1" dirty="0" smtClean="0"/>
              <a:t>mise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pic>
        <p:nvPicPr>
          <p:cNvPr id="6" name="Tartalom helye 5" descr="online mise 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3836389" cy="3836389"/>
          </a:xfrm>
        </p:spPr>
      </p:pic>
      <p:pic>
        <p:nvPicPr>
          <p:cNvPr id="7" name="Kép 6" descr="online mise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179" y="910639"/>
            <a:ext cx="4072596" cy="4072596"/>
          </a:xfrm>
          <a:prstGeom prst="rect">
            <a:avLst/>
          </a:prstGeom>
        </p:spPr>
      </p:pic>
      <p:pic>
        <p:nvPicPr>
          <p:cNvPr id="8" name="Kép 7" descr="online mise 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5775" y="1359388"/>
            <a:ext cx="4185138" cy="4185138"/>
          </a:xfrm>
          <a:prstGeom prst="rect">
            <a:avLst/>
          </a:prstGeom>
        </p:spPr>
      </p:pic>
      <p:sp>
        <p:nvSpPr>
          <p:cNvPr id="9" name="Téglalap 8"/>
          <p:cNvSpPr/>
          <p:nvPr/>
        </p:nvSpPr>
        <p:spPr>
          <a:xfrm>
            <a:off x="1421209" y="5822532"/>
            <a:ext cx="9482666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u-HU" sz="2400" b="1" dirty="0" smtClean="0">
                <a:hlinkClick r:id="rId5"/>
              </a:rPr>
              <a:t>Hallgassátok meg Fábry Kornél atya gondolatait:                         </a:t>
            </a:r>
          </a:p>
          <a:p>
            <a:pPr algn="ctr"/>
            <a:r>
              <a:rPr lang="hu-HU" sz="2400" b="1" dirty="0">
                <a:hlinkClick r:id="rId5"/>
              </a:rPr>
              <a:t> </a:t>
            </a:r>
            <a:r>
              <a:rPr lang="hu-HU" sz="2400" b="1" dirty="0" smtClean="0">
                <a:hlinkClick r:id="rId5"/>
              </a:rPr>
              <a:t> https://www.youtube.com/watch?v=6cgmFF3wyXA</a:t>
            </a:r>
            <a:endParaRPr lang="hu-HU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57179" y="265727"/>
            <a:ext cx="9720072" cy="1499616"/>
          </a:xfrm>
        </p:spPr>
        <p:txBody>
          <a:bodyPr>
            <a:normAutofit/>
          </a:bodyPr>
          <a:lstStyle/>
          <a:p>
            <a:r>
              <a:rPr lang="hu-HU" sz="2400" dirty="0"/>
              <a:t>Hallgassátok meg Barsi Balázs atya gondolatait: 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948197" y="1823291"/>
            <a:ext cx="4754880" cy="4023360"/>
          </a:xfrm>
        </p:spPr>
        <p:txBody>
          <a:bodyPr/>
          <a:lstStyle/>
          <a:p>
            <a:r>
              <a:rPr lang="hu-HU" b="1" dirty="0" smtClean="0">
                <a:hlinkClick r:id="rId2"/>
              </a:rPr>
              <a:t>https</a:t>
            </a:r>
            <a:r>
              <a:rPr lang="hu-HU" b="1" dirty="0">
                <a:hlinkClick r:id="rId2"/>
              </a:rPr>
              <a:t>://</a:t>
            </a:r>
            <a:r>
              <a:rPr lang="hu-HU" b="1" dirty="0" smtClean="0">
                <a:hlinkClick r:id="rId2"/>
              </a:rPr>
              <a:t>www.youtube.com/watch?v=RtVn1FckD8E</a:t>
            </a:r>
            <a:endParaRPr lang="hu-HU" b="1" dirty="0" smtClean="0"/>
          </a:p>
          <a:p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41210" y="1856342"/>
            <a:ext cx="4754880" cy="4023360"/>
          </a:xfrm>
        </p:spPr>
        <p:txBody>
          <a:bodyPr/>
          <a:lstStyle/>
          <a:p>
            <a:r>
              <a:rPr lang="hu-HU" b="1" dirty="0">
                <a:hlinkClick r:id="rId3"/>
              </a:rPr>
              <a:t>https://</a:t>
            </a:r>
            <a:r>
              <a:rPr lang="hu-HU" b="1" dirty="0" smtClean="0">
                <a:hlinkClick r:id="rId3"/>
              </a:rPr>
              <a:t>www.youtube.com/watch?v=OFPKvQcI9G8</a:t>
            </a:r>
            <a:endParaRPr lang="hu-HU" b="1" dirty="0" smtClean="0"/>
          </a:p>
          <a:p>
            <a:endParaRPr lang="hu-HU" dirty="0"/>
          </a:p>
          <a:p>
            <a:endParaRPr lang="hu-H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197" y="2893172"/>
            <a:ext cx="3975100" cy="382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1528" y="3048747"/>
            <a:ext cx="4754562" cy="351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931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0">
              <a:schemeClr val="accent1"/>
            </a:gs>
            <a:gs pos="50000">
              <a:srgbClr val="9CB86E"/>
            </a:gs>
            <a:gs pos="100000">
              <a:srgbClr val="156B13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549521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> Online mise</a:t>
            </a:r>
            <a:endParaRPr lang="hu-H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54" y="1542198"/>
            <a:ext cx="4632896" cy="4632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229" y="1705970"/>
            <a:ext cx="5861594" cy="4313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911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/>
        </p:nvSpPr>
        <p:spPr>
          <a:xfrm>
            <a:off x="5838092" y="267286"/>
            <a:ext cx="595063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hu-HU" sz="2800" dirty="0" smtClean="0"/>
          </a:p>
          <a:p>
            <a:r>
              <a:rPr lang="hu-HU" sz="2800" dirty="0" smtClean="0"/>
              <a:t/>
            </a:r>
            <a:br>
              <a:rPr lang="hu-HU" sz="2800" dirty="0" smtClean="0"/>
            </a:br>
            <a:endParaRPr lang="hu-HU" sz="2800" dirty="0"/>
          </a:p>
        </p:txBody>
      </p:sp>
      <p:sp>
        <p:nvSpPr>
          <p:cNvPr id="6" name="Téglalap 5"/>
          <p:cNvSpPr/>
          <p:nvPr/>
        </p:nvSpPr>
        <p:spPr>
          <a:xfrm>
            <a:off x="130453" y="226846"/>
            <a:ext cx="18484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dirty="0" smtClean="0"/>
              <a:t>Lelki áldozás imája:</a:t>
            </a:r>
          </a:p>
          <a:p>
            <a:pPr algn="ctr"/>
            <a:endParaRPr lang="hu-HU" sz="2800" dirty="0"/>
          </a:p>
        </p:txBody>
      </p:sp>
      <p:pic>
        <p:nvPicPr>
          <p:cNvPr id="7170" name="Picture 2" descr="Fohász a járvány idején – A lelki áldozásról | Magyar Kurír ..."/>
          <p:cNvPicPr>
            <a:picLocks noChangeAspect="1" noChangeArrowheads="1"/>
          </p:cNvPicPr>
          <p:nvPr/>
        </p:nvPicPr>
        <p:blipFill rotWithShape="1">
          <a:blip r:embed="rId2"/>
          <a:srcRect r="46343"/>
          <a:stretch/>
        </p:blipFill>
        <p:spPr bwMode="auto">
          <a:xfrm>
            <a:off x="363984" y="2912362"/>
            <a:ext cx="1321596" cy="1938969"/>
          </a:xfrm>
          <a:prstGeom prst="rect">
            <a:avLst/>
          </a:prstGeom>
          <a:noFill/>
        </p:spPr>
      </p:pic>
      <p:pic>
        <p:nvPicPr>
          <p:cNvPr id="7" name="Kép 6" descr="www.tvn.hu_850534ec280b42ec4ea00ba4a01427d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217" y="267285"/>
            <a:ext cx="9814560" cy="63028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 descr="A képen étel látható&#10;&#10;Automatikusan generált leírás">
            <a:extLst>
              <a:ext uri="{FF2B5EF4-FFF2-40B4-BE49-F238E27FC236}">
                <a16:creationId xmlns:a16="http://schemas.microsoft.com/office/drawing/2014/main" xmlns="" id="{CECFE9B9-24BA-42F4-A4FF-D79956D8DA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2" r="26206" b="-1"/>
          <a:stretch/>
        </p:blipFill>
        <p:spPr>
          <a:xfrm>
            <a:off x="2792341" y="484412"/>
            <a:ext cx="5459428" cy="3070924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xmlns="" id="{9A8350D6-C224-443F-A06B-BEE9CE81AF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08638" y="2393576"/>
            <a:ext cx="2225679" cy="969725"/>
          </a:xfrm>
        </p:spPr>
        <p:txBody>
          <a:bodyPr anchor="t">
            <a:normAutofit fontScale="90000"/>
          </a:bodyPr>
          <a:lstStyle/>
          <a:p>
            <a:pPr algn="ctr"/>
            <a:r>
              <a:rPr lang="hu-HU" sz="9600" dirty="0">
                <a:solidFill>
                  <a:schemeClr val="bg1"/>
                </a:solidFill>
              </a:rPr>
              <a:t>Ima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AA61CCAC-6875-474C-8E9E-F57ABF078C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3047" y="4704862"/>
            <a:ext cx="12191999" cy="2155484"/>
          </a:xfrm>
          <a:prstGeom prst="rect">
            <a:avLst/>
          </a:prstGeom>
          <a:gradFill flip="none" rotWithShape="1">
            <a:gsLst>
              <a:gs pos="59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xmlns="" id="{12082843-A3C0-4932-8792-2E6E60BB4E5F}"/>
              </a:ext>
            </a:extLst>
          </p:cNvPr>
          <p:cNvSpPr txBox="1"/>
          <p:nvPr/>
        </p:nvSpPr>
        <p:spPr>
          <a:xfrm>
            <a:off x="548641" y="3995678"/>
            <a:ext cx="11003279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endParaRPr lang="hu-HU" sz="3200" b="1" dirty="0" smtClean="0"/>
          </a:p>
          <a:p>
            <a:pPr algn="ctr">
              <a:spcAft>
                <a:spcPts val="600"/>
              </a:spcAft>
            </a:pPr>
            <a:r>
              <a:rPr lang="hu-HU" sz="3200" b="1" dirty="0" smtClean="0"/>
              <a:t>A </a:t>
            </a:r>
            <a:r>
              <a:rPr lang="hu-HU" sz="3200" b="1" dirty="0"/>
              <a:t>digitális </a:t>
            </a:r>
            <a:r>
              <a:rPr lang="hu-HU" sz="3200" b="1" dirty="0" smtClean="0"/>
              <a:t>lelki nap végén  imádkozzunk közösen</a:t>
            </a:r>
          </a:p>
          <a:p>
            <a:pPr algn="ctr">
              <a:spcAft>
                <a:spcPts val="600"/>
              </a:spcAft>
            </a:pPr>
            <a:r>
              <a:rPr lang="hu-HU" sz="3200" b="1" dirty="0" smtClean="0"/>
              <a:t> Dr. Udvardy György érsek atyával.</a:t>
            </a:r>
            <a:r>
              <a:rPr lang="hu-HU" sz="3200" dirty="0" smtClean="0">
                <a:hlinkClick r:id="rId3"/>
              </a:rPr>
              <a:t> </a:t>
            </a:r>
          </a:p>
          <a:p>
            <a:pPr algn="ctr">
              <a:spcAft>
                <a:spcPts val="600"/>
              </a:spcAft>
            </a:pPr>
            <a:r>
              <a:rPr lang="hu-HU" sz="3200" b="1" dirty="0" smtClean="0">
                <a:solidFill>
                  <a:schemeClr val="accent1">
                    <a:lumMod val="75000"/>
                  </a:schemeClr>
                </a:solidFill>
                <a:hlinkClick r:id="rId3"/>
              </a:rPr>
              <a:t>https</a:t>
            </a:r>
            <a:r>
              <a:rPr lang="hu-HU" sz="3200" b="1" smtClean="0">
                <a:solidFill>
                  <a:schemeClr val="accent1">
                    <a:lumMod val="75000"/>
                  </a:schemeClr>
                </a:solidFill>
                <a:hlinkClick r:id="rId3"/>
              </a:rPr>
              <a:t>://www.youtube.com/watch?v=SsOWs640KeI</a:t>
            </a:r>
            <a:endParaRPr lang="hu-HU" sz="3200" b="1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spcAft>
                <a:spcPts val="600"/>
              </a:spcAft>
            </a:pPr>
            <a:endParaRPr lang="hu-HU" sz="3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spcAft>
                <a:spcPts val="600"/>
              </a:spcAft>
            </a:pPr>
            <a:r>
              <a:rPr lang="hu-HU" sz="3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algn="ctr">
              <a:spcAft>
                <a:spcPts val="600"/>
              </a:spcAft>
            </a:pPr>
            <a:endParaRPr lang="hu-HU" sz="3200" dirty="0" smtClean="0"/>
          </a:p>
          <a:p>
            <a:pPr algn="ctr">
              <a:spcAft>
                <a:spcPts val="600"/>
              </a:spcAft>
            </a:pPr>
            <a:endParaRPr lang="hu-HU" sz="3200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975" y="1645884"/>
            <a:ext cx="12193588" cy="3322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088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4294967295"/>
          </p:nvPr>
        </p:nvSpPr>
        <p:spPr>
          <a:xfrm>
            <a:off x="3944983" y="953590"/>
            <a:ext cx="3801290" cy="5564776"/>
          </a:xfrm>
        </p:spPr>
        <p:txBody>
          <a:bodyPr>
            <a:normAutofit/>
          </a:bodyPr>
          <a:lstStyle/>
          <a:p>
            <a:pPr algn="ctr"/>
            <a:r>
              <a:rPr lang="hu-HU" b="1" dirty="0" err="1"/>
              <a:t>Christos</a:t>
            </a:r>
            <a:r>
              <a:rPr lang="hu-HU" b="1" dirty="0"/>
              <a:t> </a:t>
            </a:r>
            <a:r>
              <a:rPr lang="hu-HU" b="1" dirty="0" err="1"/>
              <a:t>aneste</a:t>
            </a:r>
            <a:r>
              <a:rPr lang="hu-HU" b="1" dirty="0"/>
              <a:t>! </a:t>
            </a:r>
            <a:r>
              <a:rPr lang="hu-HU" b="1" dirty="0" err="1"/>
              <a:t>Alethos</a:t>
            </a:r>
            <a:r>
              <a:rPr lang="hu-HU" b="1" dirty="0"/>
              <a:t> </a:t>
            </a:r>
            <a:r>
              <a:rPr lang="hu-HU" b="1" dirty="0" err="1"/>
              <a:t>aneste</a:t>
            </a:r>
            <a:r>
              <a:rPr lang="hu-HU" b="1" dirty="0"/>
              <a:t>!</a:t>
            </a:r>
          </a:p>
          <a:p>
            <a:pPr algn="ctr"/>
            <a:r>
              <a:rPr lang="hu-HU" b="1" dirty="0"/>
              <a:t>Krisztus feltámadt! Valóban </a:t>
            </a:r>
            <a:r>
              <a:rPr lang="hu-HU" b="1" dirty="0" smtClean="0"/>
              <a:t>feltámadt! </a:t>
            </a:r>
          </a:p>
          <a:p>
            <a:pPr algn="ctr"/>
            <a:r>
              <a:rPr lang="hu-HU" b="1" dirty="0" err="1" smtClean="0"/>
              <a:t>Mindannyiótoknak</a:t>
            </a:r>
            <a:r>
              <a:rPr lang="hu-HU" b="1" dirty="0" smtClean="0"/>
              <a:t>  és családtagjaitoknak</a:t>
            </a:r>
          </a:p>
          <a:p>
            <a:pPr algn="ctr"/>
            <a:r>
              <a:rPr lang="hu-HU" b="1" dirty="0" smtClean="0"/>
              <a:t>Kegyelemteljes Áldott Húsvéti ünnepeket kívánok!</a:t>
            </a:r>
          </a:p>
          <a:p>
            <a:pPr algn="ctr"/>
            <a:r>
              <a:rPr lang="hu-HU" b="1" dirty="0" smtClean="0"/>
              <a:t>Marietta </a:t>
            </a:r>
            <a:endParaRPr lang="hu-HU" b="1" dirty="0"/>
          </a:p>
          <a:p>
            <a:pPr algn="ctr">
              <a:buNone/>
            </a:pPr>
            <a:endParaRPr lang="hu-HU" dirty="0" smtClean="0"/>
          </a:p>
          <a:p>
            <a:pPr algn="ctr"/>
            <a:r>
              <a:rPr lang="hu-HU" dirty="0" smtClean="0"/>
              <a:t>Hallgasd meg:</a:t>
            </a:r>
            <a:r>
              <a:rPr lang="hu-HU" dirty="0"/>
              <a:t/>
            </a:r>
            <a:br>
              <a:rPr lang="hu-HU" dirty="0"/>
            </a:br>
            <a:r>
              <a:rPr lang="hu-HU" b="1" dirty="0" smtClean="0">
                <a:hlinkClick r:id="rId2"/>
              </a:rPr>
              <a:t>https://www.youtube.com/watch?v=vkfXJOuUW-Q</a:t>
            </a:r>
            <a:endParaRPr lang="hu-HU" b="1" dirty="0" smtClean="0"/>
          </a:p>
          <a:p>
            <a:endParaRPr lang="hu-HU" dirty="0"/>
          </a:p>
        </p:txBody>
      </p:sp>
      <p:pic>
        <p:nvPicPr>
          <p:cNvPr id="8194" name="Picture 2" descr="Képtalálatok a következőre: easter catholic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30" y="855023"/>
            <a:ext cx="3386605" cy="5183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Több száz év után felnyitották a Jézus sírja fölötti márványlapot ...">
            <a:extLst>
              <a:ext uri="{FF2B5EF4-FFF2-40B4-BE49-F238E27FC236}">
                <a16:creationId xmlns="" xmlns:a16="http://schemas.microsoft.com/office/drawing/2014/main" id="{E190D94B-9F27-420A-BFE1-08DB2E65B6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9" r="4942" b="1"/>
          <a:stretch/>
        </p:blipFill>
        <p:spPr bwMode="auto">
          <a:xfrm>
            <a:off x="8059783" y="679269"/>
            <a:ext cx="3521241" cy="567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165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ál">
  <a:themeElements>
    <a:clrScheme name="Integrá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egrá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á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ntegral" id="{3577F8C9-A904-41D8-97D2-FD898F53F20E}" vid="{29F68FFC-748B-4FC3-BF39-7F84A6D584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1532</TotalTime>
  <Words>790</Words>
  <Application>Microsoft Office PowerPoint</Application>
  <PresentationFormat>Egyéni</PresentationFormat>
  <Paragraphs>115</Paragraphs>
  <Slides>22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22</vt:i4>
      </vt:variant>
    </vt:vector>
  </HeadingPairs>
  <TitlesOfParts>
    <vt:vector size="23" baseType="lpstr">
      <vt:lpstr>Integrál</vt:lpstr>
      <vt:lpstr>Dicsértessék  a Jézus Krisztus! Mindörökké .  Amen.</vt:lpstr>
      <vt:lpstr>   digitális lelki napunkat kezdjük imádsággal !   Ne felejtsd el az imaszándékot!  Most különösen imádkozhatunk a családunkért,  betegekért, ápolókért,  orvosokért!! </vt:lpstr>
      <vt:lpstr>Szeretettel köszöntelek benneteket!  Ebben a különleges helyzetben  kérem, hogy kísérjétek figyelemmel az általam készített  ppt összeállítást. </vt:lpstr>
      <vt:lpstr>https://www.magyarkurir.hu/hirek/otthonainkban-eljuk-meg-krisztus-szeretetet-udvardy-gyorgy-ersek-nagyheti-uzenete-104843 </vt:lpstr>
      <vt:lpstr>Szent három nap liturgiája</vt:lpstr>
      <vt:lpstr>Nagycsütörtök - Szentmise az utolsó vacsora emlékezetére</vt:lpstr>
      <vt:lpstr>HALLGASSÁTOK MEG Fábry Kornél atya gondolatait:    https://www.youtube.com/watch?v=dwyPkqAfQ7o  https://www.youtube.com/watch?v=ZUThtmHIkq8</vt:lpstr>
      <vt:lpstr>Nagycsütörtök liturgiája</vt:lpstr>
      <vt:lpstr>Nagypéntek</vt:lpstr>
      <vt:lpstr>Hallgassátok meg Fábry Kornél atya gondolatait: https://www.youtube.com/watch?v=ephJxrfuGik  Hallgassátok meg Barsi Balázs atya gondolatait: https://www.youtube.com/watch?v=OgEjjhh2-sw</vt:lpstr>
      <vt:lpstr>Nagypéntek keresztúti ájtatosság :  https://www.youtube.com/watch?v=Z9QWmPOMet0 </vt:lpstr>
      <vt:lpstr>Nagypéntek liturgiája  (nincs szentmise!!!)</vt:lpstr>
      <vt:lpstr>Nagyszombat</vt:lpstr>
      <vt:lpstr>Húsvét Vigíliája</vt:lpstr>
      <vt:lpstr>Megtekinthető film:  https://www.youtube.com/watch?v=LJ8R0vWPiH8 </vt:lpstr>
      <vt:lpstr>Játékos feladatokatok: </vt:lpstr>
      <vt:lpstr> Online mise </vt:lpstr>
      <vt:lpstr>Hallgassátok meg Barsi Balázs atya gondolatait: </vt:lpstr>
      <vt:lpstr> Online mise</vt:lpstr>
      <vt:lpstr>PowerPoint bemutató</vt:lpstr>
      <vt:lpstr>Ima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Szent három nap liturgiája</dc:title>
  <dc:creator>Bernike</dc:creator>
  <cp:lastModifiedBy>Hitoktatas</cp:lastModifiedBy>
  <cp:revision>67</cp:revision>
  <dcterms:created xsi:type="dcterms:W3CDTF">2020-03-25T09:58:40Z</dcterms:created>
  <dcterms:modified xsi:type="dcterms:W3CDTF">2021-03-26T10:47:12Z</dcterms:modified>
</cp:coreProperties>
</file>