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9" r:id="rId2"/>
    <p:sldId id="271" r:id="rId3"/>
    <p:sldId id="256" r:id="rId4"/>
    <p:sldId id="260" r:id="rId5"/>
    <p:sldId id="257" r:id="rId6"/>
    <p:sldId id="265" r:id="rId7"/>
    <p:sldId id="268" r:id="rId8"/>
    <p:sldId id="272" r:id="rId9"/>
    <p:sldId id="273" r:id="rId10"/>
    <p:sldId id="261" r:id="rId11"/>
    <p:sldId id="263" r:id="rId12"/>
    <p:sldId id="262" r:id="rId13"/>
    <p:sldId id="258" r:id="rId14"/>
    <p:sldId id="264" r:id="rId15"/>
    <p:sldId id="267" r:id="rId16"/>
    <p:sldId id="269" r:id="rId17"/>
    <p:sldId id="266" r:id="rId18"/>
    <p:sldId id="27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toktatás Veszprémi Érsekség" initials="HVÉ" lastIdx="0" clrIdx="0">
    <p:extLst>
      <p:ext uri="{19B8F6BF-5375-455C-9EA6-DF929625EA0E}">
        <p15:presenceInfo xmlns:p15="http://schemas.microsoft.com/office/powerpoint/2012/main" userId="Hitoktatás Veszprémi Érseksé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8DCA"/>
    <a:srgbClr val="923E8C"/>
    <a:srgbClr val="7B4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8876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640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131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1536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hu-H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6686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13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697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3024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75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663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7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FF0FCB9-0EBF-446B-938C-B8DBCDC90898}" type="datetimeFigureOut">
              <a:rPr lang="hu-HU" smtClean="0"/>
              <a:t>2021. 11. 08.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F9A9963-97D4-48E7-93A1-56C97CBE55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07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hyperlink" Target="https://www.youtube.com/watch?v=gty6ILdSKjA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O_UaKKJdNFs" TargetMode="External"/><Relationship Id="rId5" Type="http://schemas.openxmlformats.org/officeDocument/2006/relationships/hyperlink" Target="https://www.youtube.com/watch?v=JjYlx07Nm-o" TargetMode="External"/><Relationship Id="rId4" Type="http://schemas.openxmlformats.org/officeDocument/2006/relationships/hyperlink" Target="https://www.youtube.com/watch?v=8mWS3xgK1f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youtube.com/watch?v=1kaW8c5zoj4" TargetMode="Externa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LvD0qbjmms" TargetMode="External"/><Relationship Id="rId2" Type="http://schemas.openxmlformats.org/officeDocument/2006/relationships/hyperlink" Target="https://www.youtube.com/watch?v=QYpqlrzEbQ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3E8C"/>
            </a:gs>
            <a:gs pos="74000">
              <a:srgbClr val="CF8DCA"/>
            </a:gs>
            <a:gs pos="83000">
              <a:srgbClr val="CF8DCA"/>
            </a:gs>
            <a:gs pos="100000">
              <a:srgbClr val="CF8DCA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F9553D27-FA8A-48BE-98B8-76217640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40" y="316276"/>
            <a:ext cx="3632816" cy="3203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D4E74E0-A1B4-432C-B9F8-39001BAC0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338" y="3930178"/>
            <a:ext cx="4671393" cy="2573900"/>
          </a:xfrm>
          <a:pattFill prst="pct40">
            <a:fgClr>
              <a:srgbClr val="CF8DCA"/>
            </a:fgClr>
            <a:bgClr>
              <a:schemeClr val="bg1"/>
            </a:bgClr>
          </a:pattFill>
        </p:spPr>
        <p:txBody>
          <a:bodyPr/>
          <a:lstStyle/>
          <a:p>
            <a:pPr algn="ctr"/>
            <a:r>
              <a:rPr lang="sv-SE" sz="3600" dirty="0"/>
              <a:t>Szeretettel</a:t>
            </a:r>
            <a:br>
              <a:rPr lang="hu-HU" sz="3600" dirty="0"/>
            </a:br>
            <a:r>
              <a:rPr lang="sv-SE" sz="3600" dirty="0"/>
              <a:t> köszöntelek benneteket </a:t>
            </a:r>
            <a:br>
              <a:rPr lang="hu-HU" sz="3600" dirty="0"/>
            </a:br>
            <a:r>
              <a:rPr lang="sv-SE" sz="3600" dirty="0"/>
              <a:t>a hittan órán .</a:t>
            </a:r>
            <a:br>
              <a:rPr lang="sv-SE" sz="2800" dirty="0"/>
            </a:br>
            <a:endParaRPr lang="hu-HU" sz="2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0E3D3CC-9860-4AC5-9F74-3EB5B3FB7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3488" y="4665893"/>
            <a:ext cx="3508512" cy="745769"/>
          </a:xfrm>
          <a:gradFill>
            <a:gsLst>
              <a:gs pos="0">
                <a:srgbClr val="923E8C"/>
              </a:gs>
              <a:gs pos="74000">
                <a:srgbClr val="CF8DCA"/>
              </a:gs>
              <a:gs pos="83000">
                <a:srgbClr val="CF8DCA"/>
              </a:gs>
              <a:gs pos="100000">
                <a:srgbClr val="CF8DCA"/>
              </a:gs>
            </a:gsLst>
            <a:lin ang="0" scaled="1"/>
          </a:gradFill>
        </p:spPr>
        <p:txBody>
          <a:bodyPr>
            <a:normAutofit/>
          </a:bodyPr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821EEC01-8818-4836-8F28-79617EE0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3364" y="2674682"/>
            <a:ext cx="4087039" cy="3657935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2237167D-A9EF-431C-879B-21A55256DD73}"/>
              </a:ext>
            </a:extLst>
          </p:cNvPr>
          <p:cNvSpPr/>
          <p:nvPr/>
        </p:nvSpPr>
        <p:spPr>
          <a:xfrm>
            <a:off x="3606564" y="1889852"/>
            <a:ext cx="7626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/>
              <a:t>Dicsértessék a Jézus Krisztus!</a:t>
            </a:r>
            <a:br>
              <a:rPr lang="hu-HU" sz="3200" b="1" dirty="0"/>
            </a:br>
            <a:r>
              <a:rPr lang="hu-HU" sz="3200" b="1" dirty="0"/>
              <a:t>Mindörökké </a:t>
            </a:r>
            <a:br>
              <a:rPr lang="hu-HU" sz="3200" b="1" dirty="0"/>
            </a:br>
            <a:r>
              <a:rPr lang="hu-HU" sz="3200" b="1" dirty="0"/>
              <a:t>Ámen </a:t>
            </a:r>
          </a:p>
        </p:txBody>
      </p:sp>
    </p:spTree>
    <p:extLst>
      <p:ext uri="{BB962C8B-B14F-4D97-AF65-F5344CB8AC3E}">
        <p14:creationId xmlns:p14="http://schemas.microsoft.com/office/powerpoint/2010/main" val="267063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923E8C"/>
            </a:gs>
            <a:gs pos="34000">
              <a:srgbClr val="CF8DCA"/>
            </a:gs>
            <a:gs pos="58000">
              <a:srgbClr val="7B4C84"/>
            </a:gs>
            <a:gs pos="88000">
              <a:srgbClr val="CF8DCA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50C370-DD14-4C54-BB4E-1F5BD4CBE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282148" y="3195066"/>
            <a:ext cx="3568148" cy="46786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Szenté avatása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D3CEFA6E-8482-4388-AE14-D204C9B2791C}"/>
              </a:ext>
            </a:extLst>
          </p:cNvPr>
          <p:cNvSpPr/>
          <p:nvPr/>
        </p:nvSpPr>
        <p:spPr>
          <a:xfrm>
            <a:off x="4777044" y="25360"/>
            <a:ext cx="6911009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/>
              <a:t>Három és fél esztendővel később, 1235. május 26-án, pünkösdkor IX. Gergely pápa iktatta a szentek sorába Erzsébetet. Sírhelye fölött, tiszteletére szentelték a </a:t>
            </a:r>
            <a:r>
              <a:rPr lang="hu-HU" sz="2800" b="1" dirty="0" err="1"/>
              <a:t>marburgi</a:t>
            </a:r>
            <a:r>
              <a:rPr lang="hu-HU" sz="2800" b="1" dirty="0"/>
              <a:t> székesegyházat. Emléknapját a római naptár november 17-ére tette, hazánkban november 19-én ünnepeljük.</a:t>
            </a:r>
          </a:p>
          <a:p>
            <a:pPr algn="just"/>
            <a:endParaRPr lang="hu-HU" sz="2800" b="1" dirty="0"/>
          </a:p>
          <a:p>
            <a:pPr algn="just"/>
            <a:r>
              <a:rPr lang="hu-HU" sz="2800" b="1" dirty="0"/>
              <a:t>Kultusza a 13. századtól kezdve szinte egész Európában elterjedt. A feleségek, a fiatal anyák, a ferences harmadrend és a szolgáló szeretet védőszentje. 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A2F167E-3CD8-4A27-A19F-87F82971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97" y="738236"/>
            <a:ext cx="4048125" cy="5406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724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3E8C"/>
            </a:gs>
            <a:gs pos="34000">
              <a:srgbClr val="CF8DCA"/>
            </a:gs>
            <a:gs pos="58000">
              <a:srgbClr val="7B4C84"/>
            </a:gs>
            <a:gs pos="88000">
              <a:srgbClr val="CF8DC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82A6183A-E3BE-49CC-89A5-E31D85CDDC3D}"/>
              </a:ext>
            </a:extLst>
          </p:cNvPr>
          <p:cNvSpPr/>
          <p:nvPr/>
        </p:nvSpPr>
        <p:spPr>
          <a:xfrm>
            <a:off x="838106" y="523392"/>
            <a:ext cx="835880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/>
              <a:t>Az Erzsébethez fűződő egyik legismertebb történet az úgynevezett rózsacsoda. 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Egy alkalommal kötényében kenyeret vitt a szegényeknek. </a:t>
            </a:r>
          </a:p>
          <a:p>
            <a:pPr algn="just"/>
            <a:r>
              <a:rPr lang="hu-HU" sz="2400" b="1" dirty="0"/>
              <a:t>Férje megállította, megkérdezte, mit visz benne.</a:t>
            </a:r>
          </a:p>
          <a:p>
            <a:pPr algn="just"/>
            <a:r>
              <a:rPr lang="hu-HU" sz="2400" b="1" dirty="0"/>
              <a:t> Erzsébet azt felelte, hogy rózsát, s amikor megmutatta kötényét, valóban rózsák voltak benne.</a:t>
            </a:r>
          </a:p>
          <a:p>
            <a:pPr algn="just"/>
            <a:r>
              <a:rPr lang="hu-HU" sz="2400" b="1" dirty="0"/>
              <a:t> E történet alapján az ábrázolásokon a rózsák váltak Szent Erzsébet legfőbb ikonográfiai attribútumává. 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Egy másik legenda szerint Erzsébet egyszer férje ágyába fektetett egy leprás koldust. </a:t>
            </a:r>
          </a:p>
          <a:p>
            <a:pPr algn="just"/>
            <a:r>
              <a:rPr lang="hu-HU" sz="2400" b="1" dirty="0"/>
              <a:t>Hazatérő férje a szobába rontva a megfeszített Krisztust találta az ágyban, és ekkor értette meg felesége „esztelen” szeretetét.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3FAF0B3-4D7A-4740-B01E-B7AE82BD9505}"/>
              </a:ext>
            </a:extLst>
          </p:cNvPr>
          <p:cNvSpPr/>
          <p:nvPr/>
        </p:nvSpPr>
        <p:spPr>
          <a:xfrm rot="5400000" flipH="1">
            <a:off x="-799232" y="3062422"/>
            <a:ext cx="2689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/>
              <a:t>Rózsacsoda</a:t>
            </a: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4F768D-525A-4758-A8AD-D743773F6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7920" y="1137202"/>
            <a:ext cx="2497111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38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3E8C"/>
            </a:gs>
            <a:gs pos="34000">
              <a:srgbClr val="CF8DCA"/>
            </a:gs>
            <a:gs pos="58000">
              <a:srgbClr val="7B4C84"/>
            </a:gs>
            <a:gs pos="88000">
              <a:srgbClr val="CF8DC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037692C-B6DB-48DC-B46F-13EF7CF2A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457" y="1248673"/>
            <a:ext cx="3853752" cy="5493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9DF64E4-EED4-491F-90F8-17565BE3D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76" y="285127"/>
            <a:ext cx="2476500" cy="191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C828C01-2C0A-4DA8-9A76-1EBE57AA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29564">
            <a:off x="-109645" y="3152707"/>
            <a:ext cx="4886226" cy="3257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E2A6C5A-E2BE-4C88-8E0F-01D14304676B}"/>
              </a:ext>
            </a:extLst>
          </p:cNvPr>
          <p:cNvSpPr/>
          <p:nvPr/>
        </p:nvSpPr>
        <p:spPr>
          <a:xfrm>
            <a:off x="10671996" y="2399400"/>
            <a:ext cx="748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 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DC1623CC-7259-4A54-ABD7-531E62271E4D}"/>
              </a:ext>
            </a:extLst>
          </p:cNvPr>
          <p:cNvSpPr/>
          <p:nvPr/>
        </p:nvSpPr>
        <p:spPr>
          <a:xfrm>
            <a:off x="3853753" y="175797"/>
            <a:ext cx="49596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A Szent Erzsébet rózsája-díj</a:t>
            </a:r>
          </a:p>
          <a:p>
            <a:pPr algn="ctr"/>
            <a:endParaRPr lang="hu-HU" sz="2400" b="1" dirty="0"/>
          </a:p>
          <a:p>
            <a:pPr algn="ctr"/>
            <a:r>
              <a:rPr lang="hu-HU" sz="2400" b="1" dirty="0"/>
              <a:t>A Magyar Katolikus Püspöki Konferencia a Katolikus Szeretetszolgálat kezdeményezésére „Szent Erzsébet rózsája” elnevezéssel 1999 decemberében díjat alapított az irgalmasság és a szolgáló szeretet erényeinek elismerésére, és a díjazott személyes példájának felmutatására.</a:t>
            </a:r>
          </a:p>
        </p:txBody>
      </p:sp>
    </p:spTree>
    <p:extLst>
      <p:ext uri="{BB962C8B-B14F-4D97-AF65-F5344CB8AC3E}">
        <p14:creationId xmlns:p14="http://schemas.microsoft.com/office/powerpoint/2010/main" val="260336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58F62E-5F27-46DF-BA0F-45E6F44A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823" y="552450"/>
            <a:ext cx="3200400" cy="590550"/>
          </a:xfrm>
        </p:spPr>
        <p:txBody>
          <a:bodyPr>
            <a:normAutofit fontScale="90000"/>
          </a:bodyPr>
          <a:lstStyle/>
          <a:p>
            <a:r>
              <a:rPr lang="hu-HU" dirty="0"/>
              <a:t>Kreatív ötletek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2A72830F-78F8-4105-8F1B-F4FA4F1C4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8" y="3225519"/>
            <a:ext cx="2533830" cy="3263265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D7849BFD-B8EB-49FD-A5F1-B582651E1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574530B-1D3B-4C00-AEBA-B49CF5721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45" y="1266826"/>
            <a:ext cx="3643518" cy="536257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1B5F872C-4FCC-456C-B7B4-6968A3788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7" y="3241357"/>
            <a:ext cx="3439795" cy="3263265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EAF8A2D5-745D-4CB9-8B20-1726E4D5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" b="21092"/>
          <a:stretch/>
        </p:blipFill>
        <p:spPr>
          <a:xfrm>
            <a:off x="663960" y="84772"/>
            <a:ext cx="3831328" cy="302895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D1385EB-8648-43BD-9CA8-1A530F8D0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90" y="170497"/>
            <a:ext cx="2882290" cy="2943225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0FE4482-700E-40BE-B0D5-EC266F3D5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83" y="3241357"/>
            <a:ext cx="2432435" cy="324742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1A7A4B08-0D51-4045-8F5D-EACCD07C0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45" y="4748211"/>
            <a:ext cx="1824761" cy="193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89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2F45B7-97B6-4066-886C-BA850DBE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3166" y="2645664"/>
            <a:ext cx="3568446" cy="2907792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77001EF-0A07-42F1-853F-D9200E689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9249877">
            <a:off x="4431084" y="5056801"/>
            <a:ext cx="2882049" cy="993308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/>
              <a:t>Színező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A4F0EE6-862F-4517-AE50-4E5C71D56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2" y="252331"/>
            <a:ext cx="4446270" cy="635181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668C7BB-41F7-44ED-B59F-46EFA70C9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165" y="263097"/>
            <a:ext cx="4446269" cy="63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7B4C8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5D8901-8857-4749-AFB1-21EC76579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5" y="970407"/>
            <a:ext cx="2852547" cy="2707386"/>
          </a:xfrm>
        </p:spPr>
        <p:txBody>
          <a:bodyPr>
            <a:normAutofit/>
          </a:bodyPr>
          <a:lstStyle/>
          <a:p>
            <a:endParaRPr lang="hu-HU" sz="18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4D3B964-AAB3-4AA7-9BA1-0E161AB91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39275" y="5439156"/>
            <a:ext cx="1979084" cy="10668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DE58E28-66D8-47EC-A6BA-9B5128AB1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184" y="235144"/>
            <a:ext cx="2731155" cy="375388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124A01F-91B6-40C8-88A0-3E3D47C50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159" y="324993"/>
            <a:ext cx="4486275" cy="3352800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0D8189BF-ED65-465E-978E-404DEA4F7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72" y="2666851"/>
            <a:ext cx="3002281" cy="4117703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C65DEDC0-7922-4739-8795-445D9FCB4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951" y="3812286"/>
            <a:ext cx="4486275" cy="2838450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DB825A4C-5B9F-4D51-B2F3-4D490A098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45" r="-417" b="47957"/>
          <a:stretch/>
        </p:blipFill>
        <p:spPr>
          <a:xfrm>
            <a:off x="123343" y="235144"/>
            <a:ext cx="3488341" cy="243170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3A7A2DBA-E3D3-49C6-B633-73ACDCF6D4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524" y="4133088"/>
            <a:ext cx="3369977" cy="23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1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rgbClr val="CF8DC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C3DBF-4731-4F8D-B4F8-56F44FAAC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6689" y="2445843"/>
            <a:ext cx="1804416" cy="1182624"/>
          </a:xfrm>
        </p:spPr>
        <p:txBody>
          <a:bodyPr/>
          <a:lstStyle/>
          <a:p>
            <a:endParaRPr lang="hu-HU" sz="28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F0B3641-A231-442D-9DED-2F0C472D0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1716" y="3429000"/>
            <a:ext cx="3060192" cy="1069848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F29E049-2EDC-4237-8453-8C2E5240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" y="315468"/>
            <a:ext cx="4003905" cy="6227064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A8C0C285-DB52-451F-BF0D-82760519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" t="1778" r="5961" b="3511"/>
          <a:stretch/>
        </p:blipFill>
        <p:spPr>
          <a:xfrm>
            <a:off x="4500744" y="652957"/>
            <a:ext cx="7038586" cy="476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D884ECE8-13FB-4BC9-99FB-76547309212A}"/>
              </a:ext>
            </a:extLst>
          </p:cNvPr>
          <p:cNvSpPr/>
          <p:nvPr/>
        </p:nvSpPr>
        <p:spPr>
          <a:xfrm>
            <a:off x="5108496" y="329792"/>
            <a:ext cx="62676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Ének : </a:t>
            </a:r>
            <a:r>
              <a:rPr lang="hu-HU" dirty="0">
                <a:hlinkClick r:id="rId4"/>
              </a:rPr>
              <a:t>https://www.youtube.com/watch?v=8mWS3xgK1fs</a:t>
            </a:r>
            <a:endParaRPr lang="hu-HU" dirty="0"/>
          </a:p>
          <a:p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03941737-FD69-4B50-BE31-F02214C70A09}"/>
              </a:ext>
            </a:extLst>
          </p:cNvPr>
          <p:cNvSpPr/>
          <p:nvPr/>
        </p:nvSpPr>
        <p:spPr>
          <a:xfrm>
            <a:off x="4671392" y="5681875"/>
            <a:ext cx="68679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Gyermekek Szent Erzsébetről:</a:t>
            </a:r>
          </a:p>
          <a:p>
            <a:r>
              <a:rPr lang="hu-HU" dirty="0">
                <a:hlinkClick r:id="rId5"/>
              </a:rPr>
              <a:t>		https://www.youtube.com/watch?v=JjYlx07Nm-o</a:t>
            </a:r>
            <a:endParaRPr lang="hu-HU" dirty="0"/>
          </a:p>
          <a:p>
            <a:r>
              <a:rPr lang="hu-HU" dirty="0">
                <a:hlinkClick r:id="rId6"/>
              </a:rPr>
              <a:t>		https://www.youtube.com/watch?v=O_UaKKJdNFs</a:t>
            </a:r>
            <a:endParaRPr lang="hu-HU" dirty="0"/>
          </a:p>
          <a:p>
            <a:r>
              <a:rPr lang="hu-HU" dirty="0">
                <a:hlinkClick r:id="rId7"/>
              </a:rPr>
              <a:t>		https://www.youtube.com/watch?v=gty6ILdSKjA</a:t>
            </a:r>
            <a:endParaRPr lang="hu-HU" dirty="0"/>
          </a:p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4A9BC843-4794-48A5-B66E-67F5298A9148}"/>
              </a:ext>
            </a:extLst>
          </p:cNvPr>
          <p:cNvSpPr/>
          <p:nvPr/>
        </p:nvSpPr>
        <p:spPr>
          <a:xfrm>
            <a:off x="8764281" y="5168570"/>
            <a:ext cx="2870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Rajz ötlet : Timár Ildikó hitoktató </a:t>
            </a:r>
          </a:p>
        </p:txBody>
      </p:sp>
    </p:spTree>
    <p:extLst>
      <p:ext uri="{BB962C8B-B14F-4D97-AF65-F5344CB8AC3E}">
        <p14:creationId xmlns:p14="http://schemas.microsoft.com/office/powerpoint/2010/main" val="77170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FE3019-9B03-4E75-8E7D-CAEE8E2D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41272BC-AC48-4F72-B83F-33C34B6F8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744" y="1225295"/>
            <a:ext cx="11192256" cy="106680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773881D-B646-4D7C-AA8B-844013EC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"/>
            <a:ext cx="11960352" cy="4949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EF04DFB-3FC1-401D-93A3-CF69C2479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057" y="3357370"/>
            <a:ext cx="3968237" cy="3210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086CF71-9682-4CF8-AA61-91AEFFE6B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7" y="4085463"/>
            <a:ext cx="3968237" cy="267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499546A7-382A-466E-8235-FE485A62E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814" y="4165213"/>
            <a:ext cx="3691652" cy="26722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9123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rgbClr val="923E8C"/>
            </a:gs>
            <a:gs pos="34000">
              <a:srgbClr val="CF8DCA"/>
            </a:gs>
            <a:gs pos="58000">
              <a:srgbClr val="7B4C84"/>
            </a:gs>
            <a:gs pos="88000">
              <a:srgbClr val="CF8DCA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D1E7C8-A432-4281-89E6-221FD5FB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808" y="1246632"/>
            <a:ext cx="2127504" cy="173736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0" name="Kép helye 19">
            <a:extLst>
              <a:ext uri="{FF2B5EF4-FFF2-40B4-BE49-F238E27FC236}">
                <a16:creationId xmlns:a16="http://schemas.microsoft.com/office/drawing/2014/main" id="{B972C68A-2460-46E5-902B-ACC5821BAC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7" b="24407"/>
          <a:stretch>
            <a:fillRect/>
          </a:stretch>
        </p:blipFill>
        <p:spPr>
          <a:xfrm>
            <a:off x="2212976" y="3145536"/>
            <a:ext cx="2487848" cy="2006156"/>
          </a:xfr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ED7B1B2B-9C8D-48E7-ACE2-6922BC271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20799158">
            <a:off x="7965965" y="4344392"/>
            <a:ext cx="4772227" cy="2227238"/>
          </a:xfrm>
        </p:spPr>
        <p:txBody>
          <a:bodyPr>
            <a:noAutofit/>
          </a:bodyPr>
          <a:lstStyle/>
          <a:p>
            <a:pPr algn="ctr"/>
            <a:r>
              <a:rPr lang="hu-HU" sz="2400" b="1" dirty="0">
                <a:solidFill>
                  <a:srgbClr val="923E8C"/>
                </a:solidFill>
              </a:rPr>
              <a:t>Dicsértessék</a:t>
            </a:r>
          </a:p>
          <a:p>
            <a:pPr algn="ctr"/>
            <a:r>
              <a:rPr lang="hu-HU" sz="2400" b="1" dirty="0">
                <a:solidFill>
                  <a:srgbClr val="923E8C"/>
                </a:solidFill>
              </a:rPr>
              <a:t> a Jézus Krisztus!</a:t>
            </a:r>
          </a:p>
          <a:p>
            <a:pPr algn="ctr"/>
            <a:r>
              <a:rPr lang="hu-HU" sz="2400" b="1" dirty="0">
                <a:solidFill>
                  <a:srgbClr val="923E8C"/>
                </a:solidFill>
              </a:rPr>
              <a:t>Mindörökké</a:t>
            </a:r>
          </a:p>
          <a:p>
            <a:pPr algn="ctr"/>
            <a:r>
              <a:rPr lang="hu-HU" sz="2400" b="1" dirty="0">
                <a:solidFill>
                  <a:srgbClr val="923E8C"/>
                </a:solidFill>
              </a:rPr>
              <a:t>Ámen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8B50D41F-DC50-44A8-9A84-6DC1B07E0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6" y="277441"/>
            <a:ext cx="4389119" cy="6010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EDCCF540-05B5-4B0C-99B9-D4B66EDE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24153">
            <a:off x="5655482" y="758630"/>
            <a:ext cx="4666653" cy="3267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94FD85E-C151-4E20-A776-BD192C710406}"/>
              </a:ext>
            </a:extLst>
          </p:cNvPr>
          <p:cNvSpPr/>
          <p:nvPr/>
        </p:nvSpPr>
        <p:spPr>
          <a:xfrm>
            <a:off x="4991977" y="4642009"/>
            <a:ext cx="3205113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hlinkClick r:id="rId5"/>
              </a:rPr>
              <a:t>Beszélgetés Szent Erzsébetről:</a:t>
            </a:r>
          </a:p>
          <a:p>
            <a:pPr algn="ctr"/>
            <a:r>
              <a:rPr lang="hu-HU" sz="2400" b="1" dirty="0">
                <a:hlinkClick r:id="rId5"/>
              </a:rPr>
              <a:t>https://www.youtube.com/watch?v=1kaW8c5zoj4</a:t>
            </a:r>
            <a:endParaRPr lang="hu-HU" sz="2400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319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>
            <a:extLst>
              <a:ext uri="{FF2B5EF4-FFF2-40B4-BE49-F238E27FC236}">
                <a16:creationId xmlns:a16="http://schemas.microsoft.com/office/drawing/2014/main" id="{235E7BF8-4AD7-4754-8B88-28F4B2A432C2}"/>
              </a:ext>
            </a:extLst>
          </p:cNvPr>
          <p:cNvSpPr/>
          <p:nvPr/>
        </p:nvSpPr>
        <p:spPr>
          <a:xfrm>
            <a:off x="3269082" y="117693"/>
            <a:ext cx="6173498" cy="6186309"/>
          </a:xfrm>
          <a:prstGeom prst="rect">
            <a:avLst/>
          </a:prstGeom>
          <a:solidFill>
            <a:srgbClr val="CF8DCA"/>
          </a:solidFill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Kedves </a:t>
            </a:r>
            <a:r>
              <a:rPr lang="hu-HU" b="1" dirty="0" err="1"/>
              <a:t>Katekéták</a:t>
            </a:r>
            <a:r>
              <a:rPr lang="hu-HU" b="1" dirty="0"/>
              <a:t>!</a:t>
            </a:r>
            <a:br>
              <a:rPr lang="hu-HU" b="1" dirty="0"/>
            </a:br>
            <a:br>
              <a:rPr lang="hu-HU" b="1" dirty="0"/>
            </a:br>
            <a:r>
              <a:rPr lang="hu-HU" b="1" dirty="0"/>
              <a:t> A PPT-t  összeállítás </a:t>
            </a:r>
          </a:p>
          <a:p>
            <a:pPr algn="ctr"/>
            <a:r>
              <a:rPr lang="hu-HU" b="1" dirty="0"/>
              <a:t>Árpádházi Szent Erzsébet  életének történetéről készült.</a:t>
            </a:r>
          </a:p>
          <a:p>
            <a:pPr algn="ctr"/>
            <a:r>
              <a:rPr lang="hu-HU" b="1" dirty="0"/>
              <a:t>Alsósoknak és felsősöknek</a:t>
            </a:r>
          </a:p>
          <a:p>
            <a:pPr algn="ctr"/>
            <a:r>
              <a:rPr lang="hu-HU" b="1" dirty="0"/>
              <a:t> is találhattok feladatokat,</a:t>
            </a:r>
          </a:p>
          <a:p>
            <a:pPr algn="ctr"/>
            <a:r>
              <a:rPr lang="hu-HU" b="1" dirty="0"/>
              <a:t>színezőket és Erzsébet életéről kisfilmeket ,éneket, beszélgetést.</a:t>
            </a:r>
          </a:p>
          <a:p>
            <a:pPr algn="ctr"/>
            <a:r>
              <a:rPr lang="hu-HU" b="1" dirty="0"/>
              <a:t>Ezeket a linkre kattintva  </a:t>
            </a:r>
          </a:p>
          <a:p>
            <a:pPr algn="ctr"/>
            <a:r>
              <a:rPr lang="hu-HU" b="1" dirty="0"/>
              <a:t>meg tudjátok hallgatni, nézni ….</a:t>
            </a:r>
          </a:p>
          <a:p>
            <a:pPr algn="ctr"/>
            <a:r>
              <a:rPr lang="hu-HU" b="1" dirty="0"/>
              <a:t>Válasszatok a korosztályoknak megfelelően ….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/>
              <a:t>Használjátok bátran,</a:t>
            </a:r>
          </a:p>
          <a:p>
            <a:pPr algn="ctr"/>
            <a:r>
              <a:rPr lang="hu-HU" b="1" dirty="0"/>
              <a:t> alakítsátok kedvetekre .</a:t>
            </a:r>
            <a:br>
              <a:rPr lang="hu-HU" b="1" dirty="0"/>
            </a:br>
            <a:r>
              <a:rPr lang="hu-HU" b="1" dirty="0"/>
              <a:t>Általam kedvelt, használt internetes </a:t>
            </a:r>
          </a:p>
          <a:p>
            <a:pPr algn="ctr"/>
            <a:r>
              <a:rPr lang="hu-HU" b="1" dirty="0"/>
              <a:t>oldalakon keresgélve meghagyva a fellelhetőséget …..</a:t>
            </a:r>
          </a:p>
          <a:p>
            <a:pPr algn="ctr"/>
            <a:r>
              <a:rPr lang="hu-HU" b="1" dirty="0"/>
              <a:t>Szép hetet, jó munkát kívánok!</a:t>
            </a:r>
          </a:p>
          <a:p>
            <a:pPr algn="just"/>
            <a:endParaRPr lang="hu-HU" b="1" dirty="0"/>
          </a:p>
          <a:p>
            <a:pPr algn="ctr"/>
            <a:r>
              <a:rPr lang="hu-HU" b="1" dirty="0"/>
              <a:t>Szeretettel:</a:t>
            </a:r>
            <a:br>
              <a:rPr lang="hu-HU" b="1" dirty="0"/>
            </a:br>
            <a:r>
              <a:rPr lang="hu-HU" b="1" dirty="0"/>
              <a:t>Dr. Mátyásné Horváth Marietta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1BF547B-9EDF-4BA3-AA28-D6066ECB3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6785">
            <a:off x="568543" y="855106"/>
            <a:ext cx="2740309" cy="2360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69A7D6D-0A69-47AD-9C79-1179520A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1196">
            <a:off x="9421806" y="2935372"/>
            <a:ext cx="2286976" cy="3426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916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46D216-5D86-439E-B011-7532581A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69" y="790575"/>
            <a:ext cx="1997012" cy="666750"/>
          </a:xfrm>
        </p:spPr>
        <p:txBody>
          <a:bodyPr>
            <a:normAutofit/>
          </a:bodyPr>
          <a:lstStyle/>
          <a:p>
            <a:endParaRPr lang="hu-HU" sz="1800" dirty="0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AB5B4AAD-EC9A-4C9D-AB44-EAB98B465DB0}"/>
              </a:ext>
            </a:extLst>
          </p:cNvPr>
          <p:cNvSpPr/>
          <p:nvPr/>
        </p:nvSpPr>
        <p:spPr>
          <a:xfrm rot="20613556">
            <a:off x="-35879" y="488267"/>
            <a:ext cx="5389554" cy="2346943"/>
          </a:xfrm>
          <a:prstGeom prst="ellipse">
            <a:avLst/>
          </a:prstGeom>
          <a:solidFill>
            <a:srgbClr val="CF8D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Nézzétek meg </a:t>
            </a:r>
          </a:p>
          <a:p>
            <a:pPr algn="ctr"/>
            <a:r>
              <a:rPr lang="hu-HU" dirty="0"/>
              <a:t>a következő képeket .</a:t>
            </a:r>
            <a:br>
              <a:rPr lang="hu-HU" dirty="0"/>
            </a:br>
            <a:r>
              <a:rPr lang="hu-HU" dirty="0"/>
              <a:t>Kit ismertek fel !?</a:t>
            </a:r>
            <a:br>
              <a:rPr lang="hu-HU" dirty="0"/>
            </a:br>
            <a:r>
              <a:rPr lang="hu-HU" dirty="0"/>
              <a:t>Melyik szent jelképét találjátok meg a képek között ?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70F896C-9419-43A1-85B5-0BDD8BDBD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83" y="2740819"/>
            <a:ext cx="1771139" cy="1376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08DA3DA-B2D0-4085-AA1F-5784D59D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9655">
            <a:off x="3935585" y="755660"/>
            <a:ext cx="5310333" cy="2419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1F13E3BE-AB0E-4471-81BA-0262B0145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0343">
            <a:off x="544717" y="2959586"/>
            <a:ext cx="6306206" cy="3214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C3650786-7D51-4067-9FC5-4ACF6C02D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2433" y="1123950"/>
            <a:ext cx="5042499" cy="2676376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C00D9242-C2D6-4EA2-A10E-A956277E5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0024">
            <a:off x="5122339" y="3002177"/>
            <a:ext cx="7245950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F8DC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184E831A-EFB2-46B6-A763-13C60CB6C5E1}"/>
              </a:ext>
            </a:extLst>
          </p:cNvPr>
          <p:cNvSpPr/>
          <p:nvPr/>
        </p:nvSpPr>
        <p:spPr>
          <a:xfrm>
            <a:off x="257175" y="897533"/>
            <a:ext cx="3667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Születése</a:t>
            </a:r>
          </a:p>
          <a:p>
            <a:pPr algn="ctr"/>
            <a:r>
              <a:rPr lang="hu-HU" dirty="0"/>
              <a:t>1207.</a:t>
            </a:r>
          </a:p>
          <a:p>
            <a:pPr algn="ctr"/>
            <a:r>
              <a:rPr lang="hu-HU" dirty="0"/>
              <a:t>Sárospatak vagy Pozsony, Magyar Királyság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Halála</a:t>
            </a:r>
          </a:p>
          <a:p>
            <a:pPr algn="ctr"/>
            <a:r>
              <a:rPr lang="hu-HU" dirty="0"/>
              <a:t>1231. november 17.</a:t>
            </a:r>
          </a:p>
          <a:p>
            <a:pPr algn="ctr"/>
            <a:r>
              <a:rPr lang="hu-HU" dirty="0" err="1"/>
              <a:t>Marburg</a:t>
            </a:r>
            <a:r>
              <a:rPr lang="hu-HU" dirty="0"/>
              <a:t>, </a:t>
            </a:r>
          </a:p>
          <a:p>
            <a:pPr algn="ctr"/>
            <a:r>
              <a:rPr lang="hu-HU" dirty="0"/>
              <a:t>Német-római Birodalom </a:t>
            </a:r>
          </a:p>
          <a:p>
            <a:pPr algn="ctr"/>
            <a:r>
              <a:rPr lang="hu-HU" dirty="0"/>
              <a:t>(24 évesen)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39EABC34-3773-4F59-8050-441BA9624F48}"/>
              </a:ext>
            </a:extLst>
          </p:cNvPr>
          <p:cNvSpPr/>
          <p:nvPr/>
        </p:nvSpPr>
        <p:spPr>
          <a:xfrm>
            <a:off x="190500" y="3962743"/>
            <a:ext cx="36671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Szentté avatása:</a:t>
            </a:r>
          </a:p>
          <a:p>
            <a:pPr algn="ctr"/>
            <a:r>
              <a:rPr lang="hu-HU" dirty="0"/>
              <a:t>	1235. május 28., Perugia</a:t>
            </a:r>
          </a:p>
          <a:p>
            <a:pPr algn="ctr"/>
            <a:r>
              <a:rPr lang="hu-HU" dirty="0"/>
              <a:t>	Szentté avatta:</a:t>
            </a:r>
          </a:p>
          <a:p>
            <a:pPr algn="ctr"/>
            <a:r>
              <a:rPr lang="hu-HU" dirty="0"/>
              <a:t> IX. Gergely pápa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Sírhely:</a:t>
            </a:r>
          </a:p>
          <a:p>
            <a:pPr algn="ctr"/>
            <a:r>
              <a:rPr lang="hu-HU" dirty="0"/>
              <a:t>Szent Erzsébet-templom, </a:t>
            </a:r>
            <a:r>
              <a:rPr lang="hu-HU" dirty="0" err="1"/>
              <a:t>Marburg</a:t>
            </a:r>
            <a:endParaRPr lang="hu-HU" dirty="0"/>
          </a:p>
          <a:p>
            <a:pPr algn="ctr"/>
            <a:r>
              <a:rPr lang="hu-HU" dirty="0"/>
              <a:t>Ünnepnapja	november 17.</a:t>
            </a:r>
          </a:p>
          <a:p>
            <a:pPr algn="ctr"/>
            <a:r>
              <a:rPr lang="hu-HU" dirty="0"/>
              <a:t>Jelképe rózsa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AF06EAD-BDEC-4F2A-8BD9-99582BA6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1088182"/>
            <a:ext cx="4008479" cy="566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1290DAE4-0591-4822-9579-C68293AAD609}"/>
              </a:ext>
            </a:extLst>
          </p:cNvPr>
          <p:cNvSpPr/>
          <p:nvPr/>
        </p:nvSpPr>
        <p:spPr>
          <a:xfrm>
            <a:off x="2629671" y="289619"/>
            <a:ext cx="6067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/>
              <a:t>Árpád-házi Szent Erzsébet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E2C1311-0AEB-4ED4-884F-4BDD21CE1CB1}"/>
              </a:ext>
            </a:extLst>
          </p:cNvPr>
          <p:cNvSpPr/>
          <p:nvPr/>
        </p:nvSpPr>
        <p:spPr>
          <a:xfrm>
            <a:off x="7853362" y="1393150"/>
            <a:ext cx="39052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Házastárs: </a:t>
            </a:r>
          </a:p>
          <a:p>
            <a:pPr algn="ctr"/>
            <a:r>
              <a:rPr lang="hu-HU" dirty="0"/>
              <a:t>IV. Lajos türingiai tartománygróf (házas. 1221.–1227.)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Gyermekek:</a:t>
            </a:r>
          </a:p>
          <a:p>
            <a:pPr algn="ctr"/>
            <a:r>
              <a:rPr lang="hu-HU" dirty="0"/>
              <a:t> Zsófia </a:t>
            </a:r>
            <a:r>
              <a:rPr lang="hu-HU" dirty="0" err="1"/>
              <a:t>brabanti</a:t>
            </a:r>
            <a:r>
              <a:rPr lang="hu-HU" dirty="0"/>
              <a:t> hercegné,</a:t>
            </a:r>
          </a:p>
          <a:p>
            <a:pPr algn="ctr"/>
            <a:r>
              <a:rPr lang="hu-HU" dirty="0"/>
              <a:t> II. Hermann türingiai tartománygróf, </a:t>
            </a:r>
          </a:p>
          <a:p>
            <a:pPr algn="ctr"/>
            <a:r>
              <a:rPr lang="hu-HU" dirty="0"/>
              <a:t>Boldog Gertrúd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Szülők: </a:t>
            </a:r>
          </a:p>
          <a:p>
            <a:pPr algn="ctr"/>
            <a:r>
              <a:rPr lang="hu-HU" dirty="0"/>
              <a:t>II. András magyar király, </a:t>
            </a:r>
          </a:p>
          <a:p>
            <a:pPr algn="ctr"/>
            <a:r>
              <a:rPr lang="hu-HU" dirty="0"/>
              <a:t>Gertrúd magyar királyné</a:t>
            </a:r>
          </a:p>
          <a:p>
            <a:pPr algn="ctr"/>
            <a:endParaRPr lang="hu-HU" dirty="0"/>
          </a:p>
          <a:p>
            <a:pPr algn="ctr"/>
            <a:r>
              <a:rPr lang="hu-HU" b="1" dirty="0"/>
              <a:t>Testvérek: </a:t>
            </a:r>
          </a:p>
          <a:p>
            <a:pPr algn="ctr"/>
            <a:r>
              <a:rPr lang="hu-HU" dirty="0"/>
              <a:t>IV. Béla magyar király</a:t>
            </a:r>
          </a:p>
        </p:txBody>
      </p:sp>
    </p:spTree>
    <p:extLst>
      <p:ext uri="{BB962C8B-B14F-4D97-AF65-F5344CB8AC3E}">
        <p14:creationId xmlns:p14="http://schemas.microsoft.com/office/powerpoint/2010/main" val="2685614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9AA625-C9F2-4971-9577-9C14AB27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149" y="5048250"/>
            <a:ext cx="843915" cy="765810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8" name="Kép helye 7">
            <a:extLst>
              <a:ext uri="{FF2B5EF4-FFF2-40B4-BE49-F238E27FC236}">
                <a16:creationId xmlns:a16="http://schemas.microsoft.com/office/drawing/2014/main" id="{946E8E2A-9DA8-4408-86DD-097F4FCC6D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5" b="19855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AC9BA46D-D760-4DAE-B51F-AF87E0DC8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0378" y="3299460"/>
            <a:ext cx="3200400" cy="32918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1800" b="1" dirty="0"/>
              <a:t>November 19. Árpád-házi Szent Erzsébet liturgikus ünnepe. </a:t>
            </a:r>
          </a:p>
          <a:p>
            <a:pPr algn="ctr"/>
            <a:r>
              <a:rPr lang="hu-HU" sz="1800" b="1" dirty="0"/>
              <a:t>A középkor egyik legismertebb és legkedveltebb szentjére emlékezünk, felidézve élettörténetét. </a:t>
            </a:r>
          </a:p>
          <a:p>
            <a:pPr algn="ctr"/>
            <a:r>
              <a:rPr lang="hu-HU" sz="1800" b="1" dirty="0"/>
              <a:t>Erzsébetet évszázadok óta nagy tisztelet övezi, Sík Sándor „a női eszmény megtestesülésé”-</a:t>
            </a:r>
            <a:r>
              <a:rPr lang="hu-HU" sz="1800" b="1" dirty="0" err="1"/>
              <a:t>nek</a:t>
            </a:r>
            <a:r>
              <a:rPr lang="hu-HU" sz="1800" b="1" dirty="0"/>
              <a:t> nevezte őt.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8E47D6D-A952-408C-9EA5-A57C687CC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740" y="266700"/>
            <a:ext cx="3871810" cy="2738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924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452C3B-BD16-410D-8021-35C1D319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06056">
            <a:off x="1070651" y="700017"/>
            <a:ext cx="2865171" cy="1129862"/>
          </a:xfrm>
          <a:solidFill>
            <a:srgbClr val="CF8DCA"/>
          </a:solidFill>
        </p:spPr>
        <p:txBody>
          <a:bodyPr>
            <a:noAutofit/>
          </a:bodyPr>
          <a:lstStyle/>
          <a:p>
            <a:pPr algn="ctr"/>
            <a:r>
              <a:rPr lang="hu-HU" sz="3200" b="1" dirty="0"/>
              <a:t>Élete</a:t>
            </a:r>
            <a:r>
              <a:rPr lang="hu-HU" sz="1050" b="1" dirty="0"/>
              <a:t> 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FB0D3303-D73C-4D28-B51B-7E392F6D88FE}"/>
              </a:ext>
            </a:extLst>
          </p:cNvPr>
          <p:cNvSpPr/>
          <p:nvPr/>
        </p:nvSpPr>
        <p:spPr>
          <a:xfrm>
            <a:off x="4782651" y="386600"/>
            <a:ext cx="707898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400" b="1" dirty="0"/>
              <a:t>Erzsébet 1207. július 7-én született Sárospatakon.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Szülei II. András király és </a:t>
            </a:r>
            <a:r>
              <a:rPr lang="hu-HU" sz="2400" b="1" dirty="0" err="1"/>
              <a:t>merániai</a:t>
            </a:r>
            <a:r>
              <a:rPr lang="hu-HU" sz="2400" b="1" dirty="0"/>
              <a:t> Gertrúd voltak.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 Életének első négy évében a magyar királyi udvarban nevelkedett, majd eljegyezték Türingia leendő grófjával, Lajossal. 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A kis menyasszony fényes kísérettel és kincstárnyi hozománnyal érkezett a wartburgi várba. 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/>
              <a:t>Német környezetben akarták nevelni, hogy jól elsajátíthassa új hazájának minden szokását. távolság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56B2295-A92C-4AA1-B905-5277CCCBA8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1733" r="1860" b="23327"/>
          <a:stretch/>
        </p:blipFill>
        <p:spPr>
          <a:xfrm>
            <a:off x="333376" y="2380268"/>
            <a:ext cx="4147794" cy="37518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E3CDD291-98FD-4483-B112-FB00E622A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16" b="10531"/>
          <a:stretch/>
        </p:blipFill>
        <p:spPr>
          <a:xfrm rot="17208505">
            <a:off x="2309198" y="2213618"/>
            <a:ext cx="2001695" cy="2523383"/>
          </a:xfrm>
          <a:prstGeom prst="rect">
            <a:avLst/>
          </a:prstGeom>
        </p:spPr>
      </p:pic>
      <p:cxnSp>
        <p:nvCxnSpPr>
          <p:cNvPr id="20" name="Összekötő: görbe 19">
            <a:extLst>
              <a:ext uri="{FF2B5EF4-FFF2-40B4-BE49-F238E27FC236}">
                <a16:creationId xmlns:a16="http://schemas.microsoft.com/office/drawing/2014/main" id="{BE87F24E-DCDF-4D1B-97B1-73C60FBA76C3}"/>
              </a:ext>
            </a:extLst>
          </p:cNvPr>
          <p:cNvCxnSpPr>
            <a:cxnSpLocks/>
          </p:cNvCxnSpPr>
          <p:nvPr/>
        </p:nvCxnSpPr>
        <p:spPr>
          <a:xfrm>
            <a:off x="796828" y="3714161"/>
            <a:ext cx="3032178" cy="1084082"/>
          </a:xfrm>
          <a:prstGeom prst="curved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3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7B4C8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0B6869B-D120-4F9D-B4CB-648CE159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18548" flipH="1">
            <a:off x="2314165" y="659805"/>
            <a:ext cx="5015061" cy="615144"/>
          </a:xfrm>
          <a:solidFill>
            <a:srgbClr val="7B4C84"/>
          </a:solidFill>
        </p:spPr>
        <p:txBody>
          <a:bodyPr>
            <a:normAutofit fontScale="90000"/>
          </a:bodyPr>
          <a:lstStyle/>
          <a:p>
            <a:pPr algn="ctr"/>
            <a:r>
              <a:rPr lang="hu-HU" sz="4000" b="1" dirty="0"/>
              <a:t>élete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771CCF8-8E98-449E-BE2F-219298CA109C}"/>
              </a:ext>
            </a:extLst>
          </p:cNvPr>
          <p:cNvSpPr/>
          <p:nvPr/>
        </p:nvSpPr>
        <p:spPr>
          <a:xfrm>
            <a:off x="275985" y="1550722"/>
            <a:ext cx="90914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/>
              <a:t>A kis Erzsébet jósága és kedvessége hamarosan megnyerte a vár népét.</a:t>
            </a:r>
          </a:p>
          <a:p>
            <a:pPr algn="just"/>
            <a:r>
              <a:rPr lang="hu-HU" sz="2000" b="1" dirty="0"/>
              <a:t>A nála hét évvel idősebb Lajos kezdettől fogva szívből szerette.</a:t>
            </a:r>
          </a:p>
          <a:p>
            <a:pPr algn="just"/>
            <a:r>
              <a:rPr lang="hu-HU" sz="2000" b="1" dirty="0"/>
              <a:t>Leendő anyósa, Zsófia asszony ellenben egyre növekvő rosszallással figyelte. </a:t>
            </a:r>
          </a:p>
          <a:p>
            <a:pPr algn="just"/>
            <a:r>
              <a:rPr lang="hu-HU" sz="2000" b="1" dirty="0"/>
              <a:t>Nemcsak apró, túlzásnak minősített vallási gyakorlatai zavarták (Erzsébet például ismételten megszakította játékait, hogy, mint mondta, ,,Istent szeresse”), hanem az is, hogy teljes természetességgel magával egyenrangú társnak tekintette a legegyszerűbb gyermeket is.</a:t>
            </a:r>
          </a:p>
          <a:p>
            <a:pPr algn="just"/>
            <a:r>
              <a:rPr lang="hu-HU" sz="2000" b="1" dirty="0"/>
              <a:t>Mindezeken túl pedig nem volt hajlandó alkalmazkodni az udvari élet előírt formáihoz, temperamentumos és szenvedélyes volt, minden körtáncnál jobban szerette a vad lovaglást. </a:t>
            </a:r>
          </a:p>
          <a:p>
            <a:pPr algn="just"/>
            <a:r>
              <a:rPr lang="hu-HU" sz="2000" b="1" dirty="0"/>
              <a:t>Lajos vette védelmébe, és aránylag korai házassággal – Erzsébet tizennégy éves volt – szilárdította meg helyzetét a várban.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6040B2C-89C6-4C5C-8E49-0D273E86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841" y="4498649"/>
            <a:ext cx="1926503" cy="3139712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53208F0-1B63-43A5-9BE5-8247823C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405" y="412660"/>
            <a:ext cx="2685735" cy="384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7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923E8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6563AEE6-D0EC-4D40-AB3E-89A21E7A8056}"/>
              </a:ext>
            </a:extLst>
          </p:cNvPr>
          <p:cNvSpPr/>
          <p:nvPr/>
        </p:nvSpPr>
        <p:spPr>
          <a:xfrm>
            <a:off x="6228522" y="484498"/>
            <a:ext cx="56189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/>
              <a:t>Boldogságuk teljes volt, a feljegyzések szerint Erzsébet férjét hazavárva messzire elébe </a:t>
            </a:r>
            <a:r>
              <a:rPr lang="hu-HU" sz="2000" b="1" dirty="0" err="1"/>
              <a:t>lovagolt</a:t>
            </a:r>
            <a:r>
              <a:rPr lang="hu-HU" sz="2000" b="1" dirty="0"/>
              <a:t>, és csókokkal, viharos örömmel üdvözölték egymást. </a:t>
            </a:r>
          </a:p>
          <a:p>
            <a:pPr algn="just"/>
            <a:r>
              <a:rPr lang="hu-HU" sz="2000" b="1" dirty="0"/>
              <a:t>A szent életű asszony legbensőbb titka és egyik legvonzóbb tulajdonsága, hogy tökéletes összhangot tudott teremteni az Isten és a férje iránti szeretet között</a:t>
            </a:r>
            <a:r>
              <a:rPr lang="hu-HU" dirty="0"/>
              <a:t>.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0645477B-2D7B-4425-8965-1ED306A22F77}"/>
              </a:ext>
            </a:extLst>
          </p:cNvPr>
          <p:cNvSpPr/>
          <p:nvPr/>
        </p:nvSpPr>
        <p:spPr>
          <a:xfrm>
            <a:off x="6156962" y="3594796"/>
            <a:ext cx="5879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000" b="1" dirty="0"/>
              <a:t>Lajos tizennyolc évesen korában, apja halála után átvette a hatalmat Türingiában. Erzsébet a vár alatt nagy házat építtetett, befogadta a zarándokokat és koldusokat, és ápolta a betegeket. </a:t>
            </a:r>
          </a:p>
          <a:p>
            <a:pPr algn="just"/>
            <a:r>
              <a:rPr lang="hu-HU" sz="2000" b="1" dirty="0"/>
              <a:t>Az udvar rosszallása ellenére Lajos támogatta felesége jótékony cselekedeteit.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12DE258-BF41-4691-AFAA-E4F4D315A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90"/>
            <a:ext cx="6035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9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F8DC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B39EE764-DB1B-452C-BE27-C3B24AA76C2F}"/>
              </a:ext>
            </a:extLst>
          </p:cNvPr>
          <p:cNvSpPr/>
          <p:nvPr/>
        </p:nvSpPr>
        <p:spPr>
          <a:xfrm>
            <a:off x="377688" y="243512"/>
            <a:ext cx="11814312" cy="52629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Hat év boldog házasság után Erzsébet özvegy lett.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 Férje halála után gyermekeivel együtt el kellett hagynia a várat. Sokat nélkülözött, gúnyolták, elkergették, de béketűréssel viselte a megaláztatásokat. </a:t>
            </a:r>
          </a:p>
          <a:p>
            <a:pPr algn="just"/>
            <a:r>
              <a:rPr lang="hu-HU" sz="2400" dirty="0"/>
              <a:t>Városról városra járt, ahol szükség volt segítségére, dolgozott, ápolta a betegeket, megvarrta ruháikat. </a:t>
            </a:r>
          </a:p>
          <a:p>
            <a:pPr algn="just"/>
            <a:r>
              <a:rPr lang="hu-HU" sz="2400" dirty="0"/>
              <a:t>Később </a:t>
            </a:r>
            <a:r>
              <a:rPr lang="hu-HU" sz="2400" dirty="0" err="1"/>
              <a:t>Marburgba</a:t>
            </a:r>
            <a:r>
              <a:rPr lang="hu-HU" sz="2400" dirty="0"/>
              <a:t> költözött, és belépett a ferences rendbe. Javait és élete hátralévő esztendeit a betegek és rászorulók gondozásának szentelte. </a:t>
            </a:r>
          </a:p>
          <a:p>
            <a:pPr algn="just"/>
            <a:r>
              <a:rPr lang="hu-HU" sz="2400" dirty="0"/>
              <a:t>1228 nagypéntekén néhány ferences barát jelenlétében lemondott a világi javakról; kórház építésébe kezdett, ahová befogadta a földönfutókat, betegeket, és ő maga gondozta őket.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1231-ben november 16-áról 17-ére virradó éjszaka halt meg </a:t>
            </a:r>
            <a:r>
              <a:rPr lang="hu-HU" sz="2400" dirty="0" err="1"/>
              <a:t>Marburgban</a:t>
            </a:r>
            <a:r>
              <a:rPr lang="hu-HU" sz="2400" dirty="0"/>
              <a:t>. Huszonnégy éves volt.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8CB3304A-96C8-432D-AACB-26F1D20943E9}"/>
              </a:ext>
            </a:extLst>
          </p:cNvPr>
          <p:cNvSpPr/>
          <p:nvPr/>
        </p:nvSpPr>
        <p:spPr>
          <a:xfrm>
            <a:off x="377688" y="5679422"/>
            <a:ext cx="8733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2"/>
              </a:rPr>
              <a:t>Kis  filmek Szent Erzsébetről :https://www.youtube.com/watch?v=QYpqlrzEbQM</a:t>
            </a:r>
            <a:endParaRPr lang="hu-HU" dirty="0"/>
          </a:p>
          <a:p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AB555E15-DCD8-4239-8766-BB905EBCCD73}"/>
              </a:ext>
            </a:extLst>
          </p:cNvPr>
          <p:cNvSpPr/>
          <p:nvPr/>
        </p:nvSpPr>
        <p:spPr>
          <a:xfrm>
            <a:off x="5366996" y="6245156"/>
            <a:ext cx="5572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https://www.youtube.com/watch?v=2LvD0qbjmms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59161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betű">
  <a:themeElements>
    <a:clrScheme name="Fabetű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bet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abet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Fabetű</Template>
  <TotalTime>593</TotalTime>
  <Words>1001</Words>
  <Application>Microsoft Office PowerPoint</Application>
  <PresentationFormat>Szélesvásznú</PresentationFormat>
  <Paragraphs>118</Paragraphs>
  <Slides>18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Rockwell</vt:lpstr>
      <vt:lpstr>Rockwell Condensed</vt:lpstr>
      <vt:lpstr>Times New Roman</vt:lpstr>
      <vt:lpstr>Wingdings</vt:lpstr>
      <vt:lpstr>Fabetű</vt:lpstr>
      <vt:lpstr>Szeretettel  köszöntelek benneteket  a hittan órán . </vt:lpstr>
      <vt:lpstr>PowerPoint-bemutató</vt:lpstr>
      <vt:lpstr>PowerPoint-bemutató</vt:lpstr>
      <vt:lpstr>PowerPoint-bemutató</vt:lpstr>
      <vt:lpstr>PowerPoint-bemutató</vt:lpstr>
      <vt:lpstr>Élete </vt:lpstr>
      <vt:lpstr>élete</vt:lpstr>
      <vt:lpstr>PowerPoint-bemutató</vt:lpstr>
      <vt:lpstr>PowerPoint-bemutató</vt:lpstr>
      <vt:lpstr>Szenté avatása</vt:lpstr>
      <vt:lpstr>PowerPoint-bemutató</vt:lpstr>
      <vt:lpstr>PowerPoint-bemutató</vt:lpstr>
      <vt:lpstr>Kreatív ötletek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Dicsértessék a Jézus Krisztus! Mindörökké  ámen</dc:title>
  <dc:creator>Hitoktatás Veszprémi Érsekség</dc:creator>
  <cp:lastModifiedBy>Hitoktatás Veszprémi Érsekség</cp:lastModifiedBy>
  <cp:revision>38</cp:revision>
  <dcterms:created xsi:type="dcterms:W3CDTF">2021-11-04T09:20:34Z</dcterms:created>
  <dcterms:modified xsi:type="dcterms:W3CDTF">2021-11-08T07:40:52Z</dcterms:modified>
</cp:coreProperties>
</file>