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8"/>
  </p:notesMasterIdLst>
  <p:sldIdLst>
    <p:sldId id="260" r:id="rId2"/>
    <p:sldId id="270" r:id="rId3"/>
    <p:sldId id="257" r:id="rId4"/>
    <p:sldId id="256" r:id="rId5"/>
    <p:sldId id="262" r:id="rId6"/>
    <p:sldId id="263" r:id="rId7"/>
    <p:sldId id="264" r:id="rId8"/>
    <p:sldId id="265" r:id="rId9"/>
    <p:sldId id="266" r:id="rId10"/>
    <p:sldId id="261" r:id="rId11"/>
    <p:sldId id="268" r:id="rId12"/>
    <p:sldId id="259" r:id="rId13"/>
    <p:sldId id="269" r:id="rId14"/>
    <p:sldId id="271" r:id="rId15"/>
    <p:sldId id="267" r:id="rId16"/>
    <p:sldId id="258"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868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144" y="2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E96F27-1746-4E11-B014-047D109A9629}" type="datetimeFigureOut">
              <a:rPr lang="hu-HU" smtClean="0"/>
              <a:t>2021. 11. 05.</a:t>
            </a:fld>
            <a:endParaRPr lang="hu-HU"/>
          </a:p>
        </p:txBody>
      </p:sp>
      <p:sp>
        <p:nvSpPr>
          <p:cNvPr id="4" name="Diakép hely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A7B874-E818-45F8-B26F-2DA078557721}" type="slidenum">
              <a:rPr lang="hu-HU" smtClean="0"/>
              <a:t>‹#›</a:t>
            </a:fld>
            <a:endParaRPr lang="hu-HU"/>
          </a:p>
        </p:txBody>
      </p:sp>
    </p:spTree>
    <p:extLst>
      <p:ext uri="{BB962C8B-B14F-4D97-AF65-F5344CB8AC3E}">
        <p14:creationId xmlns:p14="http://schemas.microsoft.com/office/powerpoint/2010/main" val="17280268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E2A7B874-E818-45F8-B26F-2DA078557721}" type="slidenum">
              <a:rPr lang="hu-HU" smtClean="0"/>
              <a:t>16</a:t>
            </a:fld>
            <a:endParaRPr lang="hu-HU"/>
          </a:p>
        </p:txBody>
      </p:sp>
    </p:spTree>
    <p:extLst>
      <p:ext uri="{BB962C8B-B14F-4D97-AF65-F5344CB8AC3E}">
        <p14:creationId xmlns:p14="http://schemas.microsoft.com/office/powerpoint/2010/main" val="4159647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Címdia">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hu-HU"/>
              <a:t>Mintacím szerkesztése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a:t>Kattintson ide az alcím mintájának szerkesztéséhez</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488297EE-6EB2-4431-A896-58435221C03B}" type="datetimeFigureOut">
              <a:rPr lang="hu-HU" smtClean="0"/>
              <a:t>2021. 11. 05.</a:t>
            </a:fld>
            <a:endParaRPr lang="hu-HU"/>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hu-HU"/>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8F3A47B2-8B8C-4897-9661-65C083801B55}" type="slidenum">
              <a:rPr lang="hu-HU" smtClean="0"/>
              <a:t>‹#›</a:t>
            </a:fld>
            <a:endParaRPr lang="hu-HU"/>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90349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a:t>Mintacím szerkesztése</a:t>
            </a:r>
            <a:endParaRPr lang="en-US" dirty="0"/>
          </a:p>
        </p:txBody>
      </p:sp>
      <p:sp>
        <p:nvSpPr>
          <p:cNvPr id="3" name="Content Placeholder 2"/>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488297EE-6EB2-4431-A896-58435221C03B}" type="datetimeFigureOut">
              <a:rPr lang="hu-HU" smtClean="0"/>
              <a:t>2021. 11. 05.</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8F3A47B2-8B8C-4897-9661-65C083801B55}" type="slidenum">
              <a:rPr lang="hu-HU" smtClean="0"/>
              <a:t>‹#›</a:t>
            </a:fld>
            <a:endParaRPr lang="hu-HU"/>
          </a:p>
        </p:txBody>
      </p:sp>
    </p:spTree>
    <p:extLst>
      <p:ext uri="{BB962C8B-B14F-4D97-AF65-F5344CB8AC3E}">
        <p14:creationId xmlns:p14="http://schemas.microsoft.com/office/powerpoint/2010/main" val="3586852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zakaszfejléc">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hu-HU"/>
              <a:t>Mintacím szerkesztése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488297EE-6EB2-4431-A896-58435221C03B}" type="datetimeFigureOut">
              <a:rPr lang="hu-HU" smtClean="0"/>
              <a:t>2021. 11. 05.</a:t>
            </a:fld>
            <a:endParaRPr lang="hu-HU"/>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hu-HU"/>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8F3A47B2-8B8C-4897-9661-65C083801B55}" type="slidenum">
              <a:rPr lang="hu-HU" smtClean="0"/>
              <a:t>‹#›</a:t>
            </a:fld>
            <a:endParaRPr lang="hu-HU"/>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399778210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a:t>Mintacím szerkesztése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5" name="Date Placeholder 4"/>
          <p:cNvSpPr>
            <a:spLocks noGrp="1"/>
          </p:cNvSpPr>
          <p:nvPr>
            <p:ph type="dt" sz="half" idx="10"/>
          </p:nvPr>
        </p:nvSpPr>
        <p:spPr/>
        <p:txBody>
          <a:bodyPr/>
          <a:lstStyle/>
          <a:p>
            <a:fld id="{488297EE-6EB2-4431-A896-58435221C03B}" type="datetimeFigureOut">
              <a:rPr lang="hu-HU" smtClean="0"/>
              <a:t>2021. 11. 05.</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8F3A47B2-8B8C-4897-9661-65C083801B55}" type="slidenum">
              <a:rPr lang="hu-HU" smtClean="0"/>
              <a:t>‹#›</a:t>
            </a:fld>
            <a:endParaRPr lang="hu-HU"/>
          </a:p>
        </p:txBody>
      </p:sp>
    </p:spTree>
    <p:extLst>
      <p:ext uri="{BB962C8B-B14F-4D97-AF65-F5344CB8AC3E}">
        <p14:creationId xmlns:p14="http://schemas.microsoft.com/office/powerpoint/2010/main" val="3576999582"/>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hu-HU"/>
              <a:t>Mintacím szerkesztése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Content Placeholder 3"/>
          <p:cNvSpPr>
            <a:spLocks noGrp="1"/>
          </p:cNvSpPr>
          <p:nvPr>
            <p:ph sz="half" idx="2"/>
          </p:nvPr>
        </p:nvSpPr>
        <p:spPr>
          <a:xfrm>
            <a:off x="1257300" y="2909102"/>
            <a:ext cx="4800600" cy="299639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Content Placeholder 5"/>
          <p:cNvSpPr>
            <a:spLocks noGrp="1"/>
          </p:cNvSpPr>
          <p:nvPr>
            <p:ph sz="quarter" idx="4"/>
          </p:nvPr>
        </p:nvSpPr>
        <p:spPr>
          <a:xfrm>
            <a:off x="6633864" y="2909102"/>
            <a:ext cx="4800600" cy="299639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7" name="Date Placeholder 6"/>
          <p:cNvSpPr>
            <a:spLocks noGrp="1"/>
          </p:cNvSpPr>
          <p:nvPr>
            <p:ph type="dt" sz="half" idx="10"/>
          </p:nvPr>
        </p:nvSpPr>
        <p:spPr/>
        <p:txBody>
          <a:bodyPr/>
          <a:lstStyle/>
          <a:p>
            <a:fld id="{488297EE-6EB2-4431-A896-58435221C03B}" type="datetimeFigureOut">
              <a:rPr lang="hu-HU" smtClean="0"/>
              <a:t>2021. 11. 05.</a:t>
            </a:fld>
            <a:endParaRPr lang="hu-HU"/>
          </a:p>
        </p:txBody>
      </p:sp>
      <p:sp>
        <p:nvSpPr>
          <p:cNvPr id="8" name="Footer Placeholder 7"/>
          <p:cNvSpPr>
            <a:spLocks noGrp="1"/>
          </p:cNvSpPr>
          <p:nvPr>
            <p:ph type="ftr" sz="quarter" idx="11"/>
          </p:nvPr>
        </p:nvSpPr>
        <p:spPr/>
        <p:txBody>
          <a:bodyPr/>
          <a:lstStyle/>
          <a:p>
            <a:endParaRPr lang="hu-HU"/>
          </a:p>
        </p:txBody>
      </p:sp>
      <p:sp>
        <p:nvSpPr>
          <p:cNvPr id="9" name="Slide Number Placeholder 8"/>
          <p:cNvSpPr>
            <a:spLocks noGrp="1"/>
          </p:cNvSpPr>
          <p:nvPr>
            <p:ph type="sldNum" sz="quarter" idx="12"/>
          </p:nvPr>
        </p:nvSpPr>
        <p:spPr/>
        <p:txBody>
          <a:bodyPr/>
          <a:lstStyle/>
          <a:p>
            <a:fld id="{8F3A47B2-8B8C-4897-9661-65C083801B55}" type="slidenum">
              <a:rPr lang="hu-HU" smtClean="0"/>
              <a:t>‹#›</a:t>
            </a:fld>
            <a:endParaRPr lang="hu-HU"/>
          </a:p>
        </p:txBody>
      </p:sp>
    </p:spTree>
    <p:extLst>
      <p:ext uri="{BB962C8B-B14F-4D97-AF65-F5344CB8AC3E}">
        <p14:creationId xmlns:p14="http://schemas.microsoft.com/office/powerpoint/2010/main" val="2488704823"/>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a:t>Mintacím szerkesztése</a:t>
            </a:r>
            <a:endParaRPr lang="en-US" dirty="0"/>
          </a:p>
        </p:txBody>
      </p:sp>
      <p:sp>
        <p:nvSpPr>
          <p:cNvPr id="3" name="Date Placeholder 2"/>
          <p:cNvSpPr>
            <a:spLocks noGrp="1"/>
          </p:cNvSpPr>
          <p:nvPr>
            <p:ph type="dt" sz="half" idx="10"/>
          </p:nvPr>
        </p:nvSpPr>
        <p:spPr/>
        <p:txBody>
          <a:bodyPr/>
          <a:lstStyle/>
          <a:p>
            <a:fld id="{488297EE-6EB2-4431-A896-58435221C03B}" type="datetimeFigureOut">
              <a:rPr lang="hu-HU" smtClean="0"/>
              <a:t>2021. 11. 05.</a:t>
            </a:fld>
            <a:endParaRPr lang="hu-HU"/>
          </a:p>
        </p:txBody>
      </p:sp>
      <p:sp>
        <p:nvSpPr>
          <p:cNvPr id="4" name="Footer Placeholder 3"/>
          <p:cNvSpPr>
            <a:spLocks noGrp="1"/>
          </p:cNvSpPr>
          <p:nvPr>
            <p:ph type="ftr" sz="quarter" idx="11"/>
          </p:nvPr>
        </p:nvSpPr>
        <p:spPr/>
        <p:txBody>
          <a:bodyPr/>
          <a:lstStyle/>
          <a:p>
            <a:endParaRPr lang="hu-HU"/>
          </a:p>
        </p:txBody>
      </p:sp>
      <p:sp>
        <p:nvSpPr>
          <p:cNvPr id="5" name="Slide Number Placeholder 4"/>
          <p:cNvSpPr>
            <a:spLocks noGrp="1"/>
          </p:cNvSpPr>
          <p:nvPr>
            <p:ph type="sldNum" sz="quarter" idx="12"/>
          </p:nvPr>
        </p:nvSpPr>
        <p:spPr/>
        <p:txBody>
          <a:bodyPr/>
          <a:lstStyle/>
          <a:p>
            <a:fld id="{8F3A47B2-8B8C-4897-9661-65C083801B55}" type="slidenum">
              <a:rPr lang="hu-HU" smtClean="0"/>
              <a:t>‹#›</a:t>
            </a:fld>
            <a:endParaRPr lang="hu-HU"/>
          </a:p>
        </p:txBody>
      </p:sp>
    </p:spTree>
    <p:extLst>
      <p:ext uri="{BB962C8B-B14F-4D97-AF65-F5344CB8AC3E}">
        <p14:creationId xmlns:p14="http://schemas.microsoft.com/office/powerpoint/2010/main" val="3991312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8297EE-6EB2-4431-A896-58435221C03B}" type="datetimeFigureOut">
              <a:rPr lang="hu-HU" smtClean="0"/>
              <a:t>2021. 11. 05.</a:t>
            </a:fld>
            <a:endParaRPr lang="hu-HU"/>
          </a:p>
        </p:txBody>
      </p:sp>
      <p:sp>
        <p:nvSpPr>
          <p:cNvPr id="3" name="Footer Placeholder 2"/>
          <p:cNvSpPr>
            <a:spLocks noGrp="1"/>
          </p:cNvSpPr>
          <p:nvPr>
            <p:ph type="ftr" sz="quarter" idx="11"/>
          </p:nvPr>
        </p:nvSpPr>
        <p:spPr/>
        <p:txBody>
          <a:bodyPr/>
          <a:lstStyle/>
          <a:p>
            <a:endParaRPr lang="hu-HU"/>
          </a:p>
        </p:txBody>
      </p:sp>
      <p:sp>
        <p:nvSpPr>
          <p:cNvPr id="4" name="Slide Number Placeholder 3"/>
          <p:cNvSpPr>
            <a:spLocks noGrp="1"/>
          </p:cNvSpPr>
          <p:nvPr>
            <p:ph type="sldNum" sz="quarter" idx="12"/>
          </p:nvPr>
        </p:nvSpPr>
        <p:spPr/>
        <p:txBody>
          <a:bodyPr/>
          <a:lstStyle/>
          <a:p>
            <a:fld id="{8F3A47B2-8B8C-4897-9661-65C083801B55}" type="slidenum">
              <a:rPr lang="hu-HU" smtClean="0"/>
              <a:t>‹#›</a:t>
            </a:fld>
            <a:endParaRPr lang="hu-HU"/>
          </a:p>
        </p:txBody>
      </p:sp>
    </p:spTree>
    <p:extLst>
      <p:ext uri="{BB962C8B-B14F-4D97-AF65-F5344CB8AC3E}">
        <p14:creationId xmlns:p14="http://schemas.microsoft.com/office/powerpoint/2010/main" val="76251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artalomrész képaláírással">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hu-HU"/>
              <a:t>Mintacím szerkesztése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ate Placeholder 4"/>
          <p:cNvSpPr>
            <a:spLocks noGrp="1"/>
          </p:cNvSpPr>
          <p:nvPr>
            <p:ph type="dt" sz="half" idx="10"/>
          </p:nvPr>
        </p:nvSpPr>
        <p:spPr>
          <a:xfrm>
            <a:off x="765051" y="6375679"/>
            <a:ext cx="1233355" cy="348462"/>
          </a:xfrm>
        </p:spPr>
        <p:txBody>
          <a:bodyPr/>
          <a:lstStyle/>
          <a:p>
            <a:fld id="{488297EE-6EB2-4431-A896-58435221C03B}" type="datetimeFigureOut">
              <a:rPr lang="hu-HU" smtClean="0"/>
              <a:t>2021. 11. 05.</a:t>
            </a:fld>
            <a:endParaRPr lang="hu-HU"/>
          </a:p>
        </p:txBody>
      </p:sp>
      <p:sp>
        <p:nvSpPr>
          <p:cNvPr id="6" name="Footer Placeholder 5"/>
          <p:cNvSpPr>
            <a:spLocks noGrp="1"/>
          </p:cNvSpPr>
          <p:nvPr>
            <p:ph type="ftr" sz="quarter" idx="11"/>
          </p:nvPr>
        </p:nvSpPr>
        <p:spPr>
          <a:xfrm>
            <a:off x="2103620" y="6375679"/>
            <a:ext cx="3482179" cy="345796"/>
          </a:xfrm>
        </p:spPr>
        <p:txBody>
          <a:bodyPr/>
          <a:lstStyle/>
          <a:p>
            <a:endParaRPr lang="hu-HU"/>
          </a:p>
        </p:txBody>
      </p:sp>
      <p:sp>
        <p:nvSpPr>
          <p:cNvPr id="7" name="Slide Number Placeholder 6"/>
          <p:cNvSpPr>
            <a:spLocks noGrp="1"/>
          </p:cNvSpPr>
          <p:nvPr>
            <p:ph type="sldNum" sz="quarter" idx="12"/>
          </p:nvPr>
        </p:nvSpPr>
        <p:spPr>
          <a:xfrm>
            <a:off x="5691014" y="6375679"/>
            <a:ext cx="1232456" cy="345796"/>
          </a:xfrm>
        </p:spPr>
        <p:txBody>
          <a:bodyPr/>
          <a:lstStyle/>
          <a:p>
            <a:fld id="{8F3A47B2-8B8C-4897-9661-65C083801B55}" type="slidenum">
              <a:rPr lang="hu-HU" smtClean="0"/>
              <a:t>‹#›</a:t>
            </a:fld>
            <a:endParaRPr lang="hu-HU"/>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59964992"/>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Kép képaláírással">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u-HU"/>
              <a:t>Kép beszúrásához kattintson az ikonra</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hu-HU"/>
              <a:t>Mintacím szerkesztése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ate Placeholder 4"/>
          <p:cNvSpPr>
            <a:spLocks noGrp="1"/>
          </p:cNvSpPr>
          <p:nvPr>
            <p:ph type="dt" sz="half" idx="10"/>
          </p:nvPr>
        </p:nvSpPr>
        <p:spPr>
          <a:xfrm>
            <a:off x="765950" y="6375679"/>
            <a:ext cx="1232456" cy="348462"/>
          </a:xfrm>
        </p:spPr>
        <p:txBody>
          <a:bodyPr/>
          <a:lstStyle/>
          <a:p>
            <a:fld id="{488297EE-6EB2-4431-A896-58435221C03B}" type="datetimeFigureOut">
              <a:rPr lang="hu-HU" smtClean="0"/>
              <a:t>2021. 11. 05.</a:t>
            </a:fld>
            <a:endParaRPr lang="hu-HU"/>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8F3A47B2-8B8C-4897-9661-65C083801B55}" type="slidenum">
              <a:rPr lang="hu-HU" smtClean="0"/>
              <a:t>‹#›</a:t>
            </a:fld>
            <a:endParaRPr lang="hu-HU"/>
          </a:p>
        </p:txBody>
      </p:sp>
    </p:spTree>
    <p:extLst>
      <p:ext uri="{BB962C8B-B14F-4D97-AF65-F5344CB8AC3E}">
        <p14:creationId xmlns:p14="http://schemas.microsoft.com/office/powerpoint/2010/main" val="2496363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a:t>Mintacím szerkesztése</a:t>
            </a:r>
            <a:endParaRPr lang="en-US" dirty="0"/>
          </a:p>
        </p:txBody>
      </p:sp>
      <p:sp>
        <p:nvSpPr>
          <p:cNvPr id="3" name="Vertical Text Placeholder 2"/>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488297EE-6EB2-4431-A896-58435221C03B}" type="datetimeFigureOut">
              <a:rPr lang="hu-HU" smtClean="0"/>
              <a:t>2021. 11. 05.</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8F3A47B2-8B8C-4897-9661-65C083801B55}" type="slidenum">
              <a:rPr lang="hu-HU" smtClean="0"/>
              <a:t>‹#›</a:t>
            </a:fld>
            <a:endParaRPr lang="hu-HU"/>
          </a:p>
        </p:txBody>
      </p:sp>
    </p:spTree>
    <p:extLst>
      <p:ext uri="{BB962C8B-B14F-4D97-AF65-F5344CB8AC3E}">
        <p14:creationId xmlns:p14="http://schemas.microsoft.com/office/powerpoint/2010/main" val="270811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hu-HU"/>
              <a:t>Mintacím szerkesztése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488297EE-6EB2-4431-A896-58435221C03B}" type="datetimeFigureOut">
              <a:rPr lang="hu-HU" smtClean="0"/>
              <a:t>2021. 11. 05.</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8F3A47B2-8B8C-4897-9661-65C083801B55}" type="slidenum">
              <a:rPr lang="hu-HU" smtClean="0"/>
              <a:t>‹#›</a:t>
            </a:fld>
            <a:endParaRPr lang="hu-HU"/>
          </a:p>
        </p:txBody>
      </p:sp>
    </p:spTree>
    <p:extLst>
      <p:ext uri="{BB962C8B-B14F-4D97-AF65-F5344CB8AC3E}">
        <p14:creationId xmlns:p14="http://schemas.microsoft.com/office/powerpoint/2010/main" val="606038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hu-HU"/>
              <a:t>Mintacím szerkesztése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488297EE-6EB2-4431-A896-58435221C03B}" type="datetimeFigureOut">
              <a:rPr lang="hu-HU" smtClean="0"/>
              <a:t>2021. 11. 05.</a:t>
            </a:fld>
            <a:endParaRPr lang="hu-HU"/>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hu-HU"/>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8F3A47B2-8B8C-4897-9661-65C083801B55}" type="slidenum">
              <a:rPr lang="hu-HU" smtClean="0"/>
              <a:t>‹#›</a:t>
            </a:fld>
            <a:endParaRPr lang="hu-HU"/>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4477085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3.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hyperlink" Target="https://wordwall.net/hu-hu/community/szent-m%C3%A1rton-%C3%A9lete" TargetMode="Externa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8.xml"/><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7" Type="http://schemas.openxmlformats.org/officeDocument/2006/relationships/image" Target="../media/image26.png"/><Relationship Id="rId2" Type="http://schemas.openxmlformats.org/officeDocument/2006/relationships/image" Target="../media/image21.jpg"/><Relationship Id="rId1" Type="http://schemas.openxmlformats.org/officeDocument/2006/relationships/slideLayout" Target="../slideLayouts/slideLayout9.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hyperlink" Target="https://www.youtube.com/watch?v=XGkyVFzvbB0" TargetMode="External"/><Relationship Id="rId3" Type="http://schemas.openxmlformats.org/officeDocument/2006/relationships/hyperlink" Target="https://archiv.katolikus.hu/szentek/szent178.html" TargetMode="External"/><Relationship Id="rId7" Type="http://schemas.openxmlformats.org/officeDocument/2006/relationships/hyperlink" Target="https://www.youtube.com/watch?v=drfeUzeGzMY" TargetMode="External"/><Relationship Id="rId2" Type="http://schemas.openxmlformats.org/officeDocument/2006/relationships/hyperlink" Target="https://jatsszunk-egyutt.hu/szent-marton-tortenete/" TargetMode="External"/><Relationship Id="rId1" Type="http://schemas.openxmlformats.org/officeDocument/2006/relationships/slideLayout" Target="../slideLayouts/slideLayout6.xml"/><Relationship Id="rId6" Type="http://schemas.openxmlformats.org/officeDocument/2006/relationships/hyperlink" Target="https://www.youtube.com/watch?v=9J3crdvaTVc" TargetMode="External"/><Relationship Id="rId5" Type="http://schemas.openxmlformats.org/officeDocument/2006/relationships/hyperlink" Target="https://www.youtube.com/watch?v=EKkzyxDjSSE" TargetMode="External"/><Relationship Id="rId10" Type="http://schemas.openxmlformats.org/officeDocument/2006/relationships/hyperlink" Target="https://www.youtube.com/watch?v=PO7Wo1KuZ_Q" TargetMode="External"/><Relationship Id="rId4" Type="http://schemas.openxmlformats.org/officeDocument/2006/relationships/hyperlink" Target="https://www.youtube.com/watch?v=PNwcQox5HI4" TargetMode="External"/><Relationship Id="rId9" Type="http://schemas.openxmlformats.org/officeDocument/2006/relationships/image" Target="../media/image30.jpg"/></Relationships>
</file>

<file path=ppt/slides/_rels/slide1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www.youtube.com/watch?v=GTMlFr2zqvk" TargetMode="External"/><Relationship Id="rId5" Type="http://schemas.openxmlformats.org/officeDocument/2006/relationships/hyperlink" Target="https://www.youtube.com/watch?v=drfeUzeGzMY" TargetMode="External"/><Relationship Id="rId4" Type="http://schemas.openxmlformats.org/officeDocument/2006/relationships/hyperlink" Target="http://szentmarton.martinus.hu/szent-marton-elet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12000">
              <a:schemeClr val="bg2">
                <a:lumMod val="25000"/>
                <a:lumOff val="75000"/>
              </a:schemeClr>
            </a:gs>
            <a:gs pos="70000">
              <a:srgbClr val="FFC000"/>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21456393-D4BC-405F-B56F-79EEF63EF2B9}"/>
              </a:ext>
            </a:extLst>
          </p:cNvPr>
          <p:cNvSpPr>
            <a:spLocks noGrp="1"/>
          </p:cNvSpPr>
          <p:nvPr>
            <p:ph type="title"/>
          </p:nvPr>
        </p:nvSpPr>
        <p:spPr>
          <a:xfrm>
            <a:off x="5834270" y="2857732"/>
            <a:ext cx="5993296" cy="3467018"/>
          </a:xfrm>
        </p:spPr>
        <p:txBody>
          <a:bodyPr>
            <a:normAutofit fontScale="90000"/>
          </a:bodyPr>
          <a:lstStyle/>
          <a:p>
            <a:pPr algn="ctr"/>
            <a:r>
              <a:rPr lang="hu-HU" sz="4400" dirty="0"/>
              <a:t>Dicsértessék</a:t>
            </a:r>
            <a:br>
              <a:rPr lang="hu-HU" sz="4400" dirty="0"/>
            </a:br>
            <a:r>
              <a:rPr lang="hu-HU" sz="4400" dirty="0"/>
              <a:t> a Jézus Krisztus!</a:t>
            </a:r>
            <a:br>
              <a:rPr lang="hu-HU" sz="4400" dirty="0"/>
            </a:br>
            <a:br>
              <a:rPr lang="hu-HU" sz="4400" dirty="0"/>
            </a:br>
            <a:r>
              <a:rPr lang="hu-HU" sz="4400" dirty="0"/>
              <a:t>Mindörökké</a:t>
            </a:r>
            <a:br>
              <a:rPr lang="hu-HU" sz="4400" dirty="0"/>
            </a:br>
            <a:br>
              <a:rPr lang="hu-HU" sz="4400" dirty="0"/>
            </a:br>
            <a:r>
              <a:rPr lang="hu-HU" sz="4400" dirty="0"/>
              <a:t>Ámen</a:t>
            </a:r>
          </a:p>
        </p:txBody>
      </p:sp>
      <p:sp>
        <p:nvSpPr>
          <p:cNvPr id="3" name="Szöveg helye 2">
            <a:extLst>
              <a:ext uri="{FF2B5EF4-FFF2-40B4-BE49-F238E27FC236}">
                <a16:creationId xmlns:a16="http://schemas.microsoft.com/office/drawing/2014/main" id="{41D36A31-B1D3-4FC3-AC14-39B568A96FAE}"/>
              </a:ext>
            </a:extLst>
          </p:cNvPr>
          <p:cNvSpPr>
            <a:spLocks noGrp="1"/>
          </p:cNvSpPr>
          <p:nvPr>
            <p:ph type="body" idx="1"/>
          </p:nvPr>
        </p:nvSpPr>
        <p:spPr>
          <a:xfrm>
            <a:off x="3702422" y="4115673"/>
            <a:ext cx="1890475" cy="951135"/>
          </a:xfrm>
        </p:spPr>
        <p:txBody>
          <a:bodyPr/>
          <a:lstStyle/>
          <a:p>
            <a:endParaRPr lang="hu-HU" dirty="0"/>
          </a:p>
        </p:txBody>
      </p:sp>
      <p:pic>
        <p:nvPicPr>
          <p:cNvPr id="5" name="Kép 4">
            <a:extLst>
              <a:ext uri="{FF2B5EF4-FFF2-40B4-BE49-F238E27FC236}">
                <a16:creationId xmlns:a16="http://schemas.microsoft.com/office/drawing/2014/main" id="{CFF96218-2C45-4363-AAD3-52CA95DA7E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167134">
            <a:off x="2803369" y="3937122"/>
            <a:ext cx="3025010" cy="201470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Kép 6">
            <a:extLst>
              <a:ext uri="{FF2B5EF4-FFF2-40B4-BE49-F238E27FC236}">
                <a16:creationId xmlns:a16="http://schemas.microsoft.com/office/drawing/2014/main" id="{5E0D86D5-BFD9-4786-95BC-AC7102789E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65300">
            <a:off x="3348713" y="870892"/>
            <a:ext cx="2597894" cy="168742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9" name="Kép 8">
            <a:extLst>
              <a:ext uri="{FF2B5EF4-FFF2-40B4-BE49-F238E27FC236}">
                <a16:creationId xmlns:a16="http://schemas.microsoft.com/office/drawing/2014/main" id="{5E060721-91E4-4EFB-A7EA-A32388A48F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786347">
            <a:off x="7586676" y="668439"/>
            <a:ext cx="2488485" cy="165771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4869529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4093134C-A36F-4136-B8ED-FC6175CCA129}"/>
              </a:ext>
            </a:extLst>
          </p:cNvPr>
          <p:cNvSpPr>
            <a:spLocks noGrp="1"/>
          </p:cNvSpPr>
          <p:nvPr>
            <p:ph type="title"/>
          </p:nvPr>
        </p:nvSpPr>
        <p:spPr>
          <a:xfrm>
            <a:off x="561975" y="1546594"/>
            <a:ext cx="704849" cy="3501656"/>
          </a:xfrm>
        </p:spPr>
        <p:txBody>
          <a:bodyPr>
            <a:noAutofit/>
          </a:bodyPr>
          <a:lstStyle/>
          <a:p>
            <a:r>
              <a:rPr lang="hu-HU" sz="1600" dirty="0" err="1"/>
              <a:t>kkKa</a:t>
            </a:r>
            <a:endParaRPr lang="hu-HU" sz="1600" dirty="0"/>
          </a:p>
        </p:txBody>
      </p:sp>
      <p:sp>
        <p:nvSpPr>
          <p:cNvPr id="3" name="Szöveg helye 2">
            <a:extLst>
              <a:ext uri="{FF2B5EF4-FFF2-40B4-BE49-F238E27FC236}">
                <a16:creationId xmlns:a16="http://schemas.microsoft.com/office/drawing/2014/main" id="{27733299-B64F-4C7D-9960-1D13E15EB930}"/>
              </a:ext>
            </a:extLst>
          </p:cNvPr>
          <p:cNvSpPr>
            <a:spLocks noGrp="1"/>
          </p:cNvSpPr>
          <p:nvPr>
            <p:ph type="body" idx="1"/>
          </p:nvPr>
        </p:nvSpPr>
        <p:spPr>
          <a:xfrm>
            <a:off x="7281530" y="635479"/>
            <a:ext cx="4472320" cy="5587042"/>
          </a:xfrm>
        </p:spPr>
        <p:txBody>
          <a:bodyPr>
            <a:normAutofit fontScale="70000" lnSpcReduction="20000"/>
          </a:bodyPr>
          <a:lstStyle/>
          <a:p>
            <a:pPr algn="ctr"/>
            <a:endParaRPr lang="hu-HU" dirty="0"/>
          </a:p>
          <a:p>
            <a:pPr algn="ctr"/>
            <a:r>
              <a:rPr lang="hu-HU" dirty="0"/>
              <a:t>Kedves </a:t>
            </a:r>
            <a:r>
              <a:rPr lang="hu-HU" dirty="0" err="1"/>
              <a:t>Katekéták</a:t>
            </a:r>
            <a:r>
              <a:rPr lang="hu-HU" dirty="0"/>
              <a:t>!</a:t>
            </a:r>
            <a:br>
              <a:rPr lang="hu-HU" dirty="0"/>
            </a:br>
            <a:br>
              <a:rPr lang="hu-HU" dirty="0"/>
            </a:br>
            <a:r>
              <a:rPr lang="hu-HU" dirty="0"/>
              <a:t> A PPT-t  összeállítás </a:t>
            </a:r>
          </a:p>
          <a:p>
            <a:pPr algn="ctr"/>
            <a:r>
              <a:rPr lang="hu-HU" dirty="0"/>
              <a:t>a szent Márton életének történetéről ,</a:t>
            </a:r>
          </a:p>
          <a:p>
            <a:pPr algn="ctr"/>
            <a:r>
              <a:rPr lang="hu-HU" dirty="0"/>
              <a:t>Készült alsósoknak és felsősöknek is található kisfilm illetve Márton életéről leírás és kvíz kérdéses feladat,</a:t>
            </a:r>
          </a:p>
          <a:p>
            <a:pPr algn="ctr"/>
            <a:r>
              <a:rPr lang="hu-HU" dirty="0"/>
              <a:t>használjátok bátran, alakítsátok kedvetekre .</a:t>
            </a:r>
            <a:br>
              <a:rPr lang="hu-HU" dirty="0"/>
            </a:br>
            <a:br>
              <a:rPr lang="hu-HU" dirty="0"/>
            </a:br>
            <a:r>
              <a:rPr lang="hu-HU" dirty="0"/>
              <a:t>Általam kedvelt, használt internetes oldalakon keresgélve meghagyva a fellelhetőséget …..</a:t>
            </a:r>
          </a:p>
          <a:p>
            <a:pPr algn="ctr"/>
            <a:endParaRPr lang="hu-HU" dirty="0"/>
          </a:p>
          <a:p>
            <a:pPr algn="ctr"/>
            <a:r>
              <a:rPr lang="hu-HU" dirty="0"/>
              <a:t>Szép hetet, jó munkát kívánok!</a:t>
            </a:r>
          </a:p>
          <a:p>
            <a:pPr algn="ctr"/>
            <a:endParaRPr lang="hu-HU" dirty="0"/>
          </a:p>
          <a:p>
            <a:pPr algn="ctr"/>
            <a:r>
              <a:rPr lang="hu-HU" dirty="0"/>
              <a:t>Szeretettel:</a:t>
            </a:r>
            <a:br>
              <a:rPr lang="hu-HU" dirty="0"/>
            </a:br>
            <a:r>
              <a:rPr lang="hu-HU" dirty="0"/>
              <a:t>Dr. Mátyásné Horváth Marietta</a:t>
            </a:r>
          </a:p>
          <a:p>
            <a:pPr algn="ctr"/>
            <a:endParaRPr lang="hu-HU" dirty="0"/>
          </a:p>
          <a:p>
            <a:endParaRPr lang="hu-HU" dirty="0"/>
          </a:p>
        </p:txBody>
      </p:sp>
      <p:pic>
        <p:nvPicPr>
          <p:cNvPr id="4" name="Kép 3">
            <a:extLst>
              <a:ext uri="{FF2B5EF4-FFF2-40B4-BE49-F238E27FC236}">
                <a16:creationId xmlns:a16="http://schemas.microsoft.com/office/drawing/2014/main" id="{5F41A0B7-B609-493B-965B-583F035B4D5E}"/>
              </a:ext>
            </a:extLst>
          </p:cNvPr>
          <p:cNvPicPr>
            <a:picLocks noChangeAspect="1"/>
          </p:cNvPicPr>
          <p:nvPr/>
        </p:nvPicPr>
        <p:blipFill>
          <a:blip r:embed="rId2"/>
          <a:stretch>
            <a:fillRect/>
          </a:stretch>
        </p:blipFill>
        <p:spPr>
          <a:xfrm>
            <a:off x="2682830" y="545342"/>
            <a:ext cx="4112480" cy="3412637"/>
          </a:xfrm>
          <a:prstGeom prst="rect">
            <a:avLst/>
          </a:prstGeom>
        </p:spPr>
      </p:pic>
      <p:pic>
        <p:nvPicPr>
          <p:cNvPr id="6" name="Kép 5">
            <a:extLst>
              <a:ext uri="{FF2B5EF4-FFF2-40B4-BE49-F238E27FC236}">
                <a16:creationId xmlns:a16="http://schemas.microsoft.com/office/drawing/2014/main" id="{50188E23-B586-47E0-8E93-87CB20572B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16164">
            <a:off x="2807216" y="4357327"/>
            <a:ext cx="3095625" cy="206375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Téglalap 6">
            <a:extLst>
              <a:ext uri="{FF2B5EF4-FFF2-40B4-BE49-F238E27FC236}">
                <a16:creationId xmlns:a16="http://schemas.microsoft.com/office/drawing/2014/main" id="{CD3E6DE3-C119-4921-968A-8B690DB4AAF5}"/>
              </a:ext>
            </a:extLst>
          </p:cNvPr>
          <p:cNvSpPr/>
          <p:nvPr/>
        </p:nvSpPr>
        <p:spPr>
          <a:xfrm rot="16200000">
            <a:off x="-1309689" y="2927421"/>
            <a:ext cx="4448175" cy="707886"/>
          </a:xfrm>
          <a:prstGeom prst="rect">
            <a:avLst/>
          </a:prstGeom>
        </p:spPr>
        <p:txBody>
          <a:bodyPr wrap="square">
            <a:spAutoFit/>
          </a:bodyPr>
          <a:lstStyle/>
          <a:p>
            <a:pPr algn="ctr"/>
            <a:r>
              <a:rPr lang="hu-HU" sz="4000" b="1" dirty="0">
                <a:solidFill>
                  <a:schemeClr val="bg2">
                    <a:lumMod val="50000"/>
                    <a:lumOff val="50000"/>
                  </a:schemeClr>
                </a:solidFill>
              </a:rPr>
              <a:t>katekétáknak </a:t>
            </a:r>
          </a:p>
        </p:txBody>
      </p:sp>
    </p:spTree>
    <p:extLst>
      <p:ext uri="{BB962C8B-B14F-4D97-AF65-F5344CB8AC3E}">
        <p14:creationId xmlns:p14="http://schemas.microsoft.com/office/powerpoint/2010/main" val="295733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59000">
              <a:schemeClr val="accent1">
                <a:lumMod val="75000"/>
              </a:schemeClr>
            </a:gs>
            <a:gs pos="4000">
              <a:srgbClr val="FFC000"/>
            </a:gs>
          </a:gsLst>
          <a:path path="circle">
            <a:fillToRect l="50000" t="50000" r="50000" b="50000"/>
          </a:path>
        </a:grad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3138E392-ACE1-40B6-8DE6-3ECCA9E272B4}"/>
              </a:ext>
            </a:extLst>
          </p:cNvPr>
          <p:cNvSpPr>
            <a:spLocks noGrp="1"/>
          </p:cNvSpPr>
          <p:nvPr>
            <p:ph type="title"/>
          </p:nvPr>
        </p:nvSpPr>
        <p:spPr>
          <a:xfrm>
            <a:off x="838200" y="365125"/>
            <a:ext cx="10515600" cy="6147642"/>
          </a:xfrm>
        </p:spPr>
        <p:txBody>
          <a:bodyPr>
            <a:normAutofit/>
          </a:bodyPr>
          <a:lstStyle/>
          <a:p>
            <a:br>
              <a:rPr lang="hu-HU" dirty="0"/>
            </a:br>
            <a:endParaRPr lang="hu-HU" dirty="0"/>
          </a:p>
        </p:txBody>
      </p:sp>
      <p:pic>
        <p:nvPicPr>
          <p:cNvPr id="4" name="Kép 3">
            <a:extLst>
              <a:ext uri="{FF2B5EF4-FFF2-40B4-BE49-F238E27FC236}">
                <a16:creationId xmlns:a16="http://schemas.microsoft.com/office/drawing/2014/main" id="{6C94691A-304A-4B1B-A305-6CE34BB63D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0828" y="932635"/>
            <a:ext cx="4292972" cy="534152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3" name="Téglalap 2">
            <a:extLst>
              <a:ext uri="{FF2B5EF4-FFF2-40B4-BE49-F238E27FC236}">
                <a16:creationId xmlns:a16="http://schemas.microsoft.com/office/drawing/2014/main" id="{FB83B740-DC6F-4311-99F9-2A7645A37CAA}"/>
              </a:ext>
            </a:extLst>
          </p:cNvPr>
          <p:cNvSpPr/>
          <p:nvPr/>
        </p:nvSpPr>
        <p:spPr>
          <a:xfrm>
            <a:off x="1121393" y="551192"/>
            <a:ext cx="5656243" cy="4247317"/>
          </a:xfrm>
          <a:prstGeom prst="rect">
            <a:avLst/>
          </a:prstGeom>
        </p:spPr>
        <p:txBody>
          <a:bodyPr wrap="square">
            <a:spAutoFit/>
          </a:bodyPr>
          <a:lstStyle/>
          <a:p>
            <a:pPr algn="ctr"/>
            <a:r>
              <a:rPr lang="hu-HU" sz="2800" b="1" dirty="0">
                <a:latin typeface="Arial Black" panose="020B0A04020102020204" pitchFamily="34" charset="0"/>
              </a:rPr>
              <a:t>Szeretettel köszöntelek a mai hittanórán benneteket!</a:t>
            </a:r>
            <a:br>
              <a:rPr lang="hu-HU" sz="2800" b="1" dirty="0">
                <a:latin typeface="Arial Black" panose="020B0A04020102020204" pitchFamily="34" charset="0"/>
              </a:rPr>
            </a:br>
            <a:br>
              <a:rPr lang="hu-HU" sz="2800" b="1" dirty="0">
                <a:latin typeface="Arial Black" panose="020B0A04020102020204" pitchFamily="34" charset="0"/>
              </a:rPr>
            </a:br>
            <a:r>
              <a:rPr lang="hu-HU" sz="2800" b="1" dirty="0">
                <a:latin typeface="Arial Black" panose="020B0A04020102020204" pitchFamily="34" charset="0"/>
              </a:rPr>
              <a:t>Ha a szófelhőre tekintetek akkor megtudhatjátok,</a:t>
            </a:r>
          </a:p>
          <a:p>
            <a:pPr algn="ctr"/>
            <a:r>
              <a:rPr lang="hu-HU" sz="2800" b="1" dirty="0">
                <a:latin typeface="Arial Black" panose="020B0A04020102020204" pitchFamily="34" charset="0"/>
              </a:rPr>
              <a:t> kiről tanulunk </a:t>
            </a:r>
          </a:p>
          <a:p>
            <a:pPr algn="ctr"/>
            <a:r>
              <a:rPr lang="hu-HU" sz="2800" b="1" dirty="0">
                <a:latin typeface="Arial Black" panose="020B0A04020102020204" pitchFamily="34" charset="0"/>
              </a:rPr>
              <a:t>a mai hittan órán .</a:t>
            </a:r>
          </a:p>
          <a:p>
            <a:pPr algn="ctr"/>
            <a:endParaRPr lang="hu-HU" sz="2800" b="1" dirty="0">
              <a:latin typeface="Arial Black" panose="020B0A04020102020204" pitchFamily="34" charset="0"/>
            </a:endParaRPr>
          </a:p>
          <a:p>
            <a:pPr algn="ctr"/>
            <a:r>
              <a:rPr lang="hu-HU" sz="2800" b="1" dirty="0">
                <a:latin typeface="Arial Black" panose="020B0A04020102020204" pitchFamily="34" charset="0"/>
                <a:sym typeface="Wingdings" panose="05000000000000000000" pitchFamily="2" charset="2"/>
              </a:rPr>
              <a:t>   </a:t>
            </a:r>
            <a:br>
              <a:rPr lang="hu-HU" dirty="0"/>
            </a:br>
            <a:endParaRPr lang="hu-HU" dirty="0"/>
          </a:p>
        </p:txBody>
      </p:sp>
      <p:pic>
        <p:nvPicPr>
          <p:cNvPr id="6" name="Kép 5">
            <a:extLst>
              <a:ext uri="{FF2B5EF4-FFF2-40B4-BE49-F238E27FC236}">
                <a16:creationId xmlns:a16="http://schemas.microsoft.com/office/drawing/2014/main" id="{3B35308C-E586-4D74-9581-957289B56D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2389" y="4752975"/>
            <a:ext cx="2466998" cy="175979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87319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D0A73041-A3E9-4DD7-9776-A2785882F6A3}"/>
              </a:ext>
            </a:extLst>
          </p:cNvPr>
          <p:cNvSpPr>
            <a:spLocks noGrp="1"/>
          </p:cNvSpPr>
          <p:nvPr>
            <p:ph type="ctrTitle"/>
          </p:nvPr>
        </p:nvSpPr>
        <p:spPr>
          <a:xfrm>
            <a:off x="382556" y="205273"/>
            <a:ext cx="3209730" cy="3421980"/>
          </a:xfrm>
        </p:spPr>
        <p:txBody>
          <a:bodyPr/>
          <a:lstStyle/>
          <a:p>
            <a:r>
              <a:rPr lang="hu-HU" sz="3600" dirty="0">
                <a:latin typeface="Arial Black" panose="020B0A04020102020204" pitchFamily="34" charset="0"/>
              </a:rPr>
              <a:t>TOURS-I SZENT MÁRTON</a:t>
            </a:r>
            <a:br>
              <a:rPr lang="hu-HU" sz="3600" dirty="0">
                <a:latin typeface="Arial Black" panose="020B0A04020102020204" pitchFamily="34" charset="0"/>
              </a:rPr>
            </a:br>
            <a:endParaRPr lang="hu-HU" sz="3600" dirty="0">
              <a:latin typeface="Arial Black" panose="020B0A04020102020204" pitchFamily="34" charset="0"/>
            </a:endParaRPr>
          </a:p>
        </p:txBody>
      </p:sp>
      <p:sp>
        <p:nvSpPr>
          <p:cNvPr id="3" name="Alcím 2">
            <a:extLst>
              <a:ext uri="{FF2B5EF4-FFF2-40B4-BE49-F238E27FC236}">
                <a16:creationId xmlns:a16="http://schemas.microsoft.com/office/drawing/2014/main" id="{C0A1DADC-F05B-4A71-AD46-D86E7636FCE6}"/>
              </a:ext>
            </a:extLst>
          </p:cNvPr>
          <p:cNvSpPr>
            <a:spLocks noGrp="1"/>
          </p:cNvSpPr>
          <p:nvPr>
            <p:ph type="subTitle" idx="1"/>
          </p:nvPr>
        </p:nvSpPr>
        <p:spPr>
          <a:xfrm>
            <a:off x="8774630" y="587221"/>
            <a:ext cx="3253128" cy="2438724"/>
          </a:xfrm>
        </p:spPr>
        <p:txBody>
          <a:bodyPr>
            <a:normAutofit lnSpcReduction="10000"/>
          </a:bodyPr>
          <a:lstStyle/>
          <a:p>
            <a:endParaRPr lang="hu-HU" dirty="0"/>
          </a:p>
          <a:p>
            <a:r>
              <a:rPr lang="pt-BR" dirty="0">
                <a:latin typeface="Arial Black" panose="020B0A04020102020204" pitchFamily="34" charset="0"/>
              </a:rPr>
              <a:t>Sabaria (Pannónia), 316/317.</a:t>
            </a:r>
            <a:endParaRPr lang="hu-HU" dirty="0">
              <a:latin typeface="Arial Black" panose="020B0A04020102020204" pitchFamily="34" charset="0"/>
            </a:endParaRPr>
          </a:p>
          <a:p>
            <a:endParaRPr lang="hu-HU" dirty="0">
              <a:latin typeface="Arial Black" panose="020B0A04020102020204" pitchFamily="34" charset="0"/>
            </a:endParaRPr>
          </a:p>
          <a:p>
            <a:r>
              <a:rPr lang="pt-BR" dirty="0">
                <a:latin typeface="Arial Black" panose="020B0A04020102020204" pitchFamily="34" charset="0"/>
              </a:rPr>
              <a:t> +Candes, 397. november 8. </a:t>
            </a:r>
            <a:endParaRPr lang="hu-HU" dirty="0">
              <a:latin typeface="Arial Black" panose="020B0A04020102020204" pitchFamily="34" charset="0"/>
            </a:endParaRPr>
          </a:p>
        </p:txBody>
      </p:sp>
      <p:pic>
        <p:nvPicPr>
          <p:cNvPr id="5" name="Kép 4">
            <a:extLst>
              <a:ext uri="{FF2B5EF4-FFF2-40B4-BE49-F238E27FC236}">
                <a16:creationId xmlns:a16="http://schemas.microsoft.com/office/drawing/2014/main" id="{6703916B-31DB-4C08-A84F-72769AED99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6419" y="801979"/>
            <a:ext cx="4653449" cy="4859627"/>
          </a:xfrm>
          <a:prstGeom prst="ellipse">
            <a:avLst/>
          </a:prstGeom>
          <a:ln>
            <a:noFill/>
          </a:ln>
          <a:effectLst>
            <a:softEdge rad="112500"/>
          </a:effectLst>
        </p:spPr>
      </p:pic>
      <p:pic>
        <p:nvPicPr>
          <p:cNvPr id="6" name="Kép 5">
            <a:extLst>
              <a:ext uri="{FF2B5EF4-FFF2-40B4-BE49-F238E27FC236}">
                <a16:creationId xmlns:a16="http://schemas.microsoft.com/office/drawing/2014/main" id="{6E96B113-BC2D-4483-BB83-65165D359C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713" y="3025945"/>
            <a:ext cx="2572835" cy="3436595"/>
          </a:xfrm>
          <a:prstGeom prst="ellipse">
            <a:avLst/>
          </a:prstGeom>
          <a:ln>
            <a:noFill/>
          </a:ln>
          <a:effectLst>
            <a:softEdge rad="112500"/>
          </a:effectLst>
        </p:spPr>
      </p:pic>
      <p:pic>
        <p:nvPicPr>
          <p:cNvPr id="8" name="Kép 7">
            <a:extLst>
              <a:ext uri="{FF2B5EF4-FFF2-40B4-BE49-F238E27FC236}">
                <a16:creationId xmlns:a16="http://schemas.microsoft.com/office/drawing/2014/main" id="{BFB16EC1-0290-43A5-BC8B-0EA9369806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91845" y="3122463"/>
            <a:ext cx="2146269" cy="3265556"/>
          </a:xfrm>
          <a:prstGeom prst="ellipse">
            <a:avLst/>
          </a:prstGeom>
          <a:ln>
            <a:noFill/>
          </a:ln>
          <a:effectLst>
            <a:softEdge rad="112500"/>
          </a:effectLst>
        </p:spPr>
      </p:pic>
    </p:spTree>
    <p:extLst>
      <p:ext uri="{BB962C8B-B14F-4D97-AF65-F5344CB8AC3E}">
        <p14:creationId xmlns:p14="http://schemas.microsoft.com/office/powerpoint/2010/main" val="254158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11000">
              <a:schemeClr val="accent1">
                <a:lumMod val="40000"/>
                <a:lumOff val="60000"/>
              </a:schemeClr>
            </a:gs>
            <a:gs pos="59000">
              <a:srgbClr val="FFC000"/>
            </a:gs>
          </a:gsLst>
          <a:path path="circle">
            <a:fillToRect l="50000" t="50000" r="50000" b="50000"/>
          </a:path>
        </a:grad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9A96958C-C6A0-423C-A122-AF21314FF932}"/>
              </a:ext>
            </a:extLst>
          </p:cNvPr>
          <p:cNvSpPr>
            <a:spLocks noGrp="1"/>
          </p:cNvSpPr>
          <p:nvPr>
            <p:ph type="title"/>
          </p:nvPr>
        </p:nvSpPr>
        <p:spPr>
          <a:xfrm>
            <a:off x="134077" y="2313991"/>
            <a:ext cx="379106" cy="2230017"/>
          </a:xfrm>
        </p:spPr>
        <p:txBody>
          <a:bodyPr>
            <a:normAutofit/>
          </a:bodyPr>
          <a:lstStyle/>
          <a:p>
            <a:pPr algn="ctr"/>
            <a:r>
              <a:rPr lang="hu-HU" sz="2800" b="1" dirty="0">
                <a:solidFill>
                  <a:schemeClr val="bg1"/>
                </a:solidFill>
                <a:latin typeface="Times New Roman" panose="02020603050405020304" pitchFamily="18" charset="0"/>
                <a:cs typeface="Times New Roman" panose="02020603050405020304" pitchFamily="18" charset="0"/>
              </a:rPr>
              <a:t>Élete</a:t>
            </a:r>
          </a:p>
        </p:txBody>
      </p:sp>
      <p:sp>
        <p:nvSpPr>
          <p:cNvPr id="3" name="Téglalap 2">
            <a:extLst>
              <a:ext uri="{FF2B5EF4-FFF2-40B4-BE49-F238E27FC236}">
                <a16:creationId xmlns:a16="http://schemas.microsoft.com/office/drawing/2014/main" id="{ADBC8C79-B1D6-44FD-BAB5-F059300294F3}"/>
              </a:ext>
            </a:extLst>
          </p:cNvPr>
          <p:cNvSpPr/>
          <p:nvPr/>
        </p:nvSpPr>
        <p:spPr>
          <a:xfrm>
            <a:off x="1943877" y="582067"/>
            <a:ext cx="9019592" cy="5693866"/>
          </a:xfrm>
          <a:prstGeom prst="rect">
            <a:avLst/>
          </a:prstGeom>
        </p:spPr>
        <p:txBody>
          <a:bodyPr wrap="square">
            <a:spAutoFit/>
          </a:bodyPr>
          <a:lstStyle/>
          <a:p>
            <a:pPr marL="285750" indent="-285750">
              <a:buFont typeface="Arial" panose="020B0604020202020204" pitchFamily="34" charset="0"/>
              <a:buChar char="•"/>
            </a:pPr>
            <a:r>
              <a:rPr lang="hu-HU" sz="2800" b="1" dirty="0"/>
              <a:t>Szülei pogányok voltak, </a:t>
            </a:r>
            <a:r>
              <a:rPr lang="hu-HU" sz="2800" b="1" dirty="0" err="1"/>
              <a:t>atyja</a:t>
            </a:r>
            <a:r>
              <a:rPr lang="hu-HU" sz="2800" b="1" dirty="0"/>
              <a:t> a császári hadsereg </a:t>
            </a:r>
            <a:r>
              <a:rPr lang="hu-HU" sz="2800" b="1" dirty="0" err="1"/>
              <a:t>tribunusa</a:t>
            </a:r>
            <a:r>
              <a:rPr lang="hu-HU" sz="2800" b="1" dirty="0"/>
              <a:t> volt. </a:t>
            </a:r>
          </a:p>
          <a:p>
            <a:pPr marL="285750" indent="-285750">
              <a:buFont typeface="Arial" panose="020B0604020202020204" pitchFamily="34" charset="0"/>
              <a:buChar char="•"/>
            </a:pPr>
            <a:endParaRPr lang="hu-HU" sz="2800" b="1" dirty="0"/>
          </a:p>
          <a:p>
            <a:pPr marL="285750" indent="-285750">
              <a:buFont typeface="Arial" panose="020B0604020202020204" pitchFamily="34" charset="0"/>
              <a:buChar char="•"/>
            </a:pPr>
            <a:r>
              <a:rPr lang="hu-HU" sz="2800" b="1" dirty="0"/>
              <a:t>Márton egészen kicsi volt még, amikor szülei </a:t>
            </a:r>
            <a:r>
              <a:rPr lang="hu-HU" sz="2800" b="1" dirty="0" err="1"/>
              <a:t>Sabariából</a:t>
            </a:r>
            <a:r>
              <a:rPr lang="hu-HU" sz="2800" b="1" dirty="0"/>
              <a:t> átköltöztek az itáliai </a:t>
            </a:r>
            <a:r>
              <a:rPr lang="hu-HU" sz="2800" b="1" dirty="0" err="1"/>
              <a:t>Páviába</a:t>
            </a:r>
            <a:r>
              <a:rPr lang="hu-HU" sz="2800" b="1" dirty="0"/>
              <a:t>, az ókori </a:t>
            </a:r>
            <a:r>
              <a:rPr lang="hu-HU" sz="2800" b="1" dirty="0" err="1"/>
              <a:t>Ticiniumba</a:t>
            </a:r>
            <a:r>
              <a:rPr lang="hu-HU" sz="2800" b="1" dirty="0"/>
              <a:t>, ahol még a zömében pogány környezetben cseperedett föl. </a:t>
            </a:r>
          </a:p>
          <a:p>
            <a:endParaRPr lang="hu-HU" sz="2800" b="1" dirty="0"/>
          </a:p>
          <a:p>
            <a:pPr marL="285750" indent="-285750">
              <a:buFont typeface="Arial" panose="020B0604020202020204" pitchFamily="34" charset="0"/>
              <a:buChar char="•"/>
            </a:pPr>
            <a:r>
              <a:rPr lang="hu-HU" sz="2800" b="1" dirty="0"/>
              <a:t>Tizenkét évesen, szülei akarata ellenére jelentkezett </a:t>
            </a:r>
            <a:r>
              <a:rPr lang="hu-HU" sz="2800" b="1" dirty="0" err="1"/>
              <a:t>katechumennek</a:t>
            </a:r>
            <a:r>
              <a:rPr lang="hu-HU" sz="2800" b="1" dirty="0"/>
              <a:t>. Ekkor kapta az első nevelést a keresztény életre. A keresztséget hat évvel később vette föl, s ez még az akkori időkben is hosszúra </a:t>
            </a:r>
            <a:r>
              <a:rPr lang="hu-HU" sz="2800" b="1" dirty="0" err="1"/>
              <a:t>nyúlott</a:t>
            </a:r>
            <a:r>
              <a:rPr lang="hu-HU" sz="2800" b="1" dirty="0"/>
              <a:t> előkészületet jelentett. </a:t>
            </a:r>
          </a:p>
        </p:txBody>
      </p:sp>
    </p:spTree>
    <p:extLst>
      <p:ext uri="{BB962C8B-B14F-4D97-AF65-F5344CB8AC3E}">
        <p14:creationId xmlns:p14="http://schemas.microsoft.com/office/powerpoint/2010/main" val="2943532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11000">
              <a:schemeClr val="accent1">
                <a:lumMod val="40000"/>
                <a:lumOff val="60000"/>
              </a:schemeClr>
            </a:gs>
            <a:gs pos="59000">
              <a:srgbClr val="FFC000"/>
            </a:gs>
          </a:gsLst>
          <a:path path="circle">
            <a:fillToRect l="50000" t="50000" r="50000" b="50000"/>
          </a:path>
        </a:grad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7C44342F-AB99-4654-B306-FBCA7F4DACA8}"/>
              </a:ext>
            </a:extLst>
          </p:cNvPr>
          <p:cNvSpPr>
            <a:spLocks noGrp="1"/>
          </p:cNvSpPr>
          <p:nvPr>
            <p:ph type="title"/>
          </p:nvPr>
        </p:nvSpPr>
        <p:spPr>
          <a:xfrm>
            <a:off x="9303997" y="3645028"/>
            <a:ext cx="1304910" cy="1492132"/>
          </a:xfrm>
        </p:spPr>
        <p:txBody>
          <a:bodyPr>
            <a:normAutofit/>
          </a:bodyPr>
          <a:lstStyle/>
          <a:p>
            <a:endParaRPr lang="hu-HU" sz="1600" dirty="0"/>
          </a:p>
        </p:txBody>
      </p:sp>
      <p:sp>
        <p:nvSpPr>
          <p:cNvPr id="3" name="Téglalap 2">
            <a:extLst>
              <a:ext uri="{FF2B5EF4-FFF2-40B4-BE49-F238E27FC236}">
                <a16:creationId xmlns:a16="http://schemas.microsoft.com/office/drawing/2014/main" id="{85EB0DAE-07C7-448D-83FE-A727E47F945E}"/>
              </a:ext>
            </a:extLst>
          </p:cNvPr>
          <p:cNvSpPr/>
          <p:nvPr/>
        </p:nvSpPr>
        <p:spPr>
          <a:xfrm>
            <a:off x="1331167" y="411635"/>
            <a:ext cx="6096000" cy="6370975"/>
          </a:xfrm>
          <a:prstGeom prst="rect">
            <a:avLst/>
          </a:prstGeom>
        </p:spPr>
        <p:txBody>
          <a:bodyPr>
            <a:spAutoFit/>
          </a:bodyPr>
          <a:lstStyle/>
          <a:p>
            <a:pPr marL="285750" indent="-285750" algn="just">
              <a:buFont typeface="Arial" panose="020B0604020202020204" pitchFamily="34" charset="0"/>
              <a:buChar char="•"/>
            </a:pPr>
            <a:r>
              <a:rPr lang="hu-HU" sz="2400" dirty="0"/>
              <a:t>Tizenöt éves volt, amikor </a:t>
            </a:r>
            <a:r>
              <a:rPr lang="hu-HU" sz="2400" dirty="0" err="1"/>
              <a:t>Severus</a:t>
            </a:r>
            <a:r>
              <a:rPr lang="hu-HU" sz="2400" dirty="0"/>
              <a:t> és </a:t>
            </a:r>
            <a:r>
              <a:rPr lang="hu-HU" sz="2400" dirty="0" err="1"/>
              <a:t>Probus</a:t>
            </a:r>
            <a:r>
              <a:rPr lang="hu-HU" sz="2400" dirty="0"/>
              <a:t> császárok parancsának megfelelően mint veterán apa fiát besorozták a császári seregbe, és lovas testőrtiszt lett. Már ebben az időben kitűnt katonatársai közül, és általános elismerést váltott ki az egyszerűsége, életének tisztasága, önfeledt felebaráti szeretete. </a:t>
            </a:r>
          </a:p>
          <a:p>
            <a:pPr marL="285750" indent="-285750" algn="just">
              <a:buFont typeface="Arial" panose="020B0604020202020204" pitchFamily="34" charset="0"/>
              <a:buChar char="•"/>
            </a:pPr>
            <a:endParaRPr lang="hu-HU" sz="2400" dirty="0"/>
          </a:p>
          <a:p>
            <a:pPr marL="285750" indent="-285750" algn="just">
              <a:buFont typeface="Arial" panose="020B0604020202020204" pitchFamily="34" charset="0"/>
              <a:buChar char="•"/>
            </a:pPr>
            <a:r>
              <a:rPr lang="hu-HU" sz="2400" dirty="0"/>
              <a:t>334-ben Amiens-ben történt, hogy télvíz idején tiszti köpenyének felét odaadta egy ruhátlan koldusnak.</a:t>
            </a:r>
          </a:p>
          <a:p>
            <a:pPr algn="just"/>
            <a:endParaRPr lang="hu-HU" sz="2400" dirty="0"/>
          </a:p>
          <a:p>
            <a:pPr marL="285750" indent="-285750" algn="just">
              <a:buFont typeface="Arial" panose="020B0604020202020204" pitchFamily="34" charset="0"/>
              <a:buChar char="•"/>
            </a:pPr>
            <a:r>
              <a:rPr lang="hu-HU" sz="2400" dirty="0"/>
              <a:t> Hamarosan megkeresztelkedett, s amint mód nyílt rá, elhagyta a hadsereget, és a poitiers-i püspökhöz, Szent </a:t>
            </a:r>
            <a:r>
              <a:rPr lang="hu-HU" sz="2400" dirty="0" err="1"/>
              <a:t>Hilariushoz</a:t>
            </a:r>
            <a:r>
              <a:rPr lang="hu-HU" sz="2400" dirty="0"/>
              <a:t> csatlakozott, aki </a:t>
            </a:r>
            <a:r>
              <a:rPr lang="hu-HU" sz="2400" dirty="0" err="1"/>
              <a:t>exorcistává</a:t>
            </a:r>
            <a:r>
              <a:rPr lang="hu-HU" sz="2400" dirty="0"/>
              <a:t> szentelte.</a:t>
            </a:r>
          </a:p>
        </p:txBody>
      </p:sp>
      <p:pic>
        <p:nvPicPr>
          <p:cNvPr id="5" name="Kép 4">
            <a:extLst>
              <a:ext uri="{FF2B5EF4-FFF2-40B4-BE49-F238E27FC236}">
                <a16:creationId xmlns:a16="http://schemas.microsoft.com/office/drawing/2014/main" id="{C2E2792E-2D37-4744-9829-F9944D9697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4939" y="774441"/>
            <a:ext cx="3953395" cy="563569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680733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11000">
              <a:schemeClr val="accent1">
                <a:lumMod val="40000"/>
                <a:lumOff val="60000"/>
              </a:schemeClr>
            </a:gs>
            <a:gs pos="59000">
              <a:srgbClr val="FFC000"/>
            </a:gs>
          </a:gsLst>
          <a:path path="circle">
            <a:fillToRect l="50000" t="50000" r="50000" b="50000"/>
          </a:path>
        </a:grad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228448BD-6FA4-4487-A027-E3E57A9C18E5}"/>
              </a:ext>
            </a:extLst>
          </p:cNvPr>
          <p:cNvSpPr>
            <a:spLocks noGrp="1"/>
          </p:cNvSpPr>
          <p:nvPr>
            <p:ph type="title"/>
          </p:nvPr>
        </p:nvSpPr>
        <p:spPr>
          <a:xfrm>
            <a:off x="141335" y="373139"/>
            <a:ext cx="409171" cy="6111721"/>
          </a:xfrm>
        </p:spPr>
        <p:txBody>
          <a:bodyPr>
            <a:normAutofit/>
          </a:bodyPr>
          <a:lstStyle/>
          <a:p>
            <a:endParaRPr lang="hu-HU" sz="1600" dirty="0"/>
          </a:p>
        </p:txBody>
      </p:sp>
      <p:sp>
        <p:nvSpPr>
          <p:cNvPr id="3" name="Téglalap 2">
            <a:extLst>
              <a:ext uri="{FF2B5EF4-FFF2-40B4-BE49-F238E27FC236}">
                <a16:creationId xmlns:a16="http://schemas.microsoft.com/office/drawing/2014/main" id="{D27A04F4-D5D5-40CA-984E-559A0A6DEA50}"/>
              </a:ext>
            </a:extLst>
          </p:cNvPr>
          <p:cNvSpPr/>
          <p:nvPr/>
        </p:nvSpPr>
        <p:spPr>
          <a:xfrm>
            <a:off x="1073020" y="1263955"/>
            <a:ext cx="10888824" cy="4801314"/>
          </a:xfrm>
          <a:prstGeom prst="rect">
            <a:avLst/>
          </a:prstGeom>
        </p:spPr>
        <p:txBody>
          <a:bodyPr wrap="square">
            <a:spAutoFit/>
          </a:bodyPr>
          <a:lstStyle/>
          <a:p>
            <a:r>
              <a:rPr lang="hu-HU" dirty="0"/>
              <a:t>Nem sokkal ezután Márton Poitiers-</a:t>
            </a:r>
            <a:r>
              <a:rPr lang="hu-HU" dirty="0" err="1"/>
              <a:t>ből</a:t>
            </a:r>
            <a:r>
              <a:rPr lang="hu-HU" dirty="0"/>
              <a:t> hazalátogatott a szüleihez, s </a:t>
            </a:r>
            <a:r>
              <a:rPr lang="hu-HU" b="1" dirty="0"/>
              <a:t>édesanyját meg tudta téríteni</a:t>
            </a:r>
            <a:r>
              <a:rPr lang="hu-HU" dirty="0"/>
              <a:t>. Otthon megvalósította régi vágyát: először Milánó közelében, majd a Genova előtti </a:t>
            </a:r>
            <a:r>
              <a:rPr lang="hu-HU" dirty="0" err="1"/>
              <a:t>Gallinaria</a:t>
            </a:r>
            <a:r>
              <a:rPr lang="hu-HU" dirty="0"/>
              <a:t>-szigeten </a:t>
            </a:r>
            <a:r>
              <a:rPr lang="hu-HU" b="1" dirty="0"/>
              <a:t>remetéskedni kezdett</a:t>
            </a:r>
            <a:r>
              <a:rPr lang="hu-HU" dirty="0"/>
              <a:t>. Elhatározásához a körülmények is hozzásegítették, mert épp ezekben az években nagyon heves viták dúltak az ariánusok és a katolikusok között, s őt magát is bántalmazták és kiutasították ariánus püspökök.</a:t>
            </a:r>
          </a:p>
          <a:p>
            <a:endParaRPr lang="hu-HU" dirty="0"/>
          </a:p>
          <a:p>
            <a:r>
              <a:rPr lang="hu-HU" dirty="0" err="1"/>
              <a:t>Hilarius</a:t>
            </a:r>
            <a:r>
              <a:rPr lang="hu-HU" dirty="0"/>
              <a:t> püspököt -- éppen az ariánusok -- elűzték Poitiers-</a:t>
            </a:r>
            <a:r>
              <a:rPr lang="hu-HU" dirty="0" err="1"/>
              <a:t>ből</a:t>
            </a:r>
            <a:r>
              <a:rPr lang="hu-HU" dirty="0"/>
              <a:t>, sőt az egyházmegyéjéből is, de császári engedéllyel hamarosan visszatérhetett. Ekkor Márton is elhagyta szigeti remeteségét, és visszament </a:t>
            </a:r>
            <a:r>
              <a:rPr lang="hu-HU" dirty="0" err="1"/>
              <a:t>Hilarius</a:t>
            </a:r>
            <a:r>
              <a:rPr lang="hu-HU" dirty="0"/>
              <a:t> mellé.</a:t>
            </a:r>
          </a:p>
          <a:p>
            <a:endParaRPr lang="hu-HU" dirty="0"/>
          </a:p>
          <a:p>
            <a:r>
              <a:rPr lang="hu-HU" dirty="0"/>
              <a:t> A városon kívül épített magának egy remetelakot, hogy visszavonulhasson a magányba. </a:t>
            </a:r>
          </a:p>
          <a:p>
            <a:r>
              <a:rPr lang="hu-HU" dirty="0"/>
              <a:t>Hamarosan tanítványok gyűltek köréje, s először a cella körül bontakozott ki a </a:t>
            </a:r>
            <a:r>
              <a:rPr lang="hu-HU" dirty="0" err="1"/>
              <a:t>ligugéi</a:t>
            </a:r>
            <a:r>
              <a:rPr lang="hu-HU" dirty="0"/>
              <a:t> kolostor, majd 375-ben Tours közelében megalapította </a:t>
            </a:r>
            <a:r>
              <a:rPr lang="hu-HU" dirty="0" err="1"/>
              <a:t>Marmoutier</a:t>
            </a:r>
            <a:r>
              <a:rPr lang="hu-HU" dirty="0"/>
              <a:t> kolostorát. </a:t>
            </a:r>
          </a:p>
          <a:p>
            <a:r>
              <a:rPr lang="hu-HU" dirty="0"/>
              <a:t>Ezzel megindította a gall-frank szerzetesség fejlődését, és megteremtette annak központját, amely századokon át elevenítő erőt sugárzott az Alpoktól északra fekvő egyházakba azáltal is, hogy sok püspök került ki e kolostorokból. </a:t>
            </a:r>
          </a:p>
          <a:p>
            <a:endParaRPr lang="hu-HU" dirty="0"/>
          </a:p>
          <a:p>
            <a:r>
              <a:rPr lang="hu-HU" b="1" dirty="0"/>
              <a:t>371-ben, amikor a </a:t>
            </a:r>
            <a:r>
              <a:rPr lang="hu-HU" b="1" dirty="0" err="1"/>
              <a:t>tours</a:t>
            </a:r>
            <a:r>
              <a:rPr lang="hu-HU" b="1" dirty="0"/>
              <a:t>-i püspök meghalt, a nép, a papság és a többi püspökök mind Mártont kívánták püspöknek. Igaz, voltak akiknek nem tetszett Márton aszkéta-szerzetesi alakja és élete, de ez nem tudta a nagy többség akaratát megakadályozni. </a:t>
            </a:r>
          </a:p>
        </p:txBody>
      </p:sp>
    </p:spTree>
    <p:extLst>
      <p:ext uri="{BB962C8B-B14F-4D97-AF65-F5344CB8AC3E}">
        <p14:creationId xmlns:p14="http://schemas.microsoft.com/office/powerpoint/2010/main" val="1290792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40000"/>
                <a:lumOff val="60000"/>
              </a:schemeClr>
            </a:gs>
            <a:gs pos="46000">
              <a:schemeClr val="accent1">
                <a:lumMod val="95000"/>
                <a:lumOff val="5000"/>
              </a:schemeClr>
            </a:gs>
            <a:gs pos="100000">
              <a:schemeClr val="tx2">
                <a:lumMod val="50000"/>
                <a:lumOff val="5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églalap 1">
            <a:extLst>
              <a:ext uri="{FF2B5EF4-FFF2-40B4-BE49-F238E27FC236}">
                <a16:creationId xmlns:a16="http://schemas.microsoft.com/office/drawing/2014/main" id="{159F45E7-5315-4DC3-8048-F47727769154}"/>
              </a:ext>
            </a:extLst>
          </p:cNvPr>
          <p:cNvSpPr/>
          <p:nvPr/>
        </p:nvSpPr>
        <p:spPr>
          <a:xfrm>
            <a:off x="3568147" y="153700"/>
            <a:ext cx="8537714" cy="6370975"/>
          </a:xfrm>
          <a:prstGeom prst="rect">
            <a:avLst/>
          </a:prstGeom>
        </p:spPr>
        <p:txBody>
          <a:bodyPr wrap="square">
            <a:spAutoFit/>
          </a:bodyPr>
          <a:lstStyle/>
          <a:p>
            <a:pPr algn="just"/>
            <a:r>
              <a:rPr lang="hu-HU" sz="2400" b="1" dirty="0"/>
              <a:t>Fölszentelése napjától Márton mint jó pásztor látogatta nyáját, prédikált, s a csodatevés ajándékát is </a:t>
            </a:r>
            <a:r>
              <a:rPr lang="hu-HU" sz="2400" b="1" dirty="0" err="1"/>
              <a:t>megkapván</a:t>
            </a:r>
            <a:r>
              <a:rPr lang="hu-HU" sz="2400" b="1" dirty="0"/>
              <a:t>, nagy erőt öntött a hívekbe és a papokba egyaránt. A nép </a:t>
            </a:r>
            <a:r>
              <a:rPr lang="hu-HU" sz="2400" b="1" dirty="0" err="1"/>
              <a:t>atyjaként</a:t>
            </a:r>
            <a:r>
              <a:rPr lang="hu-HU" sz="2400" b="1" dirty="0"/>
              <a:t> szerette őt, aki úgy élt közöttük, mint a legszegényebbek, s csak segíteni és békességet teremteni akart mindenütt. Az egész ország gyógyításairól, ördögűzéseiről és halottfeltámasztásairól beszélt.</a:t>
            </a:r>
          </a:p>
          <a:p>
            <a:pPr algn="just"/>
            <a:endParaRPr lang="hu-HU" sz="2400" b="1" dirty="0"/>
          </a:p>
          <a:p>
            <a:pPr algn="just"/>
            <a:r>
              <a:rPr lang="hu-HU" sz="2400" b="1" dirty="0"/>
              <a:t>Élettörténetét számos csoda elbeszélése veszi körül, amelyekben ma sem lehet kételkedni. Ahol azonban szükség volt rá, Márton tudott nagyon keménykezű is lenni: ha a hit tisztasága került veszélybe; ha a hívők babonás tisztelettel vettek körül egy helyet vagy egy vélt szentet, illetve ha pogány szokások és elképzelések akadályozták az evangélium terjedését. Ilyen esetekben nem vonakodott életének kockáztatásától sem, teljes elszántsággal és keményen harcolt a hitért. </a:t>
            </a:r>
          </a:p>
        </p:txBody>
      </p:sp>
      <p:pic>
        <p:nvPicPr>
          <p:cNvPr id="6" name="Kép 5">
            <a:extLst>
              <a:ext uri="{FF2B5EF4-FFF2-40B4-BE49-F238E27FC236}">
                <a16:creationId xmlns:a16="http://schemas.microsoft.com/office/drawing/2014/main" id="{E603D4AD-09E8-4B53-81A7-BEA118016C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869" y="904461"/>
            <a:ext cx="2899205" cy="5049078"/>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98440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40000"/>
                <a:lumOff val="60000"/>
              </a:schemeClr>
            </a:gs>
            <a:gs pos="46000">
              <a:schemeClr val="accent1">
                <a:lumMod val="95000"/>
                <a:lumOff val="5000"/>
              </a:schemeClr>
            </a:gs>
            <a:gs pos="100000">
              <a:schemeClr val="tx2">
                <a:lumMod val="50000"/>
                <a:lumOff val="50000"/>
              </a:schemeClr>
            </a:gs>
          </a:gsLst>
          <a:path path="circle">
            <a:fillToRect l="50000" t="130000" r="50000" b="-30000"/>
          </a:path>
        </a:gradFill>
        <a:effectLst/>
      </p:bgPr>
    </p:bg>
    <p:spTree>
      <p:nvGrpSpPr>
        <p:cNvPr id="1" name=""/>
        <p:cNvGrpSpPr/>
        <p:nvPr/>
      </p:nvGrpSpPr>
      <p:grpSpPr>
        <a:xfrm>
          <a:off x="0" y="0"/>
          <a:ext cx="0" cy="0"/>
          <a:chOff x="0" y="0"/>
          <a:chExt cx="0" cy="0"/>
        </a:xfrm>
      </p:grpSpPr>
      <p:sp>
        <p:nvSpPr>
          <p:cNvPr id="2" name="Téglalap 1">
            <a:extLst>
              <a:ext uri="{FF2B5EF4-FFF2-40B4-BE49-F238E27FC236}">
                <a16:creationId xmlns:a16="http://schemas.microsoft.com/office/drawing/2014/main" id="{38C1A585-7C80-4D7F-B450-617033B023F2}"/>
              </a:ext>
            </a:extLst>
          </p:cNvPr>
          <p:cNvSpPr/>
          <p:nvPr/>
        </p:nvSpPr>
        <p:spPr>
          <a:xfrm>
            <a:off x="3081131" y="144120"/>
            <a:ext cx="6410740" cy="6740307"/>
          </a:xfrm>
          <a:prstGeom prst="rect">
            <a:avLst/>
          </a:prstGeom>
        </p:spPr>
        <p:txBody>
          <a:bodyPr wrap="square">
            <a:spAutoFit/>
          </a:bodyPr>
          <a:lstStyle/>
          <a:p>
            <a:pPr algn="ctr"/>
            <a:r>
              <a:rPr lang="hu-HU" sz="2400" b="1" dirty="0"/>
              <a:t>Márton sok évvel ezelőtt született a pannóniai Savariában. Hittanulóként egy didergő koldusnak adta katonaköpenye felét.</a:t>
            </a:r>
          </a:p>
          <a:p>
            <a:pPr algn="ctr"/>
            <a:r>
              <a:rPr lang="hu-HU" sz="2400" b="1" dirty="0"/>
              <a:t>Megkeresztelkedett, majd leszerelt a katonaságtól. Az ördög sikertelenül próbálta letéríteni Mártont Krisztus követésének útjáról. Édesanyját ő maga keresztelte meg.</a:t>
            </a:r>
          </a:p>
          <a:p>
            <a:pPr algn="ctr"/>
            <a:r>
              <a:rPr lang="hu-HU" sz="2400" b="1" dirty="0"/>
              <a:t>Hiába bújt el, a ludak gágogásukkal elárulták rejtekhelyét, és Tours városának püspökévé választották. Püspökként papjait a császárnál is többre becsülte, templomokat épített, és szerzetesközösségeket alapított.</a:t>
            </a:r>
          </a:p>
          <a:p>
            <a:pPr algn="ctr"/>
            <a:r>
              <a:rPr lang="hu-HU" sz="2400" b="1" dirty="0"/>
              <a:t>Öreg korában halt meg, most a Mennyországban lakik és a Szombathelyi Egyházmegye védőszentje.</a:t>
            </a:r>
          </a:p>
        </p:txBody>
      </p:sp>
      <p:pic>
        <p:nvPicPr>
          <p:cNvPr id="4" name="Kép 3">
            <a:extLst>
              <a:ext uri="{FF2B5EF4-FFF2-40B4-BE49-F238E27FC236}">
                <a16:creationId xmlns:a16="http://schemas.microsoft.com/office/drawing/2014/main" id="{E3CB4EC2-9724-46FF-AEB8-85BECACA4D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484" y="783121"/>
            <a:ext cx="2600325" cy="1752600"/>
          </a:xfrm>
          <a:prstGeom prst="rect">
            <a:avLst/>
          </a:prstGeom>
        </p:spPr>
      </p:pic>
      <p:pic>
        <p:nvPicPr>
          <p:cNvPr id="6" name="Kép 5">
            <a:extLst>
              <a:ext uri="{FF2B5EF4-FFF2-40B4-BE49-F238E27FC236}">
                <a16:creationId xmlns:a16="http://schemas.microsoft.com/office/drawing/2014/main" id="{DDEE7ED5-B145-42F4-BF5C-73B11BA8AC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484" y="4160316"/>
            <a:ext cx="2590800" cy="1762125"/>
          </a:xfrm>
          <a:prstGeom prst="rect">
            <a:avLst/>
          </a:prstGeom>
        </p:spPr>
      </p:pic>
      <p:pic>
        <p:nvPicPr>
          <p:cNvPr id="8" name="Kép 7">
            <a:extLst>
              <a:ext uri="{FF2B5EF4-FFF2-40B4-BE49-F238E27FC236}">
                <a16:creationId xmlns:a16="http://schemas.microsoft.com/office/drawing/2014/main" id="{0D1E37A3-81D8-47D0-9390-46B2F90130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82150" y="764071"/>
            <a:ext cx="2581275" cy="1771650"/>
          </a:xfrm>
          <a:prstGeom prst="rect">
            <a:avLst/>
          </a:prstGeom>
        </p:spPr>
      </p:pic>
      <p:pic>
        <p:nvPicPr>
          <p:cNvPr id="10" name="Kép 9">
            <a:extLst>
              <a:ext uri="{FF2B5EF4-FFF2-40B4-BE49-F238E27FC236}">
                <a16:creationId xmlns:a16="http://schemas.microsoft.com/office/drawing/2014/main" id="{DE7B9C61-09F7-4D88-BD5C-ACFB96E302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91871" y="4341329"/>
            <a:ext cx="2609850" cy="1752600"/>
          </a:xfrm>
          <a:prstGeom prst="rect">
            <a:avLst/>
          </a:prstGeom>
        </p:spPr>
      </p:pic>
    </p:spTree>
    <p:extLst>
      <p:ext uri="{BB962C8B-B14F-4D97-AF65-F5344CB8AC3E}">
        <p14:creationId xmlns:p14="http://schemas.microsoft.com/office/powerpoint/2010/main" val="1516712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6000">
              <a:schemeClr val="accent1">
                <a:lumMod val="75000"/>
              </a:schemeClr>
            </a:gs>
            <a:gs pos="42000">
              <a:srgbClr val="FFC000"/>
            </a:gs>
          </a:gsLst>
          <a:path path="circle">
            <a:fillToRect l="50000" t="50000" r="50000" b="50000"/>
          </a:path>
        </a:grad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AB0D58A5-DFCC-49A8-809D-8416D8AF38A2}"/>
              </a:ext>
            </a:extLst>
          </p:cNvPr>
          <p:cNvSpPr>
            <a:spLocks noGrp="1"/>
          </p:cNvSpPr>
          <p:nvPr>
            <p:ph type="title"/>
          </p:nvPr>
        </p:nvSpPr>
        <p:spPr>
          <a:xfrm>
            <a:off x="7990014" y="4708830"/>
            <a:ext cx="3608951" cy="1196671"/>
          </a:xfrm>
        </p:spPr>
        <p:txBody>
          <a:bodyPr>
            <a:normAutofit fontScale="90000"/>
          </a:bodyPr>
          <a:lstStyle/>
          <a:p>
            <a:pPr algn="ctr"/>
            <a:r>
              <a:rPr lang="hu-HU" dirty="0">
                <a:hlinkClick r:id="rId2"/>
              </a:rPr>
              <a:t>https://wordwall.net/hu-hu/community/szent-m%C3%A1rton-%C3</a:t>
            </a:r>
            <a:r>
              <a:rPr lang="hu-HU">
                <a:hlinkClick r:id="rId2"/>
              </a:rPr>
              <a:t>%A9lete</a:t>
            </a:r>
            <a:br>
              <a:rPr lang="hu-HU" dirty="0"/>
            </a:br>
            <a:br>
              <a:rPr lang="hu-HU" dirty="0"/>
            </a:br>
            <a:endParaRPr lang="hu-HU" dirty="0"/>
          </a:p>
        </p:txBody>
      </p:sp>
      <p:pic>
        <p:nvPicPr>
          <p:cNvPr id="8" name="Tartalom helye 7">
            <a:extLst>
              <a:ext uri="{FF2B5EF4-FFF2-40B4-BE49-F238E27FC236}">
                <a16:creationId xmlns:a16="http://schemas.microsoft.com/office/drawing/2014/main" id="{775032DF-0CED-4529-9C84-CECD8F2A0F1F}"/>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4934" t="-1069" r="13028" b="1"/>
          <a:stretch/>
        </p:blipFill>
        <p:spPr>
          <a:xfrm rot="20558939">
            <a:off x="1285620" y="966853"/>
            <a:ext cx="4564654" cy="468210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4" name="Szöveg helye 3">
            <a:extLst>
              <a:ext uri="{FF2B5EF4-FFF2-40B4-BE49-F238E27FC236}">
                <a16:creationId xmlns:a16="http://schemas.microsoft.com/office/drawing/2014/main" id="{B093342E-73E2-4212-AA64-961DE88D3DF3}"/>
              </a:ext>
            </a:extLst>
          </p:cNvPr>
          <p:cNvSpPr>
            <a:spLocks noGrp="1"/>
          </p:cNvSpPr>
          <p:nvPr>
            <p:ph type="body" sz="half" idx="2"/>
          </p:nvPr>
        </p:nvSpPr>
        <p:spPr>
          <a:xfrm>
            <a:off x="8334834" y="990433"/>
            <a:ext cx="3092115" cy="2317474"/>
          </a:xfrm>
        </p:spPr>
        <p:txBody>
          <a:bodyPr>
            <a:normAutofit/>
          </a:bodyPr>
          <a:lstStyle/>
          <a:p>
            <a:pPr algn="ctr"/>
            <a:r>
              <a:rPr lang="hu-HU" sz="2400" dirty="0"/>
              <a:t>Feladatok :</a:t>
            </a:r>
          </a:p>
          <a:p>
            <a:pPr algn="ctr"/>
            <a:r>
              <a:rPr lang="hu-HU" sz="2400" dirty="0"/>
              <a:t>Szent Marton életéről </a:t>
            </a:r>
            <a:r>
              <a:rPr lang="hu-HU" sz="2400" dirty="0" err="1"/>
              <a:t>wordwall</a:t>
            </a:r>
            <a:r>
              <a:rPr lang="hu-HU" sz="2400" dirty="0"/>
              <a:t> kvíz</a:t>
            </a:r>
          </a:p>
          <a:p>
            <a:pPr algn="ctr"/>
            <a:r>
              <a:rPr lang="hu-HU" sz="2400" dirty="0"/>
              <a:t> feladatok </a:t>
            </a:r>
          </a:p>
        </p:txBody>
      </p:sp>
    </p:spTree>
    <p:extLst>
      <p:ext uri="{BB962C8B-B14F-4D97-AF65-F5344CB8AC3E}">
        <p14:creationId xmlns:p14="http://schemas.microsoft.com/office/powerpoint/2010/main" val="2861406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97000">
              <a:schemeClr val="accent1">
                <a:lumMod val="75000"/>
              </a:schemeClr>
            </a:gs>
            <a:gs pos="45000">
              <a:srgbClr val="FFC000"/>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9FCC8FC-CF15-4D10-90D2-A7F0E1EBCBA3}"/>
              </a:ext>
            </a:extLst>
          </p:cNvPr>
          <p:cNvSpPr>
            <a:spLocks noGrp="1"/>
          </p:cNvSpPr>
          <p:nvPr>
            <p:ph type="title"/>
          </p:nvPr>
        </p:nvSpPr>
        <p:spPr>
          <a:xfrm>
            <a:off x="3949493" y="4364603"/>
            <a:ext cx="3092115" cy="1196671"/>
          </a:xfrm>
        </p:spPr>
        <p:txBody>
          <a:bodyPr/>
          <a:lstStyle/>
          <a:p>
            <a:endParaRPr lang="hu-HU" dirty="0"/>
          </a:p>
        </p:txBody>
      </p:sp>
      <p:pic>
        <p:nvPicPr>
          <p:cNvPr id="8" name="Tartalom helye 7">
            <a:extLst>
              <a:ext uri="{FF2B5EF4-FFF2-40B4-BE49-F238E27FC236}">
                <a16:creationId xmlns:a16="http://schemas.microsoft.com/office/drawing/2014/main" id="{7410BEA1-FE3A-40A2-BFDB-7A97E27C6DB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017614" y="1045597"/>
            <a:ext cx="3732656" cy="4984750"/>
          </a:xfrm>
        </p:spPr>
      </p:pic>
      <p:sp>
        <p:nvSpPr>
          <p:cNvPr id="4" name="Szöveg helye 3">
            <a:extLst>
              <a:ext uri="{FF2B5EF4-FFF2-40B4-BE49-F238E27FC236}">
                <a16:creationId xmlns:a16="http://schemas.microsoft.com/office/drawing/2014/main" id="{971A61CE-983D-48A2-A7E9-100B247CBDC3}"/>
              </a:ext>
            </a:extLst>
          </p:cNvPr>
          <p:cNvSpPr>
            <a:spLocks noGrp="1"/>
          </p:cNvSpPr>
          <p:nvPr>
            <p:ph type="body" sz="half" idx="2"/>
          </p:nvPr>
        </p:nvSpPr>
        <p:spPr>
          <a:xfrm>
            <a:off x="8337885" y="2146852"/>
            <a:ext cx="3092115" cy="3758648"/>
          </a:xfrm>
        </p:spPr>
        <p:txBody>
          <a:bodyPr/>
          <a:lstStyle/>
          <a:p>
            <a:endParaRPr lang="hu-HU" dirty="0"/>
          </a:p>
        </p:txBody>
      </p:sp>
      <p:pic>
        <p:nvPicPr>
          <p:cNvPr id="10" name="Kép 9">
            <a:extLst>
              <a:ext uri="{FF2B5EF4-FFF2-40B4-BE49-F238E27FC236}">
                <a16:creationId xmlns:a16="http://schemas.microsoft.com/office/drawing/2014/main" id="{13A89BE5-0E66-4CED-9B7B-9254457650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204" y="86139"/>
            <a:ext cx="3276600" cy="4876800"/>
          </a:xfrm>
          <a:prstGeom prst="rect">
            <a:avLst/>
          </a:prstGeom>
        </p:spPr>
      </p:pic>
      <p:pic>
        <p:nvPicPr>
          <p:cNvPr id="12" name="Kép 11">
            <a:extLst>
              <a:ext uri="{FF2B5EF4-FFF2-40B4-BE49-F238E27FC236}">
                <a16:creationId xmlns:a16="http://schemas.microsoft.com/office/drawing/2014/main" id="{C3598A86-9E5A-4170-88CE-D5448DFF79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4148" y="2462199"/>
            <a:ext cx="3182807" cy="4263887"/>
          </a:xfrm>
          <a:prstGeom prst="rect">
            <a:avLst/>
          </a:prstGeom>
        </p:spPr>
      </p:pic>
    </p:spTree>
    <p:extLst>
      <p:ext uri="{BB962C8B-B14F-4D97-AF65-F5344CB8AC3E}">
        <p14:creationId xmlns:p14="http://schemas.microsoft.com/office/powerpoint/2010/main" val="1720837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41000">
              <a:schemeClr val="accent1">
                <a:lumMod val="75000"/>
              </a:schemeClr>
            </a:gs>
            <a:gs pos="68000">
              <a:srgbClr val="FFC000"/>
            </a:gs>
          </a:gsLst>
          <a:path path="circle">
            <a:fillToRect l="50000" t="50000" r="50000" b="50000"/>
          </a:path>
        </a:gradFill>
        <a:effectLst/>
      </p:bgPr>
    </p:bg>
    <p:spTree>
      <p:nvGrpSpPr>
        <p:cNvPr id="1" name=""/>
        <p:cNvGrpSpPr/>
        <p:nvPr/>
      </p:nvGrpSpPr>
      <p:grpSpPr>
        <a:xfrm>
          <a:off x="0" y="0"/>
          <a:ext cx="0" cy="0"/>
          <a:chOff x="0" y="0"/>
          <a:chExt cx="0" cy="0"/>
        </a:xfrm>
      </p:grpSpPr>
      <p:sp>
        <p:nvSpPr>
          <p:cNvPr id="3" name="Cím 2">
            <a:extLst>
              <a:ext uri="{FF2B5EF4-FFF2-40B4-BE49-F238E27FC236}">
                <a16:creationId xmlns:a16="http://schemas.microsoft.com/office/drawing/2014/main" id="{601CFD42-552A-436A-B080-108A3E882E52}"/>
              </a:ext>
            </a:extLst>
          </p:cNvPr>
          <p:cNvSpPr>
            <a:spLocks noGrp="1"/>
          </p:cNvSpPr>
          <p:nvPr>
            <p:ph type="title"/>
          </p:nvPr>
        </p:nvSpPr>
        <p:spPr>
          <a:xfrm>
            <a:off x="8421858" y="4273826"/>
            <a:ext cx="3092117" cy="1942714"/>
          </a:xfrm>
        </p:spPr>
        <p:txBody>
          <a:bodyPr>
            <a:normAutofit fontScale="90000"/>
          </a:bodyPr>
          <a:lstStyle/>
          <a:p>
            <a:pPr algn="ctr"/>
            <a:r>
              <a:rPr lang="hu-HU" dirty="0"/>
              <a:t>https://hid-tan.kreativcuccok.hu/tag/szent-marton/</a:t>
            </a:r>
            <a:br>
              <a:rPr lang="hu-HU" dirty="0"/>
            </a:br>
            <a:br>
              <a:rPr lang="hu-HU" dirty="0"/>
            </a:br>
            <a:br>
              <a:rPr lang="hu-HU" dirty="0"/>
            </a:br>
            <a:endParaRPr lang="hu-HU" dirty="0"/>
          </a:p>
        </p:txBody>
      </p:sp>
      <p:sp>
        <p:nvSpPr>
          <p:cNvPr id="4" name="Szöveg helye 3">
            <a:extLst>
              <a:ext uri="{FF2B5EF4-FFF2-40B4-BE49-F238E27FC236}">
                <a16:creationId xmlns:a16="http://schemas.microsoft.com/office/drawing/2014/main" id="{589FD850-1E66-4859-96E3-D2D0FC16B8DD}"/>
              </a:ext>
            </a:extLst>
          </p:cNvPr>
          <p:cNvSpPr>
            <a:spLocks noGrp="1"/>
          </p:cNvSpPr>
          <p:nvPr>
            <p:ph type="body" sz="half" idx="2"/>
          </p:nvPr>
        </p:nvSpPr>
        <p:spPr>
          <a:xfrm>
            <a:off x="8421859" y="295091"/>
            <a:ext cx="3092117" cy="4164164"/>
          </a:xfrm>
        </p:spPr>
        <p:txBody>
          <a:bodyPr/>
          <a:lstStyle/>
          <a:p>
            <a:pPr algn="ctr"/>
            <a:r>
              <a:rPr lang="hu-HU" sz="3600" dirty="0"/>
              <a:t>Kreatív ötletek</a:t>
            </a:r>
          </a:p>
          <a:p>
            <a:endParaRPr lang="hu-HU" dirty="0"/>
          </a:p>
          <a:p>
            <a:pPr algn="ctr"/>
            <a:r>
              <a:rPr lang="hu-HU" sz="2400" dirty="0"/>
              <a:t>Kézműves ötletek : </a:t>
            </a:r>
          </a:p>
          <a:p>
            <a:pPr algn="ctr"/>
            <a:r>
              <a:rPr lang="hu-HU" sz="2400" dirty="0"/>
              <a:t> Szent Márton életével kapcsolatosan </a:t>
            </a:r>
          </a:p>
        </p:txBody>
      </p:sp>
      <p:pic>
        <p:nvPicPr>
          <p:cNvPr id="9" name="Kép helye 8">
            <a:extLst>
              <a:ext uri="{FF2B5EF4-FFF2-40B4-BE49-F238E27FC236}">
                <a16:creationId xmlns:a16="http://schemas.microsoft.com/office/drawing/2014/main" id="{2B7A5A7A-5D72-48DD-8BC6-541CC7877F87}"/>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8169" b="8169"/>
          <a:stretch>
            <a:fillRect/>
          </a:stretch>
        </p:blipFill>
        <p:spPr>
          <a:xfrm>
            <a:off x="4693433" y="175821"/>
            <a:ext cx="2619375" cy="3121025"/>
          </a:xfrm>
        </p:spPr>
      </p:pic>
      <p:pic>
        <p:nvPicPr>
          <p:cNvPr id="12" name="Kép 11">
            <a:extLst>
              <a:ext uri="{FF2B5EF4-FFF2-40B4-BE49-F238E27FC236}">
                <a16:creationId xmlns:a16="http://schemas.microsoft.com/office/drawing/2014/main" id="{FD17888A-BA31-453A-AF1F-AFF0011011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027" y="2123057"/>
            <a:ext cx="3743739" cy="2495826"/>
          </a:xfrm>
          <a:prstGeom prst="rect">
            <a:avLst/>
          </a:prstGeom>
        </p:spPr>
      </p:pic>
      <p:pic>
        <p:nvPicPr>
          <p:cNvPr id="13" name="Kép 12">
            <a:extLst>
              <a:ext uri="{FF2B5EF4-FFF2-40B4-BE49-F238E27FC236}">
                <a16:creationId xmlns:a16="http://schemas.microsoft.com/office/drawing/2014/main" id="{5A02EFD0-5BC0-4825-AD8C-AEA664DFEF87}"/>
              </a:ext>
            </a:extLst>
          </p:cNvPr>
          <p:cNvPicPr>
            <a:picLocks noChangeAspect="1"/>
          </p:cNvPicPr>
          <p:nvPr/>
        </p:nvPicPr>
        <p:blipFill rotWithShape="1">
          <a:blip r:embed="rId4"/>
          <a:srcRect l="21890" t="7072" r="13383"/>
          <a:stretch/>
        </p:blipFill>
        <p:spPr>
          <a:xfrm>
            <a:off x="5104025" y="3456139"/>
            <a:ext cx="2001449" cy="3121025"/>
          </a:xfrm>
          <a:prstGeom prst="rect">
            <a:avLst/>
          </a:prstGeom>
        </p:spPr>
      </p:pic>
      <p:pic>
        <p:nvPicPr>
          <p:cNvPr id="15" name="Kép 14">
            <a:extLst>
              <a:ext uri="{FF2B5EF4-FFF2-40B4-BE49-F238E27FC236}">
                <a16:creationId xmlns:a16="http://schemas.microsoft.com/office/drawing/2014/main" id="{AF9835EE-1167-46EB-A37A-BB39364149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47849" y="4260642"/>
            <a:ext cx="1847850" cy="2466975"/>
          </a:xfrm>
          <a:prstGeom prst="rect">
            <a:avLst/>
          </a:prstGeom>
        </p:spPr>
      </p:pic>
      <p:pic>
        <p:nvPicPr>
          <p:cNvPr id="17" name="Kép 16">
            <a:extLst>
              <a:ext uri="{FF2B5EF4-FFF2-40B4-BE49-F238E27FC236}">
                <a16:creationId xmlns:a16="http://schemas.microsoft.com/office/drawing/2014/main" id="{DB7FD424-AE54-488A-9A1C-C5432BAF3A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4864" y="4884355"/>
            <a:ext cx="2200602" cy="1577790"/>
          </a:xfrm>
          <a:prstGeom prst="rect">
            <a:avLst/>
          </a:prstGeom>
        </p:spPr>
      </p:pic>
      <p:pic>
        <p:nvPicPr>
          <p:cNvPr id="18" name="Kép 17">
            <a:extLst>
              <a:ext uri="{FF2B5EF4-FFF2-40B4-BE49-F238E27FC236}">
                <a16:creationId xmlns:a16="http://schemas.microsoft.com/office/drawing/2014/main" id="{A00AC698-CAE0-4299-A28A-1C79F680F15B}"/>
              </a:ext>
            </a:extLst>
          </p:cNvPr>
          <p:cNvPicPr>
            <a:picLocks noChangeAspect="1"/>
          </p:cNvPicPr>
          <p:nvPr/>
        </p:nvPicPr>
        <p:blipFill>
          <a:blip r:embed="rId7"/>
          <a:stretch>
            <a:fillRect/>
          </a:stretch>
        </p:blipFill>
        <p:spPr>
          <a:xfrm>
            <a:off x="552027" y="175821"/>
            <a:ext cx="3766823" cy="1932130"/>
          </a:xfrm>
          <a:prstGeom prst="rect">
            <a:avLst/>
          </a:prstGeom>
        </p:spPr>
      </p:pic>
    </p:spTree>
    <p:extLst>
      <p:ext uri="{BB962C8B-B14F-4D97-AF65-F5344CB8AC3E}">
        <p14:creationId xmlns:p14="http://schemas.microsoft.com/office/powerpoint/2010/main" val="184528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41000">
              <a:schemeClr val="tx2">
                <a:lumMod val="50000"/>
                <a:lumOff val="50000"/>
              </a:schemeClr>
            </a:gs>
            <a:gs pos="68000">
              <a:srgbClr val="FFC000"/>
            </a:gs>
          </a:gsLst>
          <a:path path="circle">
            <a:fillToRect t="100000" r="100000"/>
          </a:path>
          <a:tileRect l="-100000" b="-100000"/>
        </a:gradFill>
        <a:effectLst/>
      </p:bgPr>
    </p:bg>
    <p:spTree>
      <p:nvGrpSpPr>
        <p:cNvPr id="1" name=""/>
        <p:cNvGrpSpPr/>
        <p:nvPr/>
      </p:nvGrpSpPr>
      <p:grpSpPr>
        <a:xfrm>
          <a:off x="0" y="0"/>
          <a:ext cx="0" cy="0"/>
          <a:chOff x="0" y="0"/>
          <a:chExt cx="0" cy="0"/>
        </a:xfrm>
      </p:grpSpPr>
      <p:pic>
        <p:nvPicPr>
          <p:cNvPr id="3" name="Kép 2">
            <a:extLst>
              <a:ext uri="{FF2B5EF4-FFF2-40B4-BE49-F238E27FC236}">
                <a16:creationId xmlns:a16="http://schemas.microsoft.com/office/drawing/2014/main" id="{AC42A693-0602-41E4-A569-DBE8EE1666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844977" y="1366630"/>
            <a:ext cx="5864212" cy="4124739"/>
          </a:xfrm>
          <a:prstGeom prst="rect">
            <a:avLst/>
          </a:prstGeom>
        </p:spPr>
      </p:pic>
      <p:pic>
        <p:nvPicPr>
          <p:cNvPr id="5" name="Kép 4">
            <a:extLst>
              <a:ext uri="{FF2B5EF4-FFF2-40B4-BE49-F238E27FC236}">
                <a16:creationId xmlns:a16="http://schemas.microsoft.com/office/drawing/2014/main" id="{10A3B310-D25E-4132-BC69-D969873227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6095" y="0"/>
            <a:ext cx="4810836" cy="6858000"/>
          </a:xfrm>
          <a:prstGeom prst="rect">
            <a:avLst/>
          </a:prstGeom>
        </p:spPr>
      </p:pic>
    </p:spTree>
    <p:extLst>
      <p:ext uri="{BB962C8B-B14F-4D97-AF65-F5344CB8AC3E}">
        <p14:creationId xmlns:p14="http://schemas.microsoft.com/office/powerpoint/2010/main" val="714945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3C6AD889-0881-46AA-AF7C-6D9AAA81B06F}"/>
              </a:ext>
            </a:extLst>
          </p:cNvPr>
          <p:cNvSpPr>
            <a:spLocks noGrp="1"/>
          </p:cNvSpPr>
          <p:nvPr>
            <p:ph type="title"/>
          </p:nvPr>
        </p:nvSpPr>
        <p:spPr>
          <a:xfrm>
            <a:off x="3897296" y="382385"/>
            <a:ext cx="4065973" cy="1492132"/>
          </a:xfrm>
        </p:spPr>
        <p:txBody>
          <a:bodyPr/>
          <a:lstStyle/>
          <a:p>
            <a:endParaRPr lang="hu-HU" dirty="0"/>
          </a:p>
        </p:txBody>
      </p:sp>
      <p:pic>
        <p:nvPicPr>
          <p:cNvPr id="4" name="Kép 3">
            <a:extLst>
              <a:ext uri="{FF2B5EF4-FFF2-40B4-BE49-F238E27FC236}">
                <a16:creationId xmlns:a16="http://schemas.microsoft.com/office/drawing/2014/main" id="{88EA6488-147C-4A34-A0B2-578C14C57A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6253" y="382385"/>
            <a:ext cx="8175594" cy="5779691"/>
          </a:xfrm>
          <a:prstGeom prst="rect">
            <a:avLst/>
          </a:prstGeom>
        </p:spPr>
      </p:pic>
    </p:spTree>
    <p:extLst>
      <p:ext uri="{BB962C8B-B14F-4D97-AF65-F5344CB8AC3E}">
        <p14:creationId xmlns:p14="http://schemas.microsoft.com/office/powerpoint/2010/main" val="4286695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40000"/>
                <a:lumOff val="60000"/>
              </a:schemeClr>
            </a:gs>
            <a:gs pos="46000">
              <a:schemeClr val="accent1">
                <a:lumMod val="95000"/>
                <a:lumOff val="5000"/>
              </a:schemeClr>
            </a:gs>
            <a:gs pos="100000">
              <a:schemeClr val="tx2">
                <a:lumMod val="50000"/>
                <a:lumOff val="50000"/>
              </a:schemeClr>
            </a:gs>
          </a:gsLst>
          <a:path path="circle">
            <a:fillToRect l="50000" t="130000" r="50000" b="-30000"/>
          </a:path>
        </a:grad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9D0FFAC7-972D-41A9-9669-123536F55B1B}"/>
              </a:ext>
            </a:extLst>
          </p:cNvPr>
          <p:cNvSpPr>
            <a:spLocks noGrp="1"/>
          </p:cNvSpPr>
          <p:nvPr>
            <p:ph type="title"/>
          </p:nvPr>
        </p:nvSpPr>
        <p:spPr>
          <a:xfrm>
            <a:off x="4661452" y="382384"/>
            <a:ext cx="6768548" cy="1213243"/>
          </a:xfrm>
        </p:spPr>
        <p:txBody>
          <a:bodyPr>
            <a:noAutofit/>
          </a:bodyPr>
          <a:lstStyle/>
          <a:p>
            <a:pPr algn="ctr"/>
            <a:r>
              <a:rPr lang="hu-HU" sz="2400" dirty="0"/>
              <a:t>Szent Márton életének története</a:t>
            </a:r>
            <a:br>
              <a:rPr lang="hu-HU" sz="2400" dirty="0"/>
            </a:br>
            <a:r>
              <a:rPr lang="hu-HU" sz="2400" dirty="0"/>
              <a:t> az alábbi linkeken </a:t>
            </a:r>
            <a:br>
              <a:rPr lang="hu-HU" sz="2400" dirty="0"/>
            </a:br>
            <a:r>
              <a:rPr lang="hu-HU" sz="2400" dirty="0"/>
              <a:t>olvasható, illetve videók megnézhetők </a:t>
            </a:r>
            <a:r>
              <a:rPr lang="hu-HU" sz="2400" dirty="0" err="1"/>
              <a:t>korosztályonként</a:t>
            </a:r>
            <a:r>
              <a:rPr lang="hu-HU" sz="2400" dirty="0"/>
              <a:t>:</a:t>
            </a:r>
            <a:br>
              <a:rPr lang="hu-HU" sz="3600" dirty="0"/>
            </a:br>
            <a:br>
              <a:rPr lang="hu-HU" sz="3600" dirty="0"/>
            </a:br>
            <a:endParaRPr lang="hu-HU" sz="3600" dirty="0"/>
          </a:p>
        </p:txBody>
      </p:sp>
      <p:sp>
        <p:nvSpPr>
          <p:cNvPr id="3" name="Téglalap 2">
            <a:extLst>
              <a:ext uri="{FF2B5EF4-FFF2-40B4-BE49-F238E27FC236}">
                <a16:creationId xmlns:a16="http://schemas.microsoft.com/office/drawing/2014/main" id="{E4FF3340-5F0E-4EB9-9196-EB0D77B0ADB5}"/>
              </a:ext>
            </a:extLst>
          </p:cNvPr>
          <p:cNvSpPr/>
          <p:nvPr/>
        </p:nvSpPr>
        <p:spPr>
          <a:xfrm>
            <a:off x="4446246" y="4677129"/>
            <a:ext cx="7610481" cy="800219"/>
          </a:xfrm>
          <a:prstGeom prst="rect">
            <a:avLst/>
          </a:prstGeom>
        </p:spPr>
        <p:txBody>
          <a:bodyPr wrap="none">
            <a:spAutoFit/>
          </a:bodyPr>
          <a:lstStyle/>
          <a:p>
            <a:r>
              <a:rPr lang="hu-HU" sz="2800" dirty="0">
                <a:hlinkClick r:id="rId2"/>
              </a:rPr>
              <a:t>https://jatsszunk-egyutt.hu/szent-marton-tortenete</a:t>
            </a:r>
            <a:r>
              <a:rPr lang="hu-HU" dirty="0">
                <a:hlinkClick r:id="rId2"/>
              </a:rPr>
              <a:t>/</a:t>
            </a:r>
            <a:endParaRPr lang="hu-HU" dirty="0"/>
          </a:p>
          <a:p>
            <a:endParaRPr lang="hu-HU" dirty="0"/>
          </a:p>
        </p:txBody>
      </p:sp>
      <p:sp>
        <p:nvSpPr>
          <p:cNvPr id="4" name="Téglalap 3">
            <a:extLst>
              <a:ext uri="{FF2B5EF4-FFF2-40B4-BE49-F238E27FC236}">
                <a16:creationId xmlns:a16="http://schemas.microsoft.com/office/drawing/2014/main" id="{C405ED90-289A-4C5E-B725-9F7CEEBA06B4}"/>
              </a:ext>
            </a:extLst>
          </p:cNvPr>
          <p:cNvSpPr/>
          <p:nvPr/>
        </p:nvSpPr>
        <p:spPr>
          <a:xfrm>
            <a:off x="4446246" y="2084093"/>
            <a:ext cx="6406802" cy="738664"/>
          </a:xfrm>
          <a:prstGeom prst="rect">
            <a:avLst/>
          </a:prstGeom>
        </p:spPr>
        <p:txBody>
          <a:bodyPr wrap="square">
            <a:spAutoFit/>
          </a:bodyPr>
          <a:lstStyle/>
          <a:p>
            <a:r>
              <a:rPr lang="hu-HU" sz="2400" dirty="0">
                <a:hlinkClick r:id="rId3"/>
              </a:rPr>
              <a:t>https://archiv.katolikus.hu/szentek/szent178.html</a:t>
            </a:r>
            <a:endParaRPr lang="hu-HU" sz="2400" dirty="0"/>
          </a:p>
          <a:p>
            <a:endParaRPr lang="hu-HU" dirty="0"/>
          </a:p>
        </p:txBody>
      </p:sp>
      <p:sp>
        <p:nvSpPr>
          <p:cNvPr id="5" name="Téglalap 4">
            <a:extLst>
              <a:ext uri="{FF2B5EF4-FFF2-40B4-BE49-F238E27FC236}">
                <a16:creationId xmlns:a16="http://schemas.microsoft.com/office/drawing/2014/main" id="{B9039067-078B-4079-8856-380B5DA57C70}"/>
              </a:ext>
            </a:extLst>
          </p:cNvPr>
          <p:cNvSpPr/>
          <p:nvPr/>
        </p:nvSpPr>
        <p:spPr>
          <a:xfrm>
            <a:off x="4446246" y="5325985"/>
            <a:ext cx="6576737" cy="1107996"/>
          </a:xfrm>
          <a:prstGeom prst="rect">
            <a:avLst/>
          </a:prstGeom>
        </p:spPr>
        <p:txBody>
          <a:bodyPr wrap="none">
            <a:spAutoFit/>
          </a:bodyPr>
          <a:lstStyle/>
          <a:p>
            <a:r>
              <a:rPr lang="hu-HU" sz="2400" dirty="0">
                <a:hlinkClick r:id="rId4"/>
              </a:rPr>
              <a:t>https://www.youtube.com/watch?v=PNwcQox5HI4</a:t>
            </a:r>
            <a:endParaRPr lang="hu-HU" sz="2400" dirty="0"/>
          </a:p>
          <a:p>
            <a:r>
              <a:rPr lang="hu-HU" sz="2400" dirty="0">
                <a:hlinkClick r:id="rId5"/>
              </a:rPr>
              <a:t>https://www.youtube.com/watch?v=EKkzyxDjSSE</a:t>
            </a:r>
            <a:endParaRPr lang="hu-HU" sz="2400" dirty="0"/>
          </a:p>
          <a:p>
            <a:endParaRPr lang="hu-HU" dirty="0"/>
          </a:p>
        </p:txBody>
      </p:sp>
      <p:sp>
        <p:nvSpPr>
          <p:cNvPr id="6" name="Téglalap 5">
            <a:extLst>
              <a:ext uri="{FF2B5EF4-FFF2-40B4-BE49-F238E27FC236}">
                <a16:creationId xmlns:a16="http://schemas.microsoft.com/office/drawing/2014/main" id="{78630EA5-5A3D-4A29-BA51-E2727F38C72C}"/>
              </a:ext>
            </a:extLst>
          </p:cNvPr>
          <p:cNvSpPr/>
          <p:nvPr/>
        </p:nvSpPr>
        <p:spPr>
          <a:xfrm>
            <a:off x="4390355" y="2586583"/>
            <a:ext cx="7215693" cy="800219"/>
          </a:xfrm>
          <a:prstGeom prst="rect">
            <a:avLst/>
          </a:prstGeom>
        </p:spPr>
        <p:txBody>
          <a:bodyPr wrap="none">
            <a:spAutoFit/>
          </a:bodyPr>
          <a:lstStyle/>
          <a:p>
            <a:r>
              <a:rPr lang="hu-HU" sz="2800" dirty="0">
                <a:hlinkClick r:id="rId6"/>
              </a:rPr>
              <a:t>https://www.youtube.com/watch?v=9J3crdvaTVc</a:t>
            </a:r>
            <a:endParaRPr lang="hu-HU" sz="2800" dirty="0"/>
          </a:p>
          <a:p>
            <a:endParaRPr lang="hu-HU" dirty="0"/>
          </a:p>
        </p:txBody>
      </p:sp>
      <p:sp>
        <p:nvSpPr>
          <p:cNvPr id="7" name="Téglalap 6">
            <a:extLst>
              <a:ext uri="{FF2B5EF4-FFF2-40B4-BE49-F238E27FC236}">
                <a16:creationId xmlns:a16="http://schemas.microsoft.com/office/drawing/2014/main" id="{C25F1479-DB40-4178-A369-8FB47D60E56C}"/>
              </a:ext>
            </a:extLst>
          </p:cNvPr>
          <p:cNvSpPr/>
          <p:nvPr/>
        </p:nvSpPr>
        <p:spPr>
          <a:xfrm>
            <a:off x="4390355" y="3310920"/>
            <a:ext cx="7459671" cy="800219"/>
          </a:xfrm>
          <a:prstGeom prst="rect">
            <a:avLst/>
          </a:prstGeom>
        </p:spPr>
        <p:txBody>
          <a:bodyPr wrap="none">
            <a:spAutoFit/>
          </a:bodyPr>
          <a:lstStyle/>
          <a:p>
            <a:r>
              <a:rPr lang="hu-HU" sz="2800" dirty="0">
                <a:hlinkClick r:id="rId7"/>
              </a:rPr>
              <a:t>https://www.youtube.com/watch?v=drfeUzeGzMY</a:t>
            </a:r>
            <a:endParaRPr lang="hu-HU" sz="2800" dirty="0"/>
          </a:p>
          <a:p>
            <a:endParaRPr lang="hu-HU" dirty="0"/>
          </a:p>
        </p:txBody>
      </p:sp>
      <p:sp>
        <p:nvSpPr>
          <p:cNvPr id="8" name="Téglalap 7">
            <a:extLst>
              <a:ext uri="{FF2B5EF4-FFF2-40B4-BE49-F238E27FC236}">
                <a16:creationId xmlns:a16="http://schemas.microsoft.com/office/drawing/2014/main" id="{15B19D13-06D0-4582-9BF6-5A4DADCC2073}"/>
              </a:ext>
            </a:extLst>
          </p:cNvPr>
          <p:cNvSpPr/>
          <p:nvPr/>
        </p:nvSpPr>
        <p:spPr>
          <a:xfrm>
            <a:off x="4446246" y="4047576"/>
            <a:ext cx="7490448" cy="800219"/>
          </a:xfrm>
          <a:prstGeom prst="rect">
            <a:avLst/>
          </a:prstGeom>
        </p:spPr>
        <p:txBody>
          <a:bodyPr wrap="none">
            <a:spAutoFit/>
          </a:bodyPr>
          <a:lstStyle/>
          <a:p>
            <a:r>
              <a:rPr lang="hu-HU" sz="2800" dirty="0">
                <a:hlinkClick r:id="rId8"/>
              </a:rPr>
              <a:t>https://www.youtube.com/watch?v=XGkyVFzvbB0</a:t>
            </a:r>
            <a:endParaRPr lang="hu-HU" sz="2800" dirty="0"/>
          </a:p>
          <a:p>
            <a:endParaRPr lang="hu-HU" dirty="0"/>
          </a:p>
        </p:txBody>
      </p:sp>
      <p:pic>
        <p:nvPicPr>
          <p:cNvPr id="10" name="Kép 9">
            <a:extLst>
              <a:ext uri="{FF2B5EF4-FFF2-40B4-BE49-F238E27FC236}">
                <a16:creationId xmlns:a16="http://schemas.microsoft.com/office/drawing/2014/main" id="{2C192ABC-367F-4561-9BD5-B1EF3D63C24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9826" y="858509"/>
            <a:ext cx="3641985" cy="529394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1" name="Téglalap 10">
            <a:extLst>
              <a:ext uri="{FF2B5EF4-FFF2-40B4-BE49-F238E27FC236}">
                <a16:creationId xmlns:a16="http://schemas.microsoft.com/office/drawing/2014/main" id="{82ED71D1-567D-4E41-BF62-73876D82A84A}"/>
              </a:ext>
            </a:extLst>
          </p:cNvPr>
          <p:cNvSpPr/>
          <p:nvPr/>
        </p:nvSpPr>
        <p:spPr>
          <a:xfrm>
            <a:off x="4446246" y="6182613"/>
            <a:ext cx="6785319" cy="738664"/>
          </a:xfrm>
          <a:prstGeom prst="rect">
            <a:avLst/>
          </a:prstGeom>
        </p:spPr>
        <p:txBody>
          <a:bodyPr wrap="none">
            <a:spAutoFit/>
          </a:bodyPr>
          <a:lstStyle/>
          <a:p>
            <a:r>
              <a:rPr lang="hu-HU" sz="2400" dirty="0">
                <a:hlinkClick r:id="rId10"/>
              </a:rPr>
              <a:t>https://www.youtube.com/watch?v=PO7Wo1KuZ_Q</a:t>
            </a:r>
            <a:endParaRPr lang="hu-HU" sz="2400" dirty="0"/>
          </a:p>
          <a:p>
            <a:endParaRPr lang="hu-HU" dirty="0"/>
          </a:p>
        </p:txBody>
      </p:sp>
    </p:spTree>
    <p:extLst>
      <p:ext uri="{BB962C8B-B14F-4D97-AF65-F5344CB8AC3E}">
        <p14:creationId xmlns:p14="http://schemas.microsoft.com/office/powerpoint/2010/main" val="609511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959A96F-F2F1-4110-9D7A-06BF222A5726}"/>
              </a:ext>
            </a:extLst>
          </p:cNvPr>
          <p:cNvSpPr>
            <a:spLocks noGrp="1"/>
          </p:cNvSpPr>
          <p:nvPr>
            <p:ph type="ctrTitle"/>
          </p:nvPr>
        </p:nvSpPr>
        <p:spPr>
          <a:xfrm>
            <a:off x="8753383" y="557237"/>
            <a:ext cx="3178205" cy="6112731"/>
          </a:xfrm>
        </p:spPr>
        <p:txBody>
          <a:bodyPr/>
          <a:lstStyle/>
          <a:p>
            <a:br>
              <a:rPr lang="hu-HU" sz="1800" dirty="0"/>
            </a:br>
            <a:br>
              <a:rPr lang="hu-HU" sz="1800" dirty="0"/>
            </a:br>
            <a:r>
              <a:rPr lang="hu-HU" sz="1800" dirty="0"/>
              <a:t>Istenünk, ki Szent Márton püspöknek megadtad, hogy életével is, halálával is megdicsőítsen téged, kérünk, vidd végbe a mi szívünkben is kegyelmed csodáit, hogy sem élet, sem halál el ne szakíthasson minket a te </a:t>
            </a:r>
            <a:r>
              <a:rPr lang="hu-HU" sz="1800" dirty="0" err="1"/>
              <a:t>szeretetedtől</a:t>
            </a:r>
            <a:r>
              <a:rPr lang="hu-HU" sz="1800" dirty="0"/>
              <a:t>!</a:t>
            </a:r>
            <a:br>
              <a:rPr lang="hu-HU" sz="1800" dirty="0"/>
            </a:br>
            <a:br>
              <a:rPr lang="hu-HU" sz="1800" dirty="0"/>
            </a:br>
            <a:r>
              <a:rPr lang="hu-HU" sz="1800"/>
              <a:t>áMEN </a:t>
            </a:r>
            <a:endParaRPr lang="hu-HU" sz="1800" dirty="0"/>
          </a:p>
        </p:txBody>
      </p:sp>
      <p:sp>
        <p:nvSpPr>
          <p:cNvPr id="3" name="Alcím 2">
            <a:extLst>
              <a:ext uri="{FF2B5EF4-FFF2-40B4-BE49-F238E27FC236}">
                <a16:creationId xmlns:a16="http://schemas.microsoft.com/office/drawing/2014/main" id="{B5C4D0BD-7F56-4BAC-AC80-477D130C7737}"/>
              </a:ext>
            </a:extLst>
          </p:cNvPr>
          <p:cNvSpPr>
            <a:spLocks noGrp="1"/>
          </p:cNvSpPr>
          <p:nvPr>
            <p:ph type="subTitle" idx="1"/>
          </p:nvPr>
        </p:nvSpPr>
        <p:spPr>
          <a:xfrm>
            <a:off x="8446570" y="557237"/>
            <a:ext cx="3559590" cy="742279"/>
          </a:xfrm>
        </p:spPr>
        <p:txBody>
          <a:bodyPr/>
          <a:lstStyle/>
          <a:p>
            <a:r>
              <a:rPr lang="hu-HU" dirty="0"/>
              <a:t>Ima :</a:t>
            </a:r>
          </a:p>
        </p:txBody>
      </p:sp>
      <p:pic>
        <p:nvPicPr>
          <p:cNvPr id="7" name="Kép 6">
            <a:extLst>
              <a:ext uri="{FF2B5EF4-FFF2-40B4-BE49-F238E27FC236}">
                <a16:creationId xmlns:a16="http://schemas.microsoft.com/office/drawing/2014/main" id="{E663F0F7-DDDE-4E09-ACB5-A93CEC2FBF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4924" y="823813"/>
            <a:ext cx="3956350" cy="4876886"/>
          </a:xfrm>
          <a:prstGeom prst="ellipse">
            <a:avLst/>
          </a:prstGeom>
          <a:ln>
            <a:noFill/>
          </a:ln>
          <a:effectLst>
            <a:softEdge rad="112500"/>
          </a:effectLst>
        </p:spPr>
      </p:pic>
      <p:sp>
        <p:nvSpPr>
          <p:cNvPr id="8" name="Téglalap 7">
            <a:extLst>
              <a:ext uri="{FF2B5EF4-FFF2-40B4-BE49-F238E27FC236}">
                <a16:creationId xmlns:a16="http://schemas.microsoft.com/office/drawing/2014/main" id="{B8755CA4-FB02-49CA-A6E0-08E8EAEC0A6F}"/>
              </a:ext>
            </a:extLst>
          </p:cNvPr>
          <p:cNvSpPr/>
          <p:nvPr/>
        </p:nvSpPr>
        <p:spPr>
          <a:xfrm>
            <a:off x="618406" y="2775819"/>
            <a:ext cx="3038012" cy="1969770"/>
          </a:xfrm>
          <a:prstGeom prst="rect">
            <a:avLst/>
          </a:prstGeom>
        </p:spPr>
        <p:txBody>
          <a:bodyPr wrap="square">
            <a:spAutoFit/>
          </a:bodyPr>
          <a:lstStyle/>
          <a:p>
            <a:pPr algn="ctr"/>
            <a:endParaRPr lang="hu-HU" sz="3200" b="1" dirty="0">
              <a:hlinkClick r:id="rId4"/>
            </a:endParaRPr>
          </a:p>
          <a:p>
            <a:pPr algn="ctr"/>
            <a:r>
              <a:rPr lang="hu-HU" sz="2400" b="1" dirty="0">
                <a:hlinkClick r:id="rId4"/>
              </a:rPr>
              <a:t>http://szentmarton.martinus.hu/szent-marton-elete</a:t>
            </a:r>
            <a:endParaRPr lang="hu-HU" sz="2400" b="1" dirty="0"/>
          </a:p>
          <a:p>
            <a:endParaRPr lang="hu-HU" dirty="0"/>
          </a:p>
        </p:txBody>
      </p:sp>
      <p:sp>
        <p:nvSpPr>
          <p:cNvPr id="4" name="Téglalap 3">
            <a:extLst>
              <a:ext uri="{FF2B5EF4-FFF2-40B4-BE49-F238E27FC236}">
                <a16:creationId xmlns:a16="http://schemas.microsoft.com/office/drawing/2014/main" id="{95BEB657-C490-4212-B860-C6130F24BF82}"/>
              </a:ext>
            </a:extLst>
          </p:cNvPr>
          <p:cNvSpPr/>
          <p:nvPr/>
        </p:nvSpPr>
        <p:spPr>
          <a:xfrm>
            <a:off x="782446" y="1821711"/>
            <a:ext cx="2849283" cy="1292662"/>
          </a:xfrm>
          <a:prstGeom prst="rect">
            <a:avLst/>
          </a:prstGeom>
        </p:spPr>
        <p:txBody>
          <a:bodyPr wrap="square">
            <a:spAutoFit/>
          </a:bodyPr>
          <a:lstStyle/>
          <a:p>
            <a:pPr algn="ctr"/>
            <a:r>
              <a:rPr lang="hu-HU" sz="2000" b="1" dirty="0">
                <a:latin typeface="Arial Black" panose="020B0A04020102020204" pitchFamily="34" charset="0"/>
                <a:hlinkClick r:id="rId5"/>
              </a:rPr>
              <a:t>https://www.youtube.com/watch?v=drfeUzeGzMY</a:t>
            </a:r>
            <a:endParaRPr lang="hu-HU" sz="2000" b="1" dirty="0">
              <a:latin typeface="Arial Black" panose="020B0A04020102020204" pitchFamily="34" charset="0"/>
            </a:endParaRPr>
          </a:p>
          <a:p>
            <a:pPr algn="ctr"/>
            <a:endParaRPr lang="hu-HU" dirty="0"/>
          </a:p>
        </p:txBody>
      </p:sp>
      <p:sp>
        <p:nvSpPr>
          <p:cNvPr id="5" name="Téglalap 4">
            <a:extLst>
              <a:ext uri="{FF2B5EF4-FFF2-40B4-BE49-F238E27FC236}">
                <a16:creationId xmlns:a16="http://schemas.microsoft.com/office/drawing/2014/main" id="{E87D893E-EDF0-4280-A130-0999069AE8AD}"/>
              </a:ext>
            </a:extLst>
          </p:cNvPr>
          <p:cNvSpPr/>
          <p:nvPr/>
        </p:nvSpPr>
        <p:spPr>
          <a:xfrm>
            <a:off x="796633" y="4745589"/>
            <a:ext cx="2835096" cy="1477328"/>
          </a:xfrm>
          <a:prstGeom prst="rect">
            <a:avLst/>
          </a:prstGeom>
        </p:spPr>
        <p:txBody>
          <a:bodyPr wrap="square">
            <a:spAutoFit/>
          </a:bodyPr>
          <a:lstStyle/>
          <a:p>
            <a:pPr algn="ctr"/>
            <a:r>
              <a:rPr lang="hu-HU" sz="2400" b="1" dirty="0">
                <a:hlinkClick r:id="rId6"/>
              </a:rPr>
              <a:t>https://www.youtube.com/watch?v=GTMlFr2zqvk</a:t>
            </a:r>
            <a:endParaRPr lang="hu-HU" sz="2400" b="1" dirty="0"/>
          </a:p>
          <a:p>
            <a:endParaRPr lang="hu-HU" dirty="0"/>
          </a:p>
        </p:txBody>
      </p:sp>
      <p:sp>
        <p:nvSpPr>
          <p:cNvPr id="6" name="Téglalap 5">
            <a:extLst>
              <a:ext uri="{FF2B5EF4-FFF2-40B4-BE49-F238E27FC236}">
                <a16:creationId xmlns:a16="http://schemas.microsoft.com/office/drawing/2014/main" id="{A2A55EB7-CF41-4DAC-9BC4-5A321F68B792}"/>
              </a:ext>
            </a:extLst>
          </p:cNvPr>
          <p:cNvSpPr/>
          <p:nvPr/>
        </p:nvSpPr>
        <p:spPr>
          <a:xfrm>
            <a:off x="736250" y="466711"/>
            <a:ext cx="3038011" cy="830997"/>
          </a:xfrm>
          <a:prstGeom prst="rect">
            <a:avLst/>
          </a:prstGeom>
        </p:spPr>
        <p:txBody>
          <a:bodyPr wrap="none">
            <a:spAutoFit/>
          </a:bodyPr>
          <a:lstStyle/>
          <a:p>
            <a:r>
              <a:rPr lang="hu-HU" sz="2400" b="1" dirty="0"/>
              <a:t>Szent Márton élete:</a:t>
            </a:r>
          </a:p>
          <a:p>
            <a:pPr algn="ctr"/>
            <a:r>
              <a:rPr lang="hu-HU" sz="2400" b="1" dirty="0"/>
              <a:t>Kisfilmek </a:t>
            </a:r>
          </a:p>
        </p:txBody>
      </p:sp>
    </p:spTree>
    <p:extLst>
      <p:ext uri="{BB962C8B-B14F-4D97-AF65-F5344CB8AC3E}">
        <p14:creationId xmlns:p14="http://schemas.microsoft.com/office/powerpoint/2010/main" val="72902807"/>
      </p:ext>
    </p:extLst>
  </p:cSld>
  <p:clrMapOvr>
    <a:masterClrMapping/>
  </p:clrMapOvr>
</p:sld>
</file>

<file path=ppt/theme/theme1.xml><?xml version="1.0" encoding="utf-8"?>
<a:theme xmlns:a="http://schemas.openxmlformats.org/drawingml/2006/main" name="Jelvény">
  <a:themeElements>
    <a:clrScheme name="Jelvény">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Jelvény">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Jelvény">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Jelvény</Template>
  <TotalTime>344</TotalTime>
  <Words>995</Words>
  <Application>Microsoft Office PowerPoint</Application>
  <PresentationFormat>Szélesvásznú</PresentationFormat>
  <Paragraphs>77</Paragraphs>
  <Slides>16</Slides>
  <Notes>1</Notes>
  <HiddenSlides>0</HiddenSlides>
  <MMClips>0</MMClips>
  <ScaleCrop>false</ScaleCrop>
  <HeadingPairs>
    <vt:vector size="6" baseType="variant">
      <vt:variant>
        <vt:lpstr>Használt betűtípusok</vt:lpstr>
      </vt:variant>
      <vt:variant>
        <vt:i4>7</vt:i4>
      </vt:variant>
      <vt:variant>
        <vt:lpstr>Téma</vt:lpstr>
      </vt:variant>
      <vt:variant>
        <vt:i4>1</vt:i4>
      </vt:variant>
      <vt:variant>
        <vt:lpstr>Diacímek</vt:lpstr>
      </vt:variant>
      <vt:variant>
        <vt:i4>16</vt:i4>
      </vt:variant>
    </vt:vector>
  </HeadingPairs>
  <TitlesOfParts>
    <vt:vector size="24" baseType="lpstr">
      <vt:lpstr>Arial</vt:lpstr>
      <vt:lpstr>Arial Black</vt:lpstr>
      <vt:lpstr>Calibri</vt:lpstr>
      <vt:lpstr>Gill Sans MT</vt:lpstr>
      <vt:lpstr>Impact</vt:lpstr>
      <vt:lpstr>Times New Roman</vt:lpstr>
      <vt:lpstr>Wingdings</vt:lpstr>
      <vt:lpstr>Jelvény</vt:lpstr>
      <vt:lpstr>Dicsértessék  a Jézus Krisztus!  Mindörökké  Ámen</vt:lpstr>
      <vt:lpstr>kkKa</vt:lpstr>
      <vt:lpstr> </vt:lpstr>
      <vt:lpstr>TOURS-I SZENT MÁRTON </vt:lpstr>
      <vt:lpstr>Élete</vt:lpstr>
      <vt:lpstr>PowerPoint-bemutató</vt:lpstr>
      <vt:lpstr>PowerPoint-bemutató</vt:lpstr>
      <vt:lpstr>PowerPoint-bemutató</vt:lpstr>
      <vt:lpstr>PowerPoint-bemutató</vt:lpstr>
      <vt:lpstr>https://wordwall.net/hu-hu/community/szent-m%C3%A1rton-%C3%A9lete  </vt:lpstr>
      <vt:lpstr>PowerPoint-bemutató</vt:lpstr>
      <vt:lpstr>https://hid-tan.kreativcuccok.hu/tag/szent-marton/   </vt:lpstr>
      <vt:lpstr>PowerPoint-bemutató</vt:lpstr>
      <vt:lpstr>PowerPoint-bemutató</vt:lpstr>
      <vt:lpstr>Szent Márton életének története  az alábbi linkeken  olvasható, illetve videók megnézhetők korosztályonként:  </vt:lpstr>
      <vt:lpstr>  Istenünk, ki Szent Márton püspöknek megadtad, hogy életével is, halálával is megdicsőítsen téged, kérünk, vidd végbe a mi szívünkben is kegyelmed csodáit, hogy sem élet, sem halál el ne szakíthasson minket a te szeretetedtől!  áMEN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TOURS-I SZENT MÁRTON </dc:title>
  <dc:creator>Hitoktatás Veszprémi Érsekség</dc:creator>
  <cp:lastModifiedBy>Hitoktatás | Veszprémi Érsekség</cp:lastModifiedBy>
  <cp:revision>22</cp:revision>
  <dcterms:created xsi:type="dcterms:W3CDTF">2021-11-03T07:53:47Z</dcterms:created>
  <dcterms:modified xsi:type="dcterms:W3CDTF">2021-11-05T09:25:40Z</dcterms:modified>
</cp:coreProperties>
</file>