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57" r:id="rId4"/>
    <p:sldId id="264" r:id="rId5"/>
    <p:sldId id="268" r:id="rId6"/>
    <p:sldId id="270" r:id="rId7"/>
    <p:sldId id="269" r:id="rId8"/>
    <p:sldId id="275" r:id="rId9"/>
    <p:sldId id="272" r:id="rId10"/>
    <p:sldId id="273" r:id="rId11"/>
    <p:sldId id="274" r:id="rId12"/>
    <p:sldId id="271" r:id="rId13"/>
    <p:sldId id="277" r:id="rId14"/>
    <p:sldId id="258" r:id="rId15"/>
    <p:sldId id="265" r:id="rId16"/>
    <p:sldId id="259" r:id="rId17"/>
    <p:sldId id="260" r:id="rId18"/>
    <p:sldId id="266" r:id="rId19"/>
    <p:sldId id="261" r:id="rId20"/>
    <p:sldId id="262" r:id="rId21"/>
    <p:sldId id="278" r:id="rId22"/>
    <p:sldId id="276" r:id="rId23"/>
    <p:sldId id="263" r:id="rId24"/>
    <p:sldId id="280" r:id="rId25"/>
    <p:sldId id="279" r:id="rId2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2021.01.05.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11" Type="http://schemas.openxmlformats.org/officeDocument/2006/relationships/image" Target="../media/image23.jpg"/><Relationship Id="rId5" Type="http://schemas.openxmlformats.org/officeDocument/2006/relationships/image" Target="../media/image17.jpg"/><Relationship Id="rId10" Type="http://schemas.openxmlformats.org/officeDocument/2006/relationships/image" Target="../media/image22.jp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ordwall.net/hu/resource/8539204/napkeleti-b%C3%B6lcsek-l%C3%A1togat%C3%A1sa" TargetMode="External"/><Relationship Id="rId5" Type="http://schemas.openxmlformats.org/officeDocument/2006/relationships/hyperlink" Target="https://wordwall.net/hu/resource/8111349/hittan/b%c3%b6lcsek-j%c3%a9zusn%c3%a1l" TargetMode="External"/><Relationship Id="rId4" Type="http://schemas.openxmlformats.org/officeDocument/2006/relationships/hyperlink" Target="https://wordwall.net/hu/resource/3551234/hittan/hogyan-kapcsol%c3%b3dnak-mondatok-napkeleti-b%c3%b6lcsek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Dicsértessék a Jézus Krisztus! </a:t>
            </a:r>
            <a:r>
              <a:rPr lang="hu-HU" dirty="0" smtClean="0"/>
              <a:t> Mindörökké.</a:t>
            </a:r>
            <a:br>
              <a:rPr lang="hu-HU" dirty="0" smtClean="0"/>
            </a:br>
            <a:r>
              <a:rPr lang="hu-HU" dirty="0" smtClean="0"/>
              <a:t> Ámen</a:t>
            </a: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276872"/>
            <a:ext cx="3126854" cy="4313409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489654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0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058477"/>
            <a:ext cx="3048871" cy="281354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259709"/>
            <a:ext cx="3490090" cy="244827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0" r="37180" b="16795"/>
          <a:stretch/>
        </p:blipFill>
        <p:spPr>
          <a:xfrm>
            <a:off x="467544" y="620688"/>
            <a:ext cx="3672408" cy="291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0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2522240" cy="770777"/>
          </a:xfrm>
        </p:spPr>
        <p:txBody>
          <a:bodyPr>
            <a:normAutofit/>
          </a:bodyPr>
          <a:lstStyle/>
          <a:p>
            <a:pPr algn="ctr"/>
            <a:r>
              <a:rPr lang="hu-HU" sz="2800" dirty="0" smtClean="0">
                <a:latin typeface="Britannic Bold" panose="020B0903060703020204" pitchFamily="34" charset="0"/>
              </a:rPr>
              <a:t>VÍZKERESZT</a:t>
            </a:r>
            <a:endParaRPr lang="hu-HU" sz="2800" dirty="0">
              <a:latin typeface="Britannic Bold" panose="020B0903060703020204" pitchFamily="34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>
          <a:xfrm>
            <a:off x="1115616" y="1124744"/>
            <a:ext cx="2232248" cy="720080"/>
          </a:xfrm>
        </p:spPr>
        <p:txBody>
          <a:bodyPr>
            <a:normAutofit/>
          </a:bodyPr>
          <a:lstStyle/>
          <a:p>
            <a:pPr algn="ctr"/>
            <a:r>
              <a:rPr lang="hu-HU" sz="1400" b="1" dirty="0" smtClean="0"/>
              <a:t>Január 6.</a:t>
            </a:r>
            <a:endParaRPr lang="hu-HU" sz="1400" b="1" dirty="0"/>
          </a:p>
        </p:txBody>
      </p:sp>
      <p:pic>
        <p:nvPicPr>
          <p:cNvPr id="6" name="Kép helye 5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5" r="13285"/>
          <a:stretch>
            <a:fillRect/>
          </a:stretch>
        </p:blipFill>
        <p:spPr>
          <a:xfrm rot="420000">
            <a:off x="3899998" y="1499160"/>
            <a:ext cx="3988820" cy="3396421"/>
          </a:xfrm>
        </p:spPr>
      </p:pic>
      <p:sp>
        <p:nvSpPr>
          <p:cNvPr id="7" name="Téglalap 6"/>
          <p:cNvSpPr/>
          <p:nvPr/>
        </p:nvSpPr>
        <p:spPr>
          <a:xfrm>
            <a:off x="1115616" y="566124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>A </a:t>
            </a:r>
            <a:r>
              <a:rPr lang="hu-HU" dirty="0"/>
              <a:t>katolikus egyházban vízkereszt parancsolt ünnep</a:t>
            </a:r>
            <a:r>
              <a:rPr lang="hu-HU" dirty="0" smtClean="0"/>
              <a:t>,</a:t>
            </a:r>
          </a:p>
          <a:p>
            <a:pPr algn="ctr"/>
            <a:r>
              <a:rPr lang="hu-HU" dirty="0" smtClean="0"/>
              <a:t> vagyis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a híveknek </a:t>
            </a:r>
            <a:r>
              <a:rPr lang="hu-HU" dirty="0" smtClean="0"/>
              <a:t>kötelező </a:t>
            </a:r>
            <a:r>
              <a:rPr lang="hu-HU" dirty="0"/>
              <a:t>szentmisén részt </a:t>
            </a:r>
            <a:r>
              <a:rPr lang="hu-HU" dirty="0" smtClean="0"/>
              <a:t>venniük.</a:t>
            </a:r>
            <a:endParaRPr lang="hu-HU" dirty="0"/>
          </a:p>
          <a:p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179512" y="2348880"/>
            <a:ext cx="30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Vízkereszt</a:t>
            </a:r>
            <a:r>
              <a:rPr lang="hu-HU" b="1" dirty="0" smtClean="0"/>
              <a:t>,</a:t>
            </a:r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vagyis Jézus Krisztus megjelenésének ünnepe. </a:t>
            </a:r>
          </a:p>
        </p:txBody>
      </p:sp>
    </p:spTree>
    <p:extLst>
      <p:ext uri="{BB962C8B-B14F-4D97-AF65-F5344CB8AC3E}">
        <p14:creationId xmlns:p14="http://schemas.microsoft.com/office/powerpoint/2010/main" val="190836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317200"/>
          </a:xfrm>
        </p:spPr>
        <p:txBody>
          <a:bodyPr>
            <a:normAutofit fontScale="90000"/>
          </a:bodyPr>
          <a:lstStyle/>
          <a:p>
            <a:r>
              <a:rPr lang="hu-HU" sz="2000" b="1" dirty="0" smtClean="0"/>
              <a:t>		</a:t>
            </a:r>
            <a:br>
              <a:rPr lang="hu-HU" sz="2000" b="1" dirty="0" smtClean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 smtClean="0"/>
              <a:t/>
            </a:r>
            <a:br>
              <a:rPr lang="hu-HU" sz="2000" b="1" dirty="0" smtClean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 smtClean="0"/>
              <a:t>Biblia</a:t>
            </a:r>
            <a:r>
              <a:rPr lang="hu-HU" sz="2000" b="1" dirty="0" smtClean="0"/>
              <a:t>:  ( </a:t>
            </a:r>
            <a:r>
              <a:rPr lang="hu-HU" sz="2000" b="1" dirty="0" err="1" smtClean="0"/>
              <a:t>Mt</a:t>
            </a:r>
            <a:r>
              <a:rPr lang="hu-HU" sz="2000" b="1" dirty="0" smtClean="0"/>
              <a:t> </a:t>
            </a:r>
            <a:r>
              <a:rPr lang="hu-HU" sz="2000" b="1" dirty="0"/>
              <a:t>2,1–12 </a:t>
            </a:r>
            <a:r>
              <a:rPr lang="hu-HU" sz="2000" b="1" dirty="0" smtClean="0"/>
              <a:t>)</a:t>
            </a:r>
            <a:br>
              <a:rPr lang="hu-HU" sz="2000" b="1" dirty="0" smtClean="0"/>
            </a:br>
            <a:r>
              <a:rPr lang="hu-HU" sz="2000" b="1" dirty="0" smtClean="0"/>
              <a:t>			</a:t>
            </a:r>
            <a:r>
              <a:rPr lang="hu-HU" sz="2000" b="1" dirty="0" smtClean="0"/>
              <a:t>A </a:t>
            </a:r>
            <a:r>
              <a:rPr lang="hu-HU" sz="2000" b="1" dirty="0"/>
              <a:t>napkeleti </a:t>
            </a:r>
            <a:r>
              <a:rPr lang="hu-HU" sz="2000" b="1" dirty="0" smtClean="0"/>
              <a:t>bölcsek</a:t>
            </a:r>
            <a:r>
              <a:rPr lang="hu-HU" sz="2000" b="1" dirty="0" smtClean="0"/>
              <a:t/>
            </a:r>
            <a:br>
              <a:rPr lang="hu-HU" sz="2000" b="1" dirty="0" smtClean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/>
              <a:t>Amikor a júdeai Betlehemben Heródes király idejében Jézus megszületett, bölcsek jöttek napkeletről Jeruzsálembe és kérdezősködtek: „Hol van a zsidók újszülött királya? Láttuk csillagát napkeleten s eljöttünk, hogy bemutassuk neki hódolatunkat.” Ennek hallatára Heródes király megriadt, s vele egész Jeruzsálem. Összehívta tehát a főpapokat és a nép írástudóit, és tudakozódott tőlük, hol kell a Messiásnak születnie. „Júda Betlehemében - válaszolták -, mert így jövendölt a próféta: Te Betlehem, Júda földje, egyáltalán nem vagy oly kicsi Júda nemzetségei közt, hisz belőled származik majd a vezér, aki népemnek, Izraelnek pásztora lesz.” Erre Heródes titokban magához hívatta a bölcseket és pontosan megtudakolta tőlük a csillag feltűnésének idejét. Aztán elküldte őket Betlehembe: „Menjetek - mondta -, s szerezzetek pontos értesülést a gyermek felől! Ha megtaláljátok, jelentsétek nekem, hogy én is elmenjek és hódoljak neki.” Azok meghallgatták a királyt és útra keltek. S lám, a csillag, amelyet napkeleten láttak, vezette őket, míg végre meg nem állt a hely fölött, ahol a gyermek volt. A csillagot megpillantva nagyon megörültek. Bementek a házba, és meglátták a gyermeket anyjával, Máriával. Leborultak és hódoltak neki, majd elővették kincseiket s ajándékot adtak neki: aranyat, tömjént és mirhát. Mivel álmukban utasítást kaptak, hogy ne menjenek vissza Heródeshez, más úton tértek vissza hazájukba.</a:t>
            </a:r>
          </a:p>
        </p:txBody>
      </p:sp>
    </p:spTree>
    <p:extLst>
      <p:ext uri="{BB962C8B-B14F-4D97-AF65-F5344CB8AC3E}">
        <p14:creationId xmlns:p14="http://schemas.microsoft.com/office/powerpoint/2010/main" val="2899033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2482">
            <a:off x="2691185" y="1606918"/>
            <a:ext cx="4705722" cy="312242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7052">
            <a:off x="216128" y="3671875"/>
            <a:ext cx="4611790" cy="297523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6586">
            <a:off x="6563046" y="316761"/>
            <a:ext cx="1550116" cy="220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7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11560" y="3140968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 A</a:t>
            </a:r>
            <a:r>
              <a:rPr lang="hu-HU" dirty="0" smtClean="0"/>
              <a:t> </a:t>
            </a:r>
            <a:r>
              <a:rPr lang="hu-HU" dirty="0"/>
              <a:t>bibliai szövegben olvasható ajándékok </a:t>
            </a:r>
            <a:r>
              <a:rPr lang="hu-HU" dirty="0" smtClean="0"/>
              <a:t>: arany</a:t>
            </a:r>
            <a:r>
              <a:rPr lang="hu-HU" dirty="0"/>
              <a:t>, tömjén, </a:t>
            </a:r>
            <a:r>
              <a:rPr lang="hu-HU" dirty="0" smtClean="0"/>
              <a:t>mirha</a:t>
            </a:r>
            <a:endParaRPr lang="hu-HU" dirty="0"/>
          </a:p>
          <a:p>
            <a:pPr algn="ctr"/>
            <a:endParaRPr lang="hu-HU" dirty="0" smtClean="0"/>
          </a:p>
          <a:p>
            <a:pPr algn="ctr"/>
            <a:r>
              <a:rPr lang="hu-HU" dirty="0" smtClean="0"/>
              <a:t>Bölcsekből </a:t>
            </a:r>
            <a:r>
              <a:rPr lang="hu-HU" dirty="0"/>
              <a:t>királyokká </a:t>
            </a:r>
            <a:r>
              <a:rPr lang="hu-HU" dirty="0" smtClean="0"/>
              <a:t>elsősorban </a:t>
            </a:r>
            <a:r>
              <a:rPr lang="hu-HU" dirty="0"/>
              <a:t>néhány ószövetségi igehely hatására </a:t>
            </a:r>
            <a:r>
              <a:rPr lang="hu-HU" dirty="0" smtClean="0"/>
              <a:t>váltak.</a:t>
            </a:r>
          </a:p>
          <a:p>
            <a:pPr algn="ctr"/>
            <a:r>
              <a:rPr lang="hu-HU" dirty="0" smtClean="0"/>
              <a:t> </a:t>
            </a:r>
            <a:r>
              <a:rPr lang="hu-HU" dirty="0"/>
              <a:t>A</a:t>
            </a:r>
            <a:r>
              <a:rPr lang="hu-HU" dirty="0" smtClean="0"/>
              <a:t> </a:t>
            </a:r>
            <a:r>
              <a:rPr lang="hu-HU" dirty="0"/>
              <a:t>jelenet szereplői, ahogyan </a:t>
            </a:r>
            <a:r>
              <a:rPr lang="hu-HU" dirty="0" err="1"/>
              <a:t>Benedict</a:t>
            </a:r>
            <a:r>
              <a:rPr lang="hu-HU" dirty="0"/>
              <a:t> T. </a:t>
            </a:r>
            <a:r>
              <a:rPr lang="hu-HU" dirty="0" err="1"/>
              <a:t>Viviano</a:t>
            </a:r>
            <a:r>
              <a:rPr lang="hu-HU" dirty="0"/>
              <a:t>, a Máté-evangélium domonkos rendi kommentátora megjegyzi: </a:t>
            </a:r>
            <a:endParaRPr lang="hu-HU" dirty="0" smtClean="0"/>
          </a:p>
          <a:p>
            <a:pPr algn="ctr"/>
            <a:r>
              <a:rPr lang="hu-HU" dirty="0" smtClean="0"/>
              <a:t>többek </a:t>
            </a:r>
            <a:r>
              <a:rPr lang="hu-HU" dirty="0"/>
              <a:t>közt a Zsolt 72,10, illetve az </a:t>
            </a:r>
            <a:r>
              <a:rPr lang="hu-HU" dirty="0" err="1"/>
              <a:t>Iz</a:t>
            </a:r>
            <a:r>
              <a:rPr lang="hu-HU" dirty="0"/>
              <a:t> 49,7 és 60,3.10 beszél királyok hódolatáról. </a:t>
            </a:r>
            <a:endParaRPr lang="hu-HU" dirty="0" smtClean="0"/>
          </a:p>
          <a:p>
            <a:pPr algn="ctr"/>
            <a:endParaRPr lang="hu-HU" dirty="0"/>
          </a:p>
          <a:p>
            <a:pPr algn="ctr"/>
            <a:r>
              <a:rPr lang="hu-HU" dirty="0" smtClean="0"/>
              <a:t>Az </a:t>
            </a:r>
            <a:r>
              <a:rPr lang="hu-HU" dirty="0"/>
              <a:t>ajándékok jelentése az egyházi hagyományban a következőképp alakult</a:t>
            </a:r>
            <a:r>
              <a:rPr lang="hu-HU" dirty="0" smtClean="0"/>
              <a:t>:</a:t>
            </a:r>
          </a:p>
          <a:p>
            <a:pPr algn="ctr"/>
            <a:r>
              <a:rPr lang="hu-HU" b="1" dirty="0" smtClean="0"/>
              <a:t> </a:t>
            </a:r>
            <a:r>
              <a:rPr lang="hu-HU" b="1" u="sng" dirty="0"/>
              <a:t>az arany </a:t>
            </a:r>
            <a:r>
              <a:rPr lang="hu-HU" b="1" dirty="0"/>
              <a:t>Krisztus királyságának</a:t>
            </a:r>
            <a:r>
              <a:rPr lang="hu-HU" b="1" dirty="0" smtClean="0"/>
              <a:t>,</a:t>
            </a:r>
          </a:p>
          <a:p>
            <a:pPr algn="ctr"/>
            <a:r>
              <a:rPr lang="hu-HU" b="1" u="sng" dirty="0" smtClean="0"/>
              <a:t> </a:t>
            </a:r>
            <a:r>
              <a:rPr lang="hu-HU" b="1" u="sng" dirty="0"/>
              <a:t>a tömjén </a:t>
            </a:r>
            <a:r>
              <a:rPr lang="hu-HU" b="1" dirty="0"/>
              <a:t>istenségének, </a:t>
            </a:r>
            <a:endParaRPr lang="hu-HU" b="1" dirty="0" smtClean="0"/>
          </a:p>
          <a:p>
            <a:pPr algn="ctr"/>
            <a:r>
              <a:rPr lang="hu-HU" b="1" u="sng" dirty="0" smtClean="0"/>
              <a:t>a </a:t>
            </a:r>
            <a:r>
              <a:rPr lang="hu-HU" b="1" u="sng" dirty="0"/>
              <a:t>mirha </a:t>
            </a:r>
            <a:r>
              <a:rPr lang="hu-HU" b="1" dirty="0"/>
              <a:t>pedig megváltó szenvedésének, illetve az erénynek, az imádságnak és a szenvedésnek a kifejezője lett.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60648"/>
            <a:ext cx="4772022" cy="26842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3727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955">
            <a:off x="3716219" y="224551"/>
            <a:ext cx="1746968" cy="14761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8511">
            <a:off x="3324970" y="4253604"/>
            <a:ext cx="2080667" cy="20806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9646">
            <a:off x="3035311" y="2087551"/>
            <a:ext cx="3395212" cy="2263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37" r="2330" b="5527"/>
          <a:stretch/>
        </p:blipFill>
        <p:spPr>
          <a:xfrm rot="1026312">
            <a:off x="923727" y="4092571"/>
            <a:ext cx="1862243" cy="24027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78519"/>
            <a:ext cx="2408237" cy="238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769">
            <a:off x="7223844" y="5050148"/>
            <a:ext cx="1302871" cy="13028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3152">
            <a:off x="5797496" y="1439457"/>
            <a:ext cx="2836839" cy="14451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2129">
            <a:off x="480476" y="626581"/>
            <a:ext cx="2375512" cy="14480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 b="13703"/>
          <a:stretch/>
        </p:blipFill>
        <p:spPr>
          <a:xfrm rot="1129313">
            <a:off x="530391" y="2480612"/>
            <a:ext cx="2275683" cy="12501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5764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64704"/>
            <a:ext cx="7518206" cy="57444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38665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1244" y="260648"/>
            <a:ext cx="85172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b="1" dirty="0"/>
              <a:t>„Hoztunk aranyat hat marékkal</a:t>
            </a:r>
            <a:r>
              <a:rPr lang="hu-HU" sz="1400" b="1" dirty="0" smtClean="0"/>
              <a:t>…”</a:t>
            </a:r>
          </a:p>
          <a:p>
            <a:endParaRPr lang="hu-HU" sz="1400" b="1" dirty="0"/>
          </a:p>
          <a:p>
            <a:r>
              <a:rPr lang="hu-HU" sz="1400" b="1" dirty="0"/>
              <a:t>József Attila versbéli Gáspár királya (a Betlehemi </a:t>
            </a:r>
            <a:r>
              <a:rPr lang="hu-HU" sz="1400" b="1" dirty="0" err="1"/>
              <a:t>királyok-ban</a:t>
            </a:r>
            <a:r>
              <a:rPr lang="hu-HU" sz="1400" b="1" dirty="0"/>
              <a:t>) persze jó ízűen túlzott, amikor hat maréknyi aranyat emlegetett: ebből a fémből annak ellenére sem rendelkezett senki korlátlan mennyiséggel, hogy kezdettől mindenkit izgatott a különlegessége. </a:t>
            </a:r>
            <a:endParaRPr lang="hu-HU" sz="1400" b="1" dirty="0" smtClean="0"/>
          </a:p>
          <a:p>
            <a:endParaRPr lang="hu-HU" sz="1400" b="1" dirty="0" smtClean="0"/>
          </a:p>
          <a:p>
            <a:r>
              <a:rPr lang="hu-HU" sz="1400" b="1" dirty="0" smtClean="0"/>
              <a:t>Becslések </a:t>
            </a:r>
            <a:r>
              <a:rPr lang="hu-HU" sz="1400" b="1" dirty="0"/>
              <a:t>szerint az emberiség ez idáig összesen annyi aranyat termelt ki a föld vagy a folyók mélyéből, amennyi egy kb. 27 méter átmérőjű gömböt töltene meg. </a:t>
            </a:r>
            <a:endParaRPr lang="hu-HU" sz="1400" b="1" dirty="0" smtClean="0"/>
          </a:p>
          <a:p>
            <a:r>
              <a:rPr lang="hu-HU" sz="1400" b="1" dirty="0" smtClean="0"/>
              <a:t>Igaz</a:t>
            </a:r>
            <a:r>
              <a:rPr lang="hu-HU" sz="1400" b="1" dirty="0"/>
              <a:t>, a világ tengereiben feltehetőleg még legalább 1 trillió tonnányi arany rejlik, oldott állapotban, de ez annyira ritka eloszlásban van jelen, hogy a kinyerésére alkalmas technológiát egyelőre senkinek sem sikerült megtalálnia</a:t>
            </a:r>
            <a:r>
              <a:rPr lang="hu-HU" sz="1400" b="1" dirty="0" smtClean="0"/>
              <a:t>.</a:t>
            </a:r>
          </a:p>
          <a:p>
            <a:endParaRPr lang="hu-HU" sz="1400" b="1" dirty="0"/>
          </a:p>
          <a:p>
            <a:r>
              <a:rPr lang="hu-HU" sz="1400" b="1" dirty="0"/>
              <a:t>Az  arany latin neve </a:t>
            </a:r>
            <a:r>
              <a:rPr lang="hu-HU" sz="1400" b="1" dirty="0" err="1"/>
              <a:t>Aurum</a:t>
            </a:r>
            <a:r>
              <a:rPr lang="hu-HU" sz="1400" b="1" dirty="0"/>
              <a:t>, és a vegyjele ennek alapján Au</a:t>
            </a:r>
            <a:r>
              <a:rPr lang="hu-HU" sz="1400" b="1" dirty="0" smtClean="0"/>
              <a:t>.</a:t>
            </a:r>
          </a:p>
          <a:p>
            <a:r>
              <a:rPr lang="hu-HU" sz="1400" b="1" dirty="0" smtClean="0"/>
              <a:t>Jellegzetesen </a:t>
            </a:r>
            <a:r>
              <a:rPr lang="hu-HU" sz="1400" b="1" dirty="0"/>
              <a:t>sárga nemesfém, amely a periódusos rendszer 79. elemét alkotja</a:t>
            </a:r>
            <a:r>
              <a:rPr lang="hu-HU" sz="1400" b="1" dirty="0" smtClean="0"/>
              <a:t>.</a:t>
            </a:r>
          </a:p>
          <a:p>
            <a:endParaRPr lang="hu-HU" sz="1400" b="1" dirty="0"/>
          </a:p>
          <a:p>
            <a:r>
              <a:rPr lang="hu-HU" sz="1400" b="1" dirty="0"/>
              <a:t>Az arany a természetben elemi állapotban fordul elő. Főként a savanyú, kvarcban gazdag kőzetek (gránit, </a:t>
            </a:r>
            <a:r>
              <a:rPr lang="hu-HU" sz="1400" b="1" dirty="0" err="1"/>
              <a:t>granodiorit</a:t>
            </a:r>
            <a:r>
              <a:rPr lang="hu-HU" sz="1400" b="1" dirty="0"/>
              <a:t>, riolit, </a:t>
            </a:r>
            <a:r>
              <a:rPr lang="hu-HU" sz="1400" b="1" dirty="0" err="1"/>
              <a:t>dácit</a:t>
            </a:r>
            <a:r>
              <a:rPr lang="hu-HU" sz="1400" b="1" dirty="0"/>
              <a:t>) </a:t>
            </a:r>
            <a:r>
              <a:rPr lang="hu-HU" sz="1400" b="1" dirty="0" err="1"/>
              <a:t>teléreiben</a:t>
            </a:r>
            <a:r>
              <a:rPr lang="hu-HU" sz="1400" b="1" dirty="0"/>
              <a:t> lehet rátalálni. Az idősebb aranykészletek a földkéreg mélyebb részeiben megszilárdult kőzeteiben jöttek létre, pl. Ausztria gránit képződményeiben vagy a szlovákiai Magas Tátra gránitvonulatában. </a:t>
            </a:r>
            <a:endParaRPr lang="hu-HU" sz="1400" b="1" dirty="0" smtClean="0"/>
          </a:p>
          <a:p>
            <a:endParaRPr lang="hu-HU" sz="1400" b="1" dirty="0" smtClean="0"/>
          </a:p>
          <a:p>
            <a:r>
              <a:rPr lang="hu-HU" sz="1400" b="1" dirty="0" smtClean="0"/>
              <a:t>A </a:t>
            </a:r>
            <a:r>
              <a:rPr lang="hu-HU" sz="1400" b="1" dirty="0"/>
              <a:t>fiatalabbak a földtörténet harmad- és negyedkorában működő – pl. Kárpát-medencei – vulkáni képződményeiben keletkeztek. </a:t>
            </a:r>
            <a:endParaRPr lang="hu-HU" sz="1400" b="1" dirty="0" smtClean="0"/>
          </a:p>
          <a:p>
            <a:r>
              <a:rPr lang="hu-HU" sz="1400" b="1" dirty="0" smtClean="0"/>
              <a:t>A </a:t>
            </a:r>
            <a:r>
              <a:rPr lang="hu-HU" sz="1400" b="1" dirty="0"/>
              <a:t>világ egyik, legnagyobb lelőhelyén, Nevadában az arany kolloid formában, szerves anyaghoz társulva, mészkőben jelenik meg. </a:t>
            </a:r>
            <a:endParaRPr lang="hu-HU" sz="1400" b="1" dirty="0" smtClean="0"/>
          </a:p>
          <a:p>
            <a:endParaRPr lang="hu-HU" sz="1400" b="1" dirty="0" smtClean="0"/>
          </a:p>
          <a:p>
            <a:r>
              <a:rPr lang="hu-HU" sz="1400" b="1" dirty="0" smtClean="0"/>
              <a:t>Másodlagos </a:t>
            </a:r>
            <a:r>
              <a:rPr lang="hu-HU" sz="1400" b="1" dirty="0"/>
              <a:t>lelőhelyei a folyók hordalékai, ahol törmelékesen van jelen.</a:t>
            </a:r>
          </a:p>
          <a:p>
            <a:r>
              <a:rPr lang="hu-HU" sz="1400" b="1" dirty="0"/>
              <a:t>Gyakran lúgos közegben, cianidokkal oldják ki a kőzetekből.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930421" y="4566436"/>
            <a:ext cx="1439333" cy="29878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85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02819" y="476672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Természetesen már mesterségesen is lehet aranyat előállítani, talliumból és reaktorokban, de ennek költsége többszörösen is meghaladja a természetes aranybányászatáét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dirty="0"/>
              <a:t>A középkorban és a korai újkorban számos alkimista kísérletezett azzal, hogy létrehozza a "bölcsek kövét", amelynek segítségével ólomból színaranyat állíthassanak elő, ez azonban lehetetlennek bizonyult.</a:t>
            </a:r>
          </a:p>
          <a:p>
            <a:r>
              <a:rPr lang="hu-HU" dirty="0"/>
              <a:t>Mindezek ellenére az arany, mint a legtartósabbnak bizonyult fém, mindig kiemelt szerepet játszott a legkülönfélébb társadalmak életében. Mivel korán megtapasztalták, hogy még a legtöményebb sósavban, kénsavban és salétromsavban sem oldódik, „a nemesfémek királya” nevet kapta. Később megtalálták azt az elegyet, amelyben feloldódik: a királyvizet, amely a tömény sósav és tömény salétromsav 3:1 arányú elegyében keletkező </a:t>
            </a:r>
            <a:r>
              <a:rPr lang="hu-HU" dirty="0" err="1"/>
              <a:t>nitrozil-klorid</a:t>
            </a:r>
            <a:r>
              <a:rPr lang="hu-HU" dirty="0"/>
              <a:t>, de az arany jelentőségét ez sem csökkentette.</a:t>
            </a:r>
          </a:p>
          <a:p>
            <a:r>
              <a:rPr lang="hu-HU" dirty="0"/>
              <a:t>Mivel az arany tiszta állapotban jól formálható, lágy fém, amelyből akár 0,0001 mm vékony fólia (aranyfüst) is készíthető, ezért rendkívül sok helyen és módon lehet felhasználni, a gyógyítástól az ételek díszítésén át az ékszerekig. </a:t>
            </a:r>
            <a:endParaRPr lang="hu-HU" dirty="0" smtClean="0"/>
          </a:p>
          <a:p>
            <a:r>
              <a:rPr lang="hu-HU" dirty="0" smtClean="0"/>
              <a:t>Ez </a:t>
            </a:r>
            <a:r>
              <a:rPr lang="hu-HU" dirty="0"/>
              <a:t>utóbbi területén a különböző fémekkel készített ötvözeteit használják. 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/>
              <a:t>leggyakrabban azonban a kincsfelhalmozásban és a pénzforgalomban van szerepe. A középkorban egyebek közt Magyarországon is az arany volt a legfontosabb fizetőeszköz, magának a pénznemnek a neve is az „arany” volt, amely elé gyakran odatették jelzőként a bányászása vagy a pénzverde helyének nevét: pl. körmöci vagy selmecbányai arany.</a:t>
            </a:r>
          </a:p>
        </p:txBody>
      </p:sp>
    </p:spTree>
    <p:extLst>
      <p:ext uri="{BB962C8B-B14F-4D97-AF65-F5344CB8AC3E}">
        <p14:creationId xmlns:p14="http://schemas.microsoft.com/office/powerpoint/2010/main" val="3650546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57064" y="548680"/>
            <a:ext cx="806489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/>
              <a:t>„Tömjént egész vasfazékkal</a:t>
            </a:r>
            <a:r>
              <a:rPr lang="hu-HU" b="1" dirty="0" smtClean="0"/>
              <a:t>…”</a:t>
            </a:r>
          </a:p>
          <a:p>
            <a:endParaRPr lang="hu-HU" dirty="0"/>
          </a:p>
          <a:p>
            <a:r>
              <a:rPr lang="hu-HU" b="1" dirty="0"/>
              <a:t>József Attila versének másik királya valószínűleg szintén </a:t>
            </a:r>
            <a:r>
              <a:rPr lang="hu-HU" b="1" dirty="0"/>
              <a:t>l</a:t>
            </a:r>
            <a:r>
              <a:rPr lang="hu-HU" b="1" dirty="0" smtClean="0"/>
              <a:t>ódított </a:t>
            </a:r>
            <a:r>
              <a:rPr lang="hu-HU" b="1" dirty="0"/>
              <a:t>egy kicsit, mert ugyan a tömjén jóval könnyebben megszerezhető és sokkal olcsóbb, de vasfazéknyi mennyiséget ebből sem olyan könnyű összegyűjteni. </a:t>
            </a:r>
            <a:endParaRPr lang="hu-HU" b="1" dirty="0" smtClean="0"/>
          </a:p>
          <a:p>
            <a:r>
              <a:rPr lang="hu-HU" b="1" dirty="0" smtClean="0"/>
              <a:t>A </a:t>
            </a:r>
            <a:r>
              <a:rPr lang="hu-HU" b="1" dirty="0"/>
              <a:t>tömjén az egykor indiai eredetűnek tartott, valójában a mai Jemen, Szaúd-Arábia és Etiópia keleti – észak-keleti sávjában honos fás növények, a </a:t>
            </a:r>
            <a:r>
              <a:rPr lang="hu-HU" b="1" dirty="0" err="1"/>
              <a:t>boswellia-neműek</a:t>
            </a:r>
            <a:r>
              <a:rPr lang="hu-HU" b="1" dirty="0"/>
              <a:t> gyantája, amelyhez a kéreg fölvágásával lehet hozzájutni. </a:t>
            </a:r>
            <a:endParaRPr lang="hu-HU" b="1" dirty="0" smtClean="0"/>
          </a:p>
          <a:p>
            <a:r>
              <a:rPr lang="hu-HU" b="1" dirty="0" smtClean="0"/>
              <a:t>A </a:t>
            </a:r>
            <a:r>
              <a:rPr lang="hu-HU" b="1" dirty="0"/>
              <a:t>gyanta szemcsés, halványsárga-vöröses, illóolajat is tartalmazó anyag. Ha parázson elégetik, egyenesen fölfelé szálló és kellemes illatú füstöt ad, ezért is használják a templomokban, a füstölőkben. </a:t>
            </a:r>
            <a:endParaRPr lang="hu-HU" b="1" dirty="0" smtClean="0"/>
          </a:p>
          <a:p>
            <a:r>
              <a:rPr lang="hu-HU" b="1" dirty="0" smtClean="0"/>
              <a:t>A </a:t>
            </a:r>
            <a:r>
              <a:rPr lang="hu-HU" b="1" dirty="0"/>
              <a:t>fűszerkereskedésbe már a rómaiak idején is beletartozott, hiszen részben a kábító, részben a fájdalomcsillapító hatása miatt hamar közkedveltté vált. Az ószövetségi Isten azonban – éppen az alkoholhoz hasonló hatása miatt – szigorú, részletes törvényekkel írta elő a tömjén használatát, megszabva, hogy csak istentiszteleti célokra szabad használni, élvezeti célokra nem. Ezért elsősorban az állat-, majd az ételáldozatokhoz használták, mint az ég felé szálló lélek hordozóját vagy szimbolizálóját. A tömjén más helyzetekben a lelki vigaszt, a lélek betegségeinek gyógyszerét is jelenthette.</a:t>
            </a:r>
          </a:p>
        </p:txBody>
      </p:sp>
    </p:spTree>
    <p:extLst>
      <p:ext uri="{BB962C8B-B14F-4D97-AF65-F5344CB8AC3E}">
        <p14:creationId xmlns:p14="http://schemas.microsoft.com/office/powerpoint/2010/main" val="1032579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1894" y="260648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/>
              <a:t>Az </a:t>
            </a:r>
            <a:r>
              <a:rPr lang="hu-HU" b="1" dirty="0" err="1"/>
              <a:t>áldozatiság</a:t>
            </a:r>
            <a:r>
              <a:rPr lang="hu-HU" b="1" dirty="0"/>
              <a:t> jele: a </a:t>
            </a:r>
            <a:r>
              <a:rPr lang="hu-HU" b="1" dirty="0" smtClean="0"/>
              <a:t>mirha</a:t>
            </a:r>
          </a:p>
          <a:p>
            <a:endParaRPr lang="hu-HU" b="1" dirty="0"/>
          </a:p>
          <a:p>
            <a:r>
              <a:rPr lang="hu-HU" dirty="0"/>
              <a:t>Az egyházi magyarázatokban a bölcsek mirháját a keresztáldozatra utaló jelként emlegették. A mirha szintén egy növény, a mirhafa mézgája, amelyhez az ágak bemetszésével lehet hozzájutni. A mirhafa a balzsamfa-félék családjába tartozó, szomorúfűzre emlékeztető, lecsüngő ágú cserje, amelynek a mai Szaúd-Arábia és Etiópia északi részén volt az őshazája. Nemcsak füstölésre és sebek gyógyítására, hanem balzsamozáshoz is használták a sűrű, gyorsan megszilárduló és kellemes illatú gyantát. Már Nagy Sándor korában is készítettek belőle drága kenőcsöket, s később, a rómaiak korában orvosságnak és a bor érleléséhez is használták. A krémek olyannyira kiválóak lehettek, hogy a filozófus Seneca a túlzó, fényűző használatáról is panaszkodott. A zsidó-keresztény kultúrában a fölszentelés kellékei között jelenik meg, azután – mivel a sebet védi a fertőzéstől, a rügyeket pedig a fagyhaláltól – a gyógyítás és az áldozatvállalás jelképe lett. Borral keverve bódító italt készítettek belőle, amelyet fájdalomcsillapításra is használtak, így például a </a:t>
            </a:r>
            <a:r>
              <a:rPr lang="hu-HU" dirty="0" smtClean="0"/>
              <a:t>keresztre </a:t>
            </a:r>
            <a:r>
              <a:rPr lang="hu-HU" dirty="0" err="1" smtClean="0"/>
              <a:t>eszítésre</a:t>
            </a:r>
            <a:r>
              <a:rPr lang="hu-HU" dirty="0" smtClean="0"/>
              <a:t> </a:t>
            </a:r>
            <a:r>
              <a:rPr lang="hu-HU" dirty="0"/>
              <a:t>várókkal is ezt itatták. Jézus azonban nem fogadta el, mert tiszta öntudattal akarta beteljesíteni a keresztáldozatát</a:t>
            </a:r>
            <a:r>
              <a:rPr lang="hu-HU" dirty="0" smtClean="0"/>
              <a:t>.</a:t>
            </a:r>
          </a:p>
          <a:p>
            <a:r>
              <a:rPr lang="hu-HU" dirty="0" smtClean="0"/>
              <a:t>A </a:t>
            </a:r>
            <a:r>
              <a:rPr lang="hu-HU" dirty="0"/>
              <a:t>keresztről levett testeket mirha és aloé keverékével kenték be, ami később általános temetési szokássá vált.</a:t>
            </a:r>
          </a:p>
          <a:p>
            <a:r>
              <a:rPr lang="hu-HU" dirty="0"/>
              <a:t>A mirhát a fertőtlenítő hatása okán ma is </a:t>
            </a:r>
            <a:r>
              <a:rPr lang="hu-HU" dirty="0" smtClean="0"/>
              <a:t>többféle </a:t>
            </a:r>
          </a:p>
          <a:p>
            <a:r>
              <a:rPr lang="hu-HU" dirty="0" smtClean="0"/>
              <a:t>betegség </a:t>
            </a:r>
            <a:r>
              <a:rPr lang="hu-HU" dirty="0"/>
              <a:t>gyógyításához használják, </a:t>
            </a:r>
            <a:endParaRPr lang="hu-HU" dirty="0" smtClean="0"/>
          </a:p>
          <a:p>
            <a:r>
              <a:rPr lang="hu-HU" dirty="0" smtClean="0"/>
              <a:t>de </a:t>
            </a:r>
            <a:r>
              <a:rPr lang="hu-HU" dirty="0"/>
              <a:t>főként a szájnyálkahártya és a torok kezeléséhez. </a:t>
            </a:r>
            <a:endParaRPr lang="hu-HU" dirty="0" smtClean="0"/>
          </a:p>
          <a:p>
            <a:r>
              <a:rPr lang="hu-HU" dirty="0" smtClean="0"/>
              <a:t>Olaja gyulladás gátló </a:t>
            </a:r>
            <a:r>
              <a:rPr lang="hu-HU" dirty="0"/>
              <a:t>és fájdalomcsillapító anyagokat tartalmaz</a:t>
            </a:r>
            <a:r>
              <a:rPr lang="hu-HU" dirty="0" smtClean="0"/>
              <a:t>,</a:t>
            </a:r>
          </a:p>
          <a:p>
            <a:r>
              <a:rPr lang="hu-HU" dirty="0" smtClean="0"/>
              <a:t> </a:t>
            </a:r>
            <a:r>
              <a:rPr lang="hu-HU" dirty="0"/>
              <a:t>és illata ma is a régi korok világát idézi.</a:t>
            </a:r>
          </a:p>
          <a:p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5742">
            <a:off x="6412761" y="5146866"/>
            <a:ext cx="2583482" cy="13764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353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23217"/>
            <a:ext cx="7104789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11660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568952" cy="4896544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solidFill>
                  <a:srgbClr val="0070C0"/>
                </a:solidFill>
              </a:rPr>
              <a:t>Vízkereszt napja a IV. század elején kezdett a keresztények körében terjedni a háromkirályok (napkeleti bölcsek) látogatásának, Jézus keresztségének és a kánai </a:t>
            </a:r>
            <a:r>
              <a:rPr lang="hu-HU" sz="2800" b="1" dirty="0" smtClean="0">
                <a:solidFill>
                  <a:srgbClr val="0070C0"/>
                </a:solidFill>
              </a:rPr>
              <a:t>menyegzőnek </a:t>
            </a:r>
            <a:r>
              <a:rPr lang="hu-HU" sz="2800" b="1" dirty="0">
                <a:solidFill>
                  <a:srgbClr val="0070C0"/>
                </a:solidFill>
              </a:rPr>
              <a:t>az ünnepeként </a:t>
            </a:r>
            <a:r>
              <a:rPr lang="hu-HU" sz="2800" b="1" dirty="0" smtClean="0">
                <a:solidFill>
                  <a:srgbClr val="0070C0"/>
                </a:solidFill>
              </a:rPr>
              <a:t>.     </a:t>
            </a:r>
            <a:r>
              <a:rPr lang="hu-HU" sz="2800" b="1" dirty="0">
                <a:solidFill>
                  <a:srgbClr val="0070C0"/>
                </a:solidFill>
              </a:rPr>
              <a:t/>
            </a:r>
            <a:br>
              <a:rPr lang="hu-HU" sz="2800" b="1" dirty="0">
                <a:solidFill>
                  <a:srgbClr val="0070C0"/>
                </a:solidFill>
              </a:rPr>
            </a:br>
            <a:r>
              <a:rPr lang="hu-HU" sz="2800" b="1" dirty="0"/>
              <a:t/>
            </a:r>
            <a:br>
              <a:rPr lang="hu-HU" sz="2800" b="1" dirty="0"/>
            </a:br>
            <a:r>
              <a:rPr lang="hu-HU" sz="2800" b="1" dirty="0" smtClean="0"/>
              <a:t>Később </a:t>
            </a:r>
            <a:r>
              <a:rPr lang="hu-HU" sz="2800" b="1" dirty="0"/>
              <a:t>az ünnep </a:t>
            </a:r>
            <a:r>
              <a:rPr lang="hu-HU" sz="2800" b="1" dirty="0" smtClean="0"/>
              <a:t>elsődleges </a:t>
            </a:r>
            <a:r>
              <a:rPr lang="hu-HU" sz="2800" b="1" dirty="0"/>
              <a:t>témája Keleten Jézus keresztsége, Nyugaton a háromkirályok látogatása lett. </a:t>
            </a:r>
            <a:r>
              <a:rPr lang="hu-HU" sz="2800" b="1" dirty="0" smtClean="0"/>
              <a:t/>
            </a:r>
            <a:br>
              <a:rPr lang="hu-HU" sz="2800" b="1" dirty="0" smtClean="0"/>
            </a:br>
            <a:r>
              <a:rPr lang="hu-HU" sz="2800" b="1" dirty="0" smtClean="0"/>
              <a:t>A </a:t>
            </a:r>
            <a:r>
              <a:rPr lang="hu-HU" sz="2800" b="1" dirty="0"/>
              <a:t>római egyház szertartásai szerint ezen a napon vizet és tömjént szenteltek. </a:t>
            </a:r>
            <a:r>
              <a:rPr lang="hu-HU" sz="2800" b="1" dirty="0" smtClean="0"/>
              <a:t/>
            </a:r>
            <a:br>
              <a:rPr lang="hu-HU" sz="2800" b="1" dirty="0" smtClean="0"/>
            </a:br>
            <a:r>
              <a:rPr lang="hu-HU" sz="2800" b="1" dirty="0" smtClean="0"/>
              <a:t>A </a:t>
            </a:r>
            <a:r>
              <a:rPr lang="hu-HU" sz="2800" b="1" dirty="0"/>
              <a:t>víz megszentelésének, azaz megkeresztelésének szertartásából ered a magyar vízkereszt elnevezés is</a:t>
            </a:r>
            <a:r>
              <a:rPr lang="hu-HU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9834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844685" y="908720"/>
            <a:ext cx="29340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A katolikus egyházban a karácsonyi ünnepkör advent első vasárnapjától, a karácsonyi idő karácsony előestéjétől a vízkeresztet követő vasárnapig tart</a:t>
            </a:r>
            <a:r>
              <a:rPr lang="hu-HU" b="1" dirty="0" smtClean="0"/>
              <a:t>.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Vízkereszt a farsang kezdete</a:t>
            </a:r>
            <a:r>
              <a:rPr lang="hu-HU" b="1" dirty="0" smtClean="0"/>
              <a:t>.</a:t>
            </a:r>
            <a:endParaRPr lang="hu-HU" b="1" dirty="0"/>
          </a:p>
          <a:p>
            <a:pPr algn="ctr"/>
            <a:endParaRPr lang="hu-HU" b="1" dirty="0"/>
          </a:p>
          <a:p>
            <a:pPr algn="ctr"/>
            <a:r>
              <a:rPr lang="hu-HU" b="1" dirty="0"/>
              <a:t>Az ünnephez számos népszokás kötődik; ezek közül ma már csak az él, hogy ekkor szokás leszedni a karácsonyfát.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05064"/>
            <a:ext cx="1905000" cy="25336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08720"/>
            <a:ext cx="3524453" cy="26399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5958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260648"/>
            <a:ext cx="568863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smtClean="0"/>
              <a:t>Vízkeresztkor kezdődik </a:t>
            </a:r>
            <a:r>
              <a:rPr lang="hu-HU" b="1" dirty="0"/>
              <a:t>a házszentelések </a:t>
            </a:r>
            <a:r>
              <a:rPr lang="hu-HU" b="1" dirty="0" smtClean="0"/>
              <a:t>időszaka. </a:t>
            </a:r>
          </a:p>
          <a:p>
            <a:pPr algn="ctr"/>
            <a:endParaRPr lang="hu-HU" b="1" dirty="0" smtClean="0"/>
          </a:p>
          <a:p>
            <a:pPr algn="ctr"/>
            <a:r>
              <a:rPr lang="hu-HU" b="1" dirty="0" smtClean="0"/>
              <a:t>E </a:t>
            </a:r>
            <a:r>
              <a:rPr lang="hu-HU" b="1" dirty="0"/>
              <a:t>szertartás során a pap szenteltvízzel meghinti a lakásokat, házakat, valamint megáldja a benne lakókat, dolgozókat</a:t>
            </a:r>
            <a:r>
              <a:rPr lang="hu-HU" b="1" dirty="0" smtClean="0"/>
              <a:t>.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Szokás ilyenkor az ajtófélfára felírni az évszámot és - a népi értelmezés szerint - a napkeleti bölcsek </a:t>
            </a:r>
            <a:r>
              <a:rPr lang="hu-HU" b="1" dirty="0" smtClean="0"/>
              <a:t>nevének</a:t>
            </a:r>
          </a:p>
          <a:p>
            <a:pPr algn="ctr"/>
            <a:endParaRPr lang="hu-HU" b="1" dirty="0" smtClean="0"/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(Gáspár, Menyhért, Boldizsár) </a:t>
            </a:r>
            <a:r>
              <a:rPr lang="hu-HU" b="1" dirty="0" smtClean="0"/>
              <a:t>kezdőbetűit, </a:t>
            </a:r>
            <a:r>
              <a:rPr lang="hu-HU" b="1" dirty="0"/>
              <a:t>vagyis </a:t>
            </a:r>
            <a:r>
              <a:rPr lang="hu-HU" b="1" dirty="0" smtClean="0"/>
              <a:t>idén</a:t>
            </a:r>
          </a:p>
          <a:p>
            <a:pPr algn="ctr"/>
            <a:r>
              <a:rPr lang="hu-HU" b="1" dirty="0" smtClean="0"/>
              <a:t> a  </a:t>
            </a:r>
            <a:r>
              <a:rPr lang="hu-HU" sz="2400" b="1" dirty="0"/>
              <a:t>20 + G + M + B + </a:t>
            </a:r>
            <a:r>
              <a:rPr lang="hu-HU" sz="2400" b="1" dirty="0" smtClean="0"/>
              <a:t>21  </a:t>
            </a:r>
            <a:r>
              <a:rPr lang="hu-HU" b="1" dirty="0" smtClean="0"/>
              <a:t>feliratot.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Más értelmezés szerint a három </a:t>
            </a:r>
            <a:r>
              <a:rPr lang="hu-HU" b="1" dirty="0" smtClean="0"/>
              <a:t>betű </a:t>
            </a:r>
            <a:r>
              <a:rPr lang="hu-HU" b="1" dirty="0"/>
              <a:t>a latin áldásformula </a:t>
            </a:r>
            <a:endParaRPr lang="hu-HU" b="1" dirty="0" smtClean="0"/>
          </a:p>
          <a:p>
            <a:pPr algn="ctr"/>
            <a:r>
              <a:rPr lang="hu-HU" b="1" dirty="0" err="1" smtClean="0"/>
              <a:t>Christus</a:t>
            </a:r>
            <a:r>
              <a:rPr lang="hu-HU" b="1" dirty="0" smtClean="0"/>
              <a:t> </a:t>
            </a:r>
            <a:r>
              <a:rPr lang="hu-HU" b="1" dirty="0" err="1"/>
              <a:t>mansionem</a:t>
            </a:r>
            <a:r>
              <a:rPr lang="hu-HU" b="1" dirty="0"/>
              <a:t> </a:t>
            </a:r>
            <a:r>
              <a:rPr lang="hu-HU" b="1" dirty="0" err="1" smtClean="0"/>
              <a:t>benedicat</a:t>
            </a:r>
            <a:endParaRPr lang="hu-HU" b="1" dirty="0" smtClean="0"/>
          </a:p>
          <a:p>
            <a:pPr algn="ctr"/>
            <a:r>
              <a:rPr lang="hu-HU" b="1" dirty="0" smtClean="0"/>
              <a:t> </a:t>
            </a:r>
            <a:r>
              <a:rPr lang="hu-HU" b="1" dirty="0"/>
              <a:t>("Krisztus áldja meg e házat") </a:t>
            </a:r>
            <a:endParaRPr lang="hu-HU" b="1" dirty="0" smtClean="0"/>
          </a:p>
          <a:p>
            <a:pPr algn="ctr"/>
            <a:r>
              <a:rPr lang="hu-HU" b="1" dirty="0" smtClean="0"/>
              <a:t>kezdőbetűi</a:t>
            </a:r>
            <a:r>
              <a:rPr lang="hu-HU" b="1" dirty="0" smtClean="0"/>
              <a:t>.</a:t>
            </a:r>
          </a:p>
          <a:p>
            <a:pPr algn="ctr"/>
            <a:endParaRPr lang="hu-HU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9893">
            <a:off x="6360237" y="3909650"/>
            <a:ext cx="2303610" cy="17461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7313">
            <a:off x="6342406" y="982814"/>
            <a:ext cx="2345365" cy="17590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8313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80728"/>
            <a:ext cx="3240360" cy="24270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1" r="17414"/>
          <a:stretch/>
        </p:blipFill>
        <p:spPr>
          <a:xfrm>
            <a:off x="539552" y="3789040"/>
            <a:ext cx="4251569" cy="2643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32855"/>
            <a:ext cx="3197871" cy="17988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908469"/>
            <a:ext cx="1809750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33824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87823" y="332657"/>
            <a:ext cx="36003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/>
              <a:t>A magyarság körében különböző népszokások alakultak ki a századok során, amelyek a vízkereszt ünnepéhez kötődnek</a:t>
            </a:r>
            <a:r>
              <a:rPr lang="hu-HU" dirty="0" smtClean="0"/>
              <a:t>.</a:t>
            </a:r>
          </a:p>
          <a:p>
            <a:pPr algn="ctr"/>
            <a:endParaRPr lang="hu-HU" dirty="0"/>
          </a:p>
          <a:p>
            <a:pPr algn="ctr"/>
            <a:r>
              <a:rPr lang="hu-HU" dirty="0" smtClean="0"/>
              <a:t> </a:t>
            </a:r>
            <a:r>
              <a:rPr lang="hu-HU" dirty="0"/>
              <a:t>Például Ipolytarnócon, Litkén és Mihálygergén komoly hagyományok kapcsolódnak ehhez az ünnephez.</a:t>
            </a:r>
          </a:p>
          <a:p>
            <a:pPr algn="ctr"/>
            <a:endParaRPr lang="hu-HU" dirty="0"/>
          </a:p>
          <a:p>
            <a:pPr algn="ctr"/>
            <a:r>
              <a:rPr lang="hu-HU" dirty="0"/>
              <a:t>Szokás volt a szenteltvíz hazavitele, melynek gyógyító hatást </a:t>
            </a:r>
            <a:r>
              <a:rPr lang="hu-HU" dirty="0" smtClean="0"/>
              <a:t>tulajdonítottak.</a:t>
            </a:r>
          </a:p>
          <a:p>
            <a:pPr algn="ctr"/>
            <a:r>
              <a:rPr lang="hu-HU" dirty="0" smtClean="0"/>
              <a:t>Régebben </a:t>
            </a:r>
            <a:r>
              <a:rPr lang="hu-HU" dirty="0"/>
              <a:t>otthon a szenteltvízzel megitatták az állatokat, hogy ne legyenek az év folyamán betegek, vagy az emberek magukra locsolták, betegségek vagy rontás ellen. </a:t>
            </a:r>
            <a:endParaRPr lang="hu-HU" dirty="0" smtClean="0"/>
          </a:p>
          <a:p>
            <a:pPr algn="ctr"/>
            <a:r>
              <a:rPr lang="hu-HU" dirty="0" smtClean="0"/>
              <a:t>Egyes </a:t>
            </a:r>
            <a:r>
              <a:rPr lang="hu-HU" dirty="0"/>
              <a:t>helyeken a ház földjét is meglocsolták vele, hogy áldás legyen a házon.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340768"/>
            <a:ext cx="2542373" cy="42942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3" r="-212" b="2489"/>
          <a:stretch/>
        </p:blipFill>
        <p:spPr>
          <a:xfrm>
            <a:off x="96712" y="358093"/>
            <a:ext cx="3035128" cy="51511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51488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525">
            <a:off x="6464059" y="145012"/>
            <a:ext cx="1800225" cy="254317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7376">
            <a:off x="2204719" y="2097922"/>
            <a:ext cx="5666566" cy="4078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0095">
            <a:off x="-36295" y="1428442"/>
            <a:ext cx="2880320" cy="28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églalap 3"/>
          <p:cNvSpPr/>
          <p:nvPr/>
        </p:nvSpPr>
        <p:spPr>
          <a:xfrm>
            <a:off x="251520" y="234376"/>
            <a:ext cx="5940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C00000"/>
                </a:solidFill>
              </a:rPr>
              <a:t>A témához ötletek hittan órákhoz, kreatív feladatok:</a:t>
            </a:r>
          </a:p>
        </p:txBody>
      </p:sp>
    </p:spTree>
    <p:extLst>
      <p:ext uri="{BB962C8B-B14F-4D97-AF65-F5344CB8AC3E}">
        <p14:creationId xmlns:p14="http://schemas.microsoft.com/office/powerpoint/2010/main" val="3485116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00483"/>
            <a:ext cx="2556229" cy="28576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88640"/>
            <a:ext cx="2557109" cy="28384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89040"/>
            <a:ext cx="4896544" cy="29585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814"/>
            <a:ext cx="3357752" cy="33577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0" r="2839" b="9173"/>
          <a:stretch/>
        </p:blipFill>
        <p:spPr>
          <a:xfrm>
            <a:off x="5508104" y="3158101"/>
            <a:ext cx="3183410" cy="3509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7528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5961"/>
            <a:ext cx="7416824" cy="64174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437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29000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Hitoktatas\AppData\Local\Microsoft\Windows\Temporary Internet Files\Content.Outlook\LXHPKQ92\FB_IMG_16095133121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5091"/>
            <a:ext cx="3845212" cy="2883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032448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30467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0651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1" y="2348880"/>
            <a:ext cx="2939819" cy="220486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55912"/>
            <a:ext cx="3429000" cy="298132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390054"/>
            <a:ext cx="1728192" cy="147216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01" y="4754542"/>
            <a:ext cx="2880320" cy="192021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462" y="1196752"/>
            <a:ext cx="2197038" cy="2929384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08955" y="4013066"/>
            <a:ext cx="1920210" cy="320035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25" y="476672"/>
            <a:ext cx="1270810" cy="16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36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6672"/>
            <a:ext cx="3236913" cy="22621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églalap 1"/>
          <p:cNvSpPr/>
          <p:nvPr/>
        </p:nvSpPr>
        <p:spPr>
          <a:xfrm>
            <a:off x="681844" y="2852936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smtClean="0">
                <a:hlinkClick r:id="rId4"/>
              </a:rPr>
              <a:t>Játék a hittanórára : </a:t>
            </a:r>
          </a:p>
          <a:p>
            <a:endParaRPr lang="hu-HU" dirty="0" smtClean="0">
              <a:hlinkClick r:id="rId4"/>
            </a:endParaRPr>
          </a:p>
          <a:p>
            <a:r>
              <a:rPr lang="hu-HU" dirty="0" smtClean="0">
                <a:hlinkClick r:id="rId4"/>
              </a:rPr>
              <a:t>https</a:t>
            </a:r>
            <a:r>
              <a:rPr lang="hu-HU" dirty="0">
                <a:hlinkClick r:id="rId4"/>
              </a:rPr>
              <a:t>://</a:t>
            </a:r>
            <a:r>
              <a:rPr lang="hu-HU" dirty="0" smtClean="0">
                <a:hlinkClick r:id="rId4"/>
              </a:rPr>
              <a:t>wordwall.net/hu/resource/3551234/hittan/hogyan-kapcsol%c3%b3dnak-mondatok-napkeleti-b%c3%b6lcsek</a:t>
            </a:r>
            <a:endParaRPr lang="hu-HU" dirty="0" smtClean="0"/>
          </a:p>
          <a:p>
            <a:endParaRPr lang="hu-HU" dirty="0"/>
          </a:p>
          <a:p>
            <a:r>
              <a:rPr lang="hu-HU" dirty="0">
                <a:hlinkClick r:id="rId5"/>
              </a:rPr>
              <a:t>https://</a:t>
            </a:r>
            <a:r>
              <a:rPr lang="hu-HU" dirty="0" smtClean="0">
                <a:hlinkClick r:id="rId5"/>
              </a:rPr>
              <a:t>wordwall.net/hu/resource/8111349/hittan/b%c3%b6lcsek-j%c3%a9zusn%c3%a1l</a:t>
            </a:r>
            <a:endParaRPr lang="hu-HU" dirty="0" smtClean="0"/>
          </a:p>
          <a:p>
            <a:endParaRPr lang="hu-HU" dirty="0"/>
          </a:p>
          <a:p>
            <a:r>
              <a:rPr lang="hu-HU" dirty="0">
                <a:hlinkClick r:id="rId6"/>
              </a:rPr>
              <a:t>https://</a:t>
            </a:r>
            <a:r>
              <a:rPr lang="hu-HU" dirty="0" smtClean="0">
                <a:hlinkClick r:id="rId6"/>
              </a:rPr>
              <a:t>wordwall.net/hu/resource/8539204/napkeleti-b%C3%B6lcsek-l%C3%A1togat%C3%A1sa</a:t>
            </a:r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584519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72200"/>
            <a:ext cx="5616624" cy="609875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468132" y="980728"/>
            <a:ext cx="21608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smtClean="0"/>
              <a:t>Dicsértessék a Jézus Krisztus!</a:t>
            </a:r>
          </a:p>
          <a:p>
            <a:pPr algn="ctr"/>
            <a:r>
              <a:rPr lang="hu-HU" b="1" dirty="0" smtClean="0"/>
              <a:t> </a:t>
            </a:r>
          </a:p>
          <a:p>
            <a:pPr algn="ctr"/>
            <a:r>
              <a:rPr lang="hu-HU" b="1" dirty="0" smtClean="0"/>
              <a:t>Mindörökké. 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 smtClean="0"/>
              <a:t>Ámen.</a:t>
            </a:r>
            <a:endParaRPr lang="hu-HU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2" y="3068960"/>
            <a:ext cx="2377440" cy="32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25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254</TotalTime>
  <Words>1350</Words>
  <Application>Microsoft Office PowerPoint</Application>
  <PresentationFormat>Diavetítés a képernyőre (4:3 oldalarány)</PresentationFormat>
  <Paragraphs>97</Paragraphs>
  <Slides>25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6" baseType="lpstr">
      <vt:lpstr>Áramlás</vt:lpstr>
      <vt:lpstr>Dicsértessék a Jézus Krisztus!  Mindörökké.  Ámen</vt:lpstr>
      <vt:lpstr>PowerPoint bemutató</vt:lpstr>
      <vt:lpstr>VÍZKERESZT</vt:lpstr>
      <vt:lpstr>      Biblia:  ( Mt 2,1–12 )    A napkeleti bölcsek  Amikor a júdeai Betlehemben Heródes király idejében Jézus megszületett, bölcsek jöttek napkeletről Jeruzsálembe és kérdezősködtek: „Hol van a zsidók újszülött királya? Láttuk csillagát napkeleten s eljöttünk, hogy bemutassuk neki hódolatunkat.” Ennek hallatára Heródes király megriadt, s vele egész Jeruzsálem. Összehívta tehát a főpapokat és a nép írástudóit, és tudakozódott tőlük, hol kell a Messiásnak születnie. „Júda Betlehemében - válaszolták -, mert így jövendölt a próféta: Te Betlehem, Júda földje, egyáltalán nem vagy oly kicsi Júda nemzetségei közt, hisz belőled származik majd a vezér, aki népemnek, Izraelnek pásztora lesz.” Erre Heródes titokban magához hívatta a bölcseket és pontosan megtudakolta tőlük a csillag feltűnésének idejét. Aztán elküldte őket Betlehembe: „Menjetek - mondta -, s szerezzetek pontos értesülést a gyermek felől! Ha megtaláljátok, jelentsétek nekem, hogy én is elmenjek és hódoljak neki.” Azok meghallgatták a királyt és útra keltek. S lám, a csillag, amelyet napkeleten láttak, vezette őket, míg végre meg nem állt a hely fölött, ahol a gyermek volt. A csillagot megpillantva nagyon megörültek. Bementek a házba, és meglátták a gyermeket anyjával, Máriával. Leborultak és hódoltak neki, majd elővették kincseiket s ajándékot adtak neki: aranyat, tömjént és mirhát. Mivel álmukban utasítást kaptak, hogy ne menjenek vissza Heródeshez, más úton tértek vissza hazájukba.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Vízkereszt napja a IV. század elején kezdett a keresztények körében terjedni a háromkirályok (napkeleti bölcsek) látogatásának, Jézus keresztségének és a kánai menyegzőnek az ünnepeként .       Később az ünnep elsődleges témája Keleten Jézus keresztsége, Nyugaton a háromkirályok látogatása lett.  A római egyház szertartásai szerint ezen a napon vizet és tömjént szenteltek.  A víz megszentelésének, azaz megkeresztelésének szertartásából ered a magyar vízkereszt elnevezés is.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Hitoktatas</dc:creator>
  <cp:lastModifiedBy>Hitoktatas</cp:lastModifiedBy>
  <cp:revision>22</cp:revision>
  <dcterms:created xsi:type="dcterms:W3CDTF">2021-01-04T07:39:50Z</dcterms:created>
  <dcterms:modified xsi:type="dcterms:W3CDTF">2021-01-05T08:08:40Z</dcterms:modified>
</cp:coreProperties>
</file>