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66" r:id="rId4"/>
    <p:sldId id="269" r:id="rId5"/>
    <p:sldId id="261" r:id="rId6"/>
    <p:sldId id="258" r:id="rId7"/>
    <p:sldId id="259" r:id="rId8"/>
    <p:sldId id="270" r:id="rId9"/>
    <p:sldId id="274" r:id="rId10"/>
    <p:sldId id="275" r:id="rId11"/>
    <p:sldId id="271" r:id="rId12"/>
    <p:sldId id="276" r:id="rId13"/>
    <p:sldId id="272" r:id="rId14"/>
    <p:sldId id="273" r:id="rId15"/>
    <p:sldId id="277" r:id="rId16"/>
    <p:sldId id="278" r:id="rId17"/>
    <p:sldId id="262" r:id="rId18"/>
    <p:sldId id="263" r:id="rId19"/>
    <p:sldId id="256" r:id="rId20"/>
    <p:sldId id="27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01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611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72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48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151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4186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249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6880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9776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329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926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830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46812DB-C1DE-4D1A-9899-AC274965405D}" type="datetimeFigureOut">
              <a:rPr lang="hu-HU" smtClean="0"/>
              <a:t>2022. 01. 04.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7B4E34D-0724-47BC-A208-E3E086F55F36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381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hyperlink" Target="https://www.youtube.com/watch?v=gNyZlODZD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11.jp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alxHRGWivc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youtube.com/watch?v=BalxHRGWivc" TargetMode="Externa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gyarkurir.hu/hirek/vizkereszt-jezus-krisztus-megjelenesenek-unnepe-111237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id-tan.kreativcuccok.hu/?s=vizkereszt" TargetMode="External"/><Relationship Id="rId5" Type="http://schemas.openxmlformats.org/officeDocument/2006/relationships/hyperlink" Target="https://unnepnapok.com/vizkereszt/" TargetMode="External"/><Relationship Id="rId4" Type="http://schemas.openxmlformats.org/officeDocument/2006/relationships/hyperlink" Target="https://jelesnapok.oszk.hu/prod/unnep/vizkeresz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0F9054-F1EC-4126-AA8C-8B6E77B889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955313">
            <a:off x="1155485" y="4449267"/>
            <a:ext cx="4210393" cy="210709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Dicsértessék</a:t>
            </a:r>
            <a:br>
              <a:rPr lang="hu-HU" dirty="0"/>
            </a:br>
            <a:r>
              <a:rPr lang="hu-HU" dirty="0"/>
              <a:t> a jézus Krisztus !</a:t>
            </a:r>
            <a:br>
              <a:rPr lang="hu-HU" dirty="0"/>
            </a:br>
            <a:r>
              <a:rPr lang="hu-HU" dirty="0"/>
              <a:t>Mindörökké </a:t>
            </a:r>
            <a:br>
              <a:rPr lang="hu-HU" dirty="0"/>
            </a:br>
            <a:r>
              <a:rPr lang="hu-HU" dirty="0"/>
              <a:t>ámen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96D599A-7065-4FFE-B4FE-F1B99706D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0902815">
            <a:off x="8419855" y="4771295"/>
            <a:ext cx="3200400" cy="1463040"/>
          </a:xfrm>
        </p:spPr>
        <p:txBody>
          <a:bodyPr>
            <a:normAutofit fontScale="92500"/>
          </a:bodyPr>
          <a:lstStyle/>
          <a:p>
            <a:pPr algn="ctr"/>
            <a:r>
              <a:rPr lang="hu-HU" sz="4000" dirty="0"/>
              <a:t>Köszöntelek </a:t>
            </a:r>
          </a:p>
          <a:p>
            <a:pPr algn="ctr"/>
            <a:r>
              <a:rPr lang="hu-HU" sz="4000" dirty="0"/>
              <a:t>a hittan órán </a:t>
            </a:r>
            <a:r>
              <a:rPr lang="hu-HU" sz="4000" dirty="0">
                <a:sym typeface="Wingdings" panose="05000000000000000000" pitchFamily="2" charset="2"/>
              </a:rPr>
              <a:t> </a:t>
            </a:r>
            <a:r>
              <a:rPr lang="hu-HU" sz="4000" dirty="0"/>
              <a:t> 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99F388AC-3E97-4C96-B7CC-5028835F3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63679">
            <a:off x="232222" y="577266"/>
            <a:ext cx="5225590" cy="33975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5431E59F-AF5E-43A3-952A-B951563DE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592" y="434823"/>
            <a:ext cx="5297665" cy="38376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2033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chemeClr val="tx2"/>
            </a:gs>
            <a:gs pos="55000">
              <a:schemeClr val="accent1"/>
            </a:gs>
            <a:gs pos="8000">
              <a:srgbClr val="0070C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6E1DAF99-49C3-4570-892D-EC3171C11D41}"/>
              </a:ext>
            </a:extLst>
          </p:cNvPr>
          <p:cNvSpPr/>
          <p:nvPr/>
        </p:nvSpPr>
        <p:spPr>
          <a:xfrm>
            <a:off x="3428999" y="725440"/>
            <a:ext cx="435216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/>
              <a:t>Jó Atyánk, Istenünk</a:t>
            </a:r>
          </a:p>
          <a:p>
            <a:pPr algn="ctr"/>
            <a:r>
              <a:rPr lang="hu-HU" sz="2400" dirty="0"/>
              <a:t>Te taníts bennünket</a:t>
            </a:r>
          </a:p>
          <a:p>
            <a:pPr algn="ctr"/>
            <a:r>
              <a:rPr lang="hu-HU" sz="2400" dirty="0"/>
              <a:t>Jézus Krisztus útján</a:t>
            </a:r>
          </a:p>
          <a:p>
            <a:pPr algn="ctr"/>
            <a:r>
              <a:rPr lang="hu-HU" sz="2400" dirty="0"/>
              <a:t>vezesd a lelkünket</a:t>
            </a:r>
          </a:p>
          <a:p>
            <a:pPr algn="ctr"/>
            <a:r>
              <a:rPr lang="hu-HU" sz="2400" dirty="0"/>
              <a:t>Szent Lelked ereje</a:t>
            </a:r>
          </a:p>
          <a:p>
            <a:pPr algn="ctr"/>
            <a:r>
              <a:rPr lang="hu-HU" sz="2400" dirty="0"/>
              <a:t>növelje hitünket </a:t>
            </a:r>
          </a:p>
          <a:p>
            <a:pPr algn="ctr"/>
            <a:r>
              <a:rPr lang="hu-HU" sz="2400" dirty="0"/>
              <a:t>légy itt köztünk </a:t>
            </a:r>
          </a:p>
          <a:p>
            <a:pPr algn="ctr"/>
            <a:r>
              <a:rPr lang="hu-HU" sz="2400" dirty="0"/>
              <a:t>és áldj meg bennünket.</a:t>
            </a:r>
          </a:p>
          <a:p>
            <a:pPr algn="ctr"/>
            <a:r>
              <a:rPr lang="hu-HU" sz="2400" dirty="0"/>
              <a:t>Ámen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32B93F5-6DB9-47FE-88E6-67DED8F33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75578">
            <a:off x="430013" y="62156"/>
            <a:ext cx="3316938" cy="4548688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E9C761A-F0B5-4C44-9370-BDF62339C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2310">
            <a:off x="7024574" y="397709"/>
            <a:ext cx="5040235" cy="4071782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07FA01ED-5ED1-4003-9C84-36913B3A1A02}"/>
              </a:ext>
            </a:extLst>
          </p:cNvPr>
          <p:cNvSpPr/>
          <p:nvPr/>
        </p:nvSpPr>
        <p:spPr>
          <a:xfrm>
            <a:off x="4347074" y="155199"/>
            <a:ext cx="34978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/>
              <a:t>Hittanóra előtti ima: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FADC644-2D17-47C2-9A8E-17F78151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409" y="4250336"/>
            <a:ext cx="10813774" cy="235746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5194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tx2"/>
            </a:gs>
            <a:gs pos="17000">
              <a:srgbClr val="0070C0"/>
            </a:gs>
            <a:gs pos="53000">
              <a:schemeClr val="accent3">
                <a:lumMod val="75000"/>
              </a:schemeClr>
            </a:gs>
            <a:gs pos="91000">
              <a:srgbClr val="00206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0BD85EA2-54C5-4E25-853C-57692C59AE6E}"/>
              </a:ext>
            </a:extLst>
          </p:cNvPr>
          <p:cNvSpPr/>
          <p:nvPr/>
        </p:nvSpPr>
        <p:spPr>
          <a:xfrm>
            <a:off x="4979505" y="661891"/>
            <a:ext cx="625502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/>
              <a:t>A szinódus imája:</a:t>
            </a:r>
          </a:p>
          <a:p>
            <a:endParaRPr lang="hu-HU" sz="2000" b="1" dirty="0"/>
          </a:p>
          <a:p>
            <a:r>
              <a:rPr lang="hu-HU" sz="2000" b="1" dirty="0" err="1"/>
              <a:t>Előtted</a:t>
            </a:r>
            <a:r>
              <a:rPr lang="hu-HU" sz="2000" b="1" dirty="0"/>
              <a:t> állunk, Szentlélek, és a te nevedben gyűltünk össze.</a:t>
            </a:r>
          </a:p>
          <a:p>
            <a:r>
              <a:rPr lang="hu-HU" sz="2000" b="1" dirty="0"/>
              <a:t>Egyedül te vezess minket, lelj otthonra a szívünkben; taníts minket a követendő útra, és arra is, miként járjunk rajta.</a:t>
            </a:r>
          </a:p>
          <a:p>
            <a:r>
              <a:rPr lang="hu-HU" sz="2000" b="1" dirty="0"/>
              <a:t>Gyengék és bűnösök vagyunk; ne hagyd, hogy zűrzavart szítsunk.</a:t>
            </a:r>
          </a:p>
          <a:p>
            <a:r>
              <a:rPr lang="hu-HU" sz="2000" b="1" dirty="0"/>
              <a:t>Ne engedd, hogy a tudatlanság tévútra vezessen bennünket, vagy hogy az elfogultság befolyásolja cselekedeteinket.</a:t>
            </a:r>
          </a:p>
          <a:p>
            <a:r>
              <a:rPr lang="hu-HU" sz="2000" b="1" dirty="0"/>
              <a:t>Add, hogy megtaláljuk benned az egységet, hogy  együtt haladhassunk az örök élet felé, és  ne térjünk el az igazság útjától, sem attól, ami helyes.</a:t>
            </a:r>
          </a:p>
          <a:p>
            <a:r>
              <a:rPr lang="hu-HU" sz="2000" b="1" dirty="0"/>
              <a:t>Mindezt tőled kérjük, aki mindenütt és minden időben munkálkodsz, az Atyával és a Fiúval egységben, mindörökkön örökké. Ámen.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961EE9C-5405-4482-9168-02651A1FA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07" y="1187725"/>
            <a:ext cx="4202445" cy="430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514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chemeClr val="tx2"/>
            </a:gs>
            <a:gs pos="32000">
              <a:srgbClr val="0070C0"/>
            </a:gs>
            <a:gs pos="71000">
              <a:schemeClr val="accent3">
                <a:lumMod val="75000"/>
              </a:schemeClr>
            </a:gs>
            <a:gs pos="1000">
              <a:srgbClr val="00206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0AA2F70E-D809-4F14-AE8A-36D0B44C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8" t="1850" r="17369"/>
          <a:stretch/>
        </p:blipFill>
        <p:spPr>
          <a:xfrm>
            <a:off x="3841470" y="1381539"/>
            <a:ext cx="4512366" cy="52265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21C376FF-92A7-45EC-A249-D6075123D729}"/>
              </a:ext>
            </a:extLst>
          </p:cNvPr>
          <p:cNvSpPr/>
          <p:nvPr/>
        </p:nvSpPr>
        <p:spPr>
          <a:xfrm>
            <a:off x="3339548" y="200186"/>
            <a:ext cx="54963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Ma melyik ünnepről</a:t>
            </a:r>
          </a:p>
          <a:p>
            <a:r>
              <a:rPr lang="hu-HU" sz="2800" b="1" dirty="0"/>
              <a:t>   		beszélgetünk a hittan órán ?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A9C9867-04DE-4B9C-90FD-969720B6B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7130">
            <a:off x="9068074" y="5140406"/>
            <a:ext cx="2548144" cy="12740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669B333-199E-4D31-A10E-50EF182B2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408">
            <a:off x="176947" y="677239"/>
            <a:ext cx="3083778" cy="16598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CC4A4357-336A-4586-988B-74799BAC05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588">
            <a:off x="8551928" y="3269017"/>
            <a:ext cx="3259716" cy="127407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C78B34D0-8092-4ED8-A576-79839AAB56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01" r="-484" b="10348"/>
          <a:stretch/>
        </p:blipFill>
        <p:spPr>
          <a:xfrm rot="287546">
            <a:off x="247704" y="5002190"/>
            <a:ext cx="2716936" cy="15505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28BC66F4-57A8-4C7C-B4F2-14756BEF24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276">
            <a:off x="9283223" y="292522"/>
            <a:ext cx="1743075" cy="2619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32A89BB2-950E-46F0-A55A-E711EEAEC4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9601">
            <a:off x="40750" y="2894376"/>
            <a:ext cx="3418067" cy="15505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4758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000">
              <a:schemeClr val="tx2"/>
            </a:gs>
            <a:gs pos="32000">
              <a:srgbClr val="0070C0"/>
            </a:gs>
            <a:gs pos="71000">
              <a:schemeClr val="accent3">
                <a:lumMod val="75000"/>
              </a:schemeClr>
            </a:gs>
            <a:gs pos="1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2394AA-4F4C-4C01-A1FA-8961EC2767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216342">
            <a:off x="457201" y="5168347"/>
            <a:ext cx="6400800" cy="1254829"/>
          </a:xfrm>
        </p:spPr>
        <p:txBody>
          <a:bodyPr>
            <a:normAutofit fontScale="90000"/>
          </a:bodyPr>
          <a:lstStyle/>
          <a:p>
            <a:pPr algn="ctr"/>
            <a:r>
              <a:rPr lang="hu-HU" sz="9600" dirty="0"/>
              <a:t>Vízkereszt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480E2CC-37FE-4D48-916D-C616A1FAD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0605361">
            <a:off x="8610600" y="4960137"/>
            <a:ext cx="3200400" cy="1463040"/>
          </a:xfrm>
        </p:spPr>
        <p:txBody>
          <a:bodyPr>
            <a:normAutofit/>
          </a:bodyPr>
          <a:lstStyle/>
          <a:p>
            <a:pPr algn="ctr"/>
            <a:r>
              <a:rPr lang="hu-HU" sz="4000" dirty="0"/>
              <a:t>Január 6.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83837EC-3B91-417E-9D3C-C7D674E80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774" y="434823"/>
            <a:ext cx="9753600" cy="3800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1795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chemeClr val="tx2"/>
            </a:gs>
            <a:gs pos="17000">
              <a:srgbClr val="0070C0"/>
            </a:gs>
            <a:gs pos="53000">
              <a:schemeClr val="accent3">
                <a:lumMod val="75000"/>
              </a:schemeClr>
            </a:gs>
            <a:gs pos="91000">
              <a:srgbClr val="002060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EB336924-9B33-49DB-B24B-79AA17A64A89}"/>
              </a:ext>
            </a:extLst>
          </p:cNvPr>
          <p:cNvSpPr/>
          <p:nvPr/>
        </p:nvSpPr>
        <p:spPr>
          <a:xfrm>
            <a:off x="341243" y="535809"/>
            <a:ext cx="6079435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3200" dirty="0"/>
              <a:t>Hallgassátok meg</a:t>
            </a:r>
          </a:p>
          <a:p>
            <a:pPr algn="ctr"/>
            <a:r>
              <a:rPr lang="hu-HU" sz="3200" dirty="0"/>
              <a:t> a következő éneket:</a:t>
            </a:r>
          </a:p>
          <a:p>
            <a:pPr algn="ctr"/>
            <a:r>
              <a:rPr lang="hu-HU" sz="3200" dirty="0">
                <a:hlinkClick r:id="rId2"/>
              </a:rPr>
              <a:t>https://www.youtube.com/watch?v=gNyZlODZDPg</a:t>
            </a:r>
            <a:endParaRPr lang="hu-HU" sz="3200" dirty="0"/>
          </a:p>
          <a:p>
            <a:pPr algn="ctr"/>
            <a:endParaRPr lang="hu-HU" sz="3200" dirty="0"/>
          </a:p>
          <a:p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C07AB45-EA86-4AC8-AA0F-5517CF8B5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90" y="3082830"/>
            <a:ext cx="4499113" cy="323936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13245128-4462-412A-9BC7-1A9007DB4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099" y="1140591"/>
            <a:ext cx="5098774" cy="45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tx2"/>
            </a:gs>
            <a:gs pos="17000">
              <a:srgbClr val="0070C0"/>
            </a:gs>
            <a:gs pos="53000">
              <a:schemeClr val="accent3">
                <a:lumMod val="75000"/>
              </a:schemeClr>
            </a:gs>
            <a:gs pos="91000">
              <a:srgbClr val="00206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83A3A5-C53B-4327-8F70-8DB8CF37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4347" y="515642"/>
            <a:ext cx="4359967" cy="149961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Mennyi mindent tudtok </a:t>
            </a:r>
            <a:br>
              <a:rPr lang="hu-HU" dirty="0"/>
            </a:br>
            <a:r>
              <a:rPr lang="hu-HU" dirty="0"/>
              <a:t>már vízkereszt ünnepéről?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4452D2F-A207-42F6-BF08-D6D834907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3" y="191605"/>
            <a:ext cx="5917097" cy="36473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096C6525-8D27-4E6A-8592-4A64983D4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307" y="2697370"/>
            <a:ext cx="7572790" cy="41606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893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E2944C67-7906-4D10-B7D0-21A7692A3E71}"/>
              </a:ext>
            </a:extLst>
          </p:cNvPr>
          <p:cNvSpPr/>
          <p:nvPr/>
        </p:nvSpPr>
        <p:spPr>
          <a:xfrm>
            <a:off x="3500706" y="103569"/>
            <a:ext cx="519058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b="1" dirty="0"/>
              <a:t>Vízkereszt</a:t>
            </a:r>
          </a:p>
          <a:p>
            <a:pPr algn="ctr"/>
            <a:r>
              <a:rPr lang="hu-HU" sz="2400" b="1" dirty="0"/>
              <a:t>Jézus Krisztus megjelenésének ünnepe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95B9E922-BC9B-4D0F-94C3-6E50C68F6581}"/>
              </a:ext>
            </a:extLst>
          </p:cNvPr>
          <p:cNvSpPr/>
          <p:nvPr/>
        </p:nvSpPr>
        <p:spPr>
          <a:xfrm>
            <a:off x="0" y="1012954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/>
              <a:t>A kereszténységben a 4. század elején vált vízkereszt napja liturgikus ünneppé, 312 és 325 között kezdett elterjedni először keleten, majd nyugaton. </a:t>
            </a:r>
          </a:p>
          <a:p>
            <a:r>
              <a:rPr lang="hu-HU" sz="2400" dirty="0"/>
              <a:t>	Három eseményre emlékeztet az ünnep: 	- a napkeleti bölcsek imádására,</a:t>
            </a:r>
          </a:p>
          <a:p>
            <a:r>
              <a:rPr lang="hu-HU" sz="2400" dirty="0"/>
              <a:t> 												- Jézus megkeresztelkedésére a Jordánban és </a:t>
            </a:r>
          </a:p>
          <a:p>
            <a:r>
              <a:rPr lang="hu-HU" sz="2400" dirty="0"/>
              <a:t>												- Jézus első csodájára a kánai menyegzőn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73CD9CA2-3538-49D9-895A-726208635E47}"/>
              </a:ext>
            </a:extLst>
          </p:cNvPr>
          <p:cNvSpPr/>
          <p:nvPr/>
        </p:nvSpPr>
        <p:spPr>
          <a:xfrm>
            <a:off x="149087" y="3030335"/>
            <a:ext cx="12042913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2000" i="1" dirty="0"/>
          </a:p>
          <a:p>
            <a:pPr algn="ctr"/>
            <a:r>
              <a:rPr lang="hu-HU" sz="2400" b="1" i="1" dirty="0"/>
              <a:t>Vízkereszt hagyományos elnevezése, az epifánia a görög </a:t>
            </a:r>
            <a:r>
              <a:rPr lang="hu-HU" sz="2400" b="1" i="1" dirty="0" err="1"/>
              <a:t>epiphaneia</a:t>
            </a:r>
            <a:r>
              <a:rPr lang="hu-HU" sz="2400" b="1" i="1" dirty="0"/>
              <a:t>, megjelenés szóból származik, a Szentírásra utal vissza.</a:t>
            </a:r>
          </a:p>
          <a:p>
            <a:pPr algn="ctr"/>
            <a:r>
              <a:rPr lang="hu-HU" sz="2400" b="1" i="1" dirty="0"/>
              <a:t> Az Ószövetségben Isten különféle módokon nyilvánítja ki önmagát az embereknek, ahogy megjelenik Mózesnek az égő csipkebokorban vagy a tűzoszlop képében, vagy ahogy prófétái által szól hozzánk.</a:t>
            </a:r>
          </a:p>
          <a:p>
            <a:pPr algn="ctr"/>
            <a:r>
              <a:rPr lang="hu-HU" sz="2400" b="1" i="1" dirty="0"/>
              <a:t> Az ószövetségi ígéretek Jézus Krisztusban teljesednek be, amikor Isten emberré lesz. </a:t>
            </a:r>
          </a:p>
          <a:p>
            <a:pPr algn="ctr"/>
            <a:r>
              <a:rPr lang="hu-HU" sz="2400" b="1" i="1" dirty="0"/>
              <a:t>A latin kifejezés is erre utal: </a:t>
            </a:r>
            <a:r>
              <a:rPr lang="hu-HU" sz="2400" b="1" i="1" dirty="0" err="1"/>
              <a:t>Epiphania</a:t>
            </a:r>
            <a:r>
              <a:rPr lang="hu-HU" sz="2400" b="1" i="1" dirty="0"/>
              <a:t> Domini, magyarul: az Úr megjelenése vagy Urunk megjelenése. </a:t>
            </a:r>
          </a:p>
          <a:p>
            <a:pPr algn="ctr"/>
            <a:r>
              <a:rPr lang="hu-HU" sz="2400" b="1" i="1" dirty="0"/>
              <a:t>Vízkereszt ünnepe emlékeztet minket arra, hogy Jézus Krisztusban Isten megjelent közöttünk és elhozta nekünk az üdvösséget. A keleti egyházakban ezért sokáig egyet jelentett a születés és az epifánia ünnepe.</a:t>
            </a:r>
          </a:p>
        </p:txBody>
      </p:sp>
    </p:spTree>
    <p:extLst>
      <p:ext uri="{BB962C8B-B14F-4D97-AF65-F5344CB8AC3E}">
        <p14:creationId xmlns:p14="http://schemas.microsoft.com/office/powerpoint/2010/main" val="306273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4614273-BDF0-4897-9C3A-B4A8F7A905E1}"/>
              </a:ext>
            </a:extLst>
          </p:cNvPr>
          <p:cNvSpPr/>
          <p:nvPr/>
        </p:nvSpPr>
        <p:spPr>
          <a:xfrm>
            <a:off x="109331" y="335846"/>
            <a:ext cx="118772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dirty="0"/>
              <a:t>Az ünnep arra emlékeztet, hogy a pogányokhoz is eljutott a Megváltó születésének örömhíre. Máté evangéliumában olvassuk: „íme, bölcsek érkeztek napkeletről Jeruzsálembe”, akik a betlehemi csillag által vezéreltetve jöttek keletről Júdeába, hogy az újszülött kis Jézusnak kifejezzék hódolatukat: aranyat ajándékoztak a Királynak, tömjént az igaz Istennek és mirhát a szenvedő Emberfiának, a Messiásnak.  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2FB91CC4-AD3B-4813-9ADB-19B1EADC0707}"/>
              </a:ext>
            </a:extLst>
          </p:cNvPr>
          <p:cNvSpPr/>
          <p:nvPr/>
        </p:nvSpPr>
        <p:spPr>
          <a:xfrm>
            <a:off x="238540" y="3429000"/>
            <a:ext cx="59336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Az ajándékok előrevetítik Jézus titulusait, amelyekkel az evangéliumban találkozunk. A királynak kijáró tisztelet jeléül aranyat hoznak neki, hiszen Jézus királyi sarj, Dávid király leszármazottja. Második eljövetelekor királyi dicsőségében fog megjelenni, ő a Királyok Királya és Urak Ura.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8295A87-7A29-4611-A5C9-3595F6543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824" y="2943928"/>
            <a:ext cx="4297845" cy="24067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0A68EB3-2ACB-4881-BDBF-98F0C1958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04" y="4502426"/>
            <a:ext cx="3890632" cy="21787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52723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714C5C92-6E48-4D89-BB91-6C7E3A0637F6}"/>
              </a:ext>
            </a:extLst>
          </p:cNvPr>
          <p:cNvSpPr/>
          <p:nvPr/>
        </p:nvSpPr>
        <p:spPr>
          <a:xfrm>
            <a:off x="0" y="3745206"/>
            <a:ext cx="6172201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hu-HU" sz="2400" dirty="0"/>
          </a:p>
          <a:p>
            <a:pPr algn="just"/>
            <a:r>
              <a:rPr lang="hu-HU" sz="2400" dirty="0"/>
              <a:t> </a:t>
            </a:r>
            <a:r>
              <a:rPr lang="hu-HU" sz="2000" b="1" dirty="0"/>
              <a:t>A harmadik ajándék, a mirha, amely több alkalommal is megjelenik a Bibliában, akár illatszerként, akár orvosságként, a fájdalom enyhítésére is szolgált. Jézusnak a kereszten ezt akarnak adni: „Mirhával kevert bort adtak neki inni, de nem fogadta el” . Jézus halála után a bebalzsamozásához is ezt az anyagot használták. Jézus tehát király, főpap és a szenvedő Emberfia, a Messiás is.</a:t>
            </a:r>
            <a:endParaRPr lang="hu-HU" sz="2400" b="1" dirty="0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30D9B9DD-184F-4872-9130-0E6B74AF1389}"/>
              </a:ext>
            </a:extLst>
          </p:cNvPr>
          <p:cNvSpPr/>
          <p:nvPr/>
        </p:nvSpPr>
        <p:spPr>
          <a:xfrm>
            <a:off x="123411" y="293759"/>
            <a:ext cx="58102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000" b="1" dirty="0"/>
              <a:t>A második ajándék, a tömjén leginkább a főpapnak kijáró papi ajándéknak számított. A Zsidókhoz írt levél nevezi Jézust főpapnak.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5DD5FEB-4770-4C11-8ADF-0BC131E77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33" y="369142"/>
            <a:ext cx="3428578" cy="18805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11EEE4E-F2CC-43A2-8BE8-85305832F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3878">
            <a:off x="6242514" y="4187564"/>
            <a:ext cx="3166853" cy="20054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8A1C713-5954-458A-A2F8-18A0FDB535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7040">
            <a:off x="5403673" y="2053457"/>
            <a:ext cx="2905128" cy="16895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E019D3D-D842-4602-84FD-4D04A59255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388" y="640152"/>
            <a:ext cx="2476201" cy="51963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18B9994F-5479-4E9D-AF6C-DAABB9B01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171">
            <a:off x="8531326" y="5003708"/>
            <a:ext cx="3560033" cy="16614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22C6BCE0-948D-435C-8195-5EB4F8A1CC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95725">
            <a:off x="24864" y="1450131"/>
            <a:ext cx="4424977" cy="22804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03E8EDCB-0FBC-4914-9AB8-0ABE5EECD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1989" y="1310683"/>
            <a:ext cx="2133785" cy="368840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336A3E18-2451-4792-987E-58AF7ED25D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140" y="2707284"/>
            <a:ext cx="2436309" cy="14856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64486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F7D41AA6-05CC-4220-ABE3-0527F904FF1F}"/>
              </a:ext>
            </a:extLst>
          </p:cNvPr>
          <p:cNvSpPr/>
          <p:nvPr/>
        </p:nvSpPr>
        <p:spPr>
          <a:xfrm>
            <a:off x="215349" y="366623"/>
            <a:ext cx="542676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A vízkereszt második evangéliumi története:</a:t>
            </a:r>
          </a:p>
          <a:p>
            <a:pPr algn="ctr"/>
            <a:r>
              <a:rPr lang="hu-HU" sz="2800" b="1" dirty="0"/>
              <a:t> Jézus elment a Jordán folyóhoz, ahol Keresztelő Szent János megkeresztelte őt. Ekkor a mennyei Atya </a:t>
            </a:r>
            <a:r>
              <a:rPr lang="hu-HU" sz="2800" b="1" dirty="0" err="1"/>
              <a:t>szózata</a:t>
            </a:r>
            <a:r>
              <a:rPr lang="hu-HU" sz="2800" b="1" dirty="0"/>
              <a:t> kinyilatkoztatta a Fiút: „És íme, egy hang hangzott az égből: »Ez az én szeretett fiam, akiben kedvem telik«” (</a:t>
            </a:r>
            <a:r>
              <a:rPr lang="hu-HU" sz="2800" b="1" dirty="0" err="1"/>
              <a:t>Mt</a:t>
            </a:r>
            <a:r>
              <a:rPr lang="hu-HU" sz="2800" b="1" dirty="0"/>
              <a:t> 3,17), és a Szentlélek galamb képében </a:t>
            </a:r>
            <a:r>
              <a:rPr lang="hu-HU" sz="2800" b="1" dirty="0" err="1"/>
              <a:t>alászállt</a:t>
            </a:r>
            <a:r>
              <a:rPr lang="hu-HU" sz="2800" b="1" dirty="0"/>
              <a:t> Krisztusra. Ebben a jelenetben a teljes Szentháromság kinyilatkoztatta önmagát az emberiség előtt.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90D4BD5-152E-4AE5-BBFE-5A2B743AF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651" y="967429"/>
            <a:ext cx="6096000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131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FE79CF7-49EF-48B1-A0B4-D04590361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90" y="2352243"/>
            <a:ext cx="2742993" cy="40081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7B3BE0E-970D-4245-9648-621EBF1E0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33" y="255951"/>
            <a:ext cx="3063945" cy="397149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56AD221-30B7-4916-A5B4-215C81E091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" b="12540"/>
          <a:stretch/>
        </p:blipFill>
        <p:spPr>
          <a:xfrm>
            <a:off x="8828236" y="3223591"/>
            <a:ext cx="2783710" cy="3379305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EE637B41-78BF-4D2C-8033-5DD5897B1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860" y="149087"/>
            <a:ext cx="2594462" cy="327991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F6AD2572-7C44-4212-94FE-C1E1DEE977B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" t="16568" r="-942" b="7126"/>
          <a:stretch/>
        </p:blipFill>
        <p:spPr>
          <a:xfrm>
            <a:off x="2569291" y="0"/>
            <a:ext cx="2465460" cy="2554444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DED91D7-98EF-4169-830B-C3291CABC9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3541" y="4303557"/>
            <a:ext cx="448627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91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1ACD515B-6205-4BE7-87B9-7F38765A353D}"/>
              </a:ext>
            </a:extLst>
          </p:cNvPr>
          <p:cNvSpPr/>
          <p:nvPr/>
        </p:nvSpPr>
        <p:spPr>
          <a:xfrm>
            <a:off x="215348" y="227378"/>
            <a:ext cx="118507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b="1" dirty="0"/>
              <a:t>A harmadik evangéliumi jelenete: </a:t>
            </a:r>
          </a:p>
          <a:p>
            <a:pPr algn="just"/>
            <a:r>
              <a:rPr lang="hu-HU" sz="2400" b="1" dirty="0"/>
              <a:t>Jézus a kánai menyegzőn, édesanyja kérésére, az elfogyott bor pótlására első csodatételeként a vizet borrá változtatta (</a:t>
            </a:r>
            <a:r>
              <a:rPr lang="hu-HU" sz="2400" b="1" dirty="0" err="1"/>
              <a:t>Jn</a:t>
            </a:r>
            <a:r>
              <a:rPr lang="hu-HU" sz="2400" b="1" dirty="0"/>
              <a:t> 2,1–12).</a:t>
            </a:r>
          </a:p>
          <a:p>
            <a:pPr algn="just"/>
            <a:r>
              <a:rPr lang="hu-HU" sz="2400" b="1" dirty="0"/>
              <a:t>Jézus ezzel a cselekedettel kinyilvánította isteni erejét: „Kinyilatkoztatta dicsőségét, s tanítványai hittek benne” (</a:t>
            </a:r>
            <a:r>
              <a:rPr lang="hu-HU" sz="2400" b="1" dirty="0" err="1"/>
              <a:t>Jn</a:t>
            </a:r>
            <a:r>
              <a:rPr lang="hu-HU" sz="2400" b="1" dirty="0"/>
              <a:t> 2,11). Ebben a csodában Isten megmutatja dicsőségét, hogy az embereknek segíteni akar, meg akarja menteni és végül meg akarja váltani őket.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DF55892-C5BA-4E5D-B017-00E032859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36171" y="1828067"/>
            <a:ext cx="4163974" cy="5895892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C8471381-963B-4DD5-B8DF-C1D29A4EBE64}"/>
              </a:ext>
            </a:extLst>
          </p:cNvPr>
          <p:cNvSpPr/>
          <p:nvPr/>
        </p:nvSpPr>
        <p:spPr>
          <a:xfrm>
            <a:off x="4544455" y="2801325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3"/>
              </a:rPr>
              <a:t>https://</a:t>
            </a: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D4B949C7-5B2D-4A65-A09B-E3F887A61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48" y="2801325"/>
            <a:ext cx="5230508" cy="3702495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4531E885-0B02-4885-A145-BA5455A99608}"/>
              </a:ext>
            </a:extLst>
          </p:cNvPr>
          <p:cNvSpPr/>
          <p:nvPr/>
        </p:nvSpPr>
        <p:spPr>
          <a:xfrm>
            <a:off x="769557" y="6104745"/>
            <a:ext cx="41220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5"/>
              </a:rPr>
              <a:t>www.youtube.com/watch?v=BalxHRGWivc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32704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AF2B09F-CC12-4F2D-B7EE-2334A9333A26}"/>
              </a:ext>
            </a:extLst>
          </p:cNvPr>
          <p:cNvSpPr/>
          <p:nvPr/>
        </p:nvSpPr>
        <p:spPr>
          <a:xfrm>
            <a:off x="5297557" y="2186609"/>
            <a:ext cx="677683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/>
              <a:t>Vízkeresztkor kezdődik meg a házszentelések időszaka, amely a 15. században kialakult szokás. </a:t>
            </a:r>
          </a:p>
          <a:p>
            <a:pPr algn="just"/>
            <a:r>
              <a:rPr lang="hu-HU" sz="2400" dirty="0"/>
              <a:t>A házszentelés szertartása során a pap az újonnan megáldott szenteltvízzel meghinti a lakásokat, házakat; valamint megáldja a benne lakókat, dolgozókat. Szokás szerint a házszentelés után az ajtóra fölírják az évszámot és a népi értelmezés szerint a háromkirályok nevének (Gáspár, Menyhért, Boldizsár) kezdőbetűit: 20 + G + M + B + 22. </a:t>
            </a:r>
          </a:p>
          <a:p>
            <a:pPr algn="just"/>
            <a:r>
              <a:rPr lang="hu-HU" sz="2400" dirty="0"/>
              <a:t>Az eredeti értelmezés szerint a három betű a latin áldásformula kezdőbetűi: Christus </a:t>
            </a:r>
            <a:r>
              <a:rPr lang="hu-HU" sz="2400" dirty="0" err="1"/>
              <a:t>Mansionem</a:t>
            </a:r>
            <a:r>
              <a:rPr lang="hu-HU" sz="2400" dirty="0"/>
              <a:t> </a:t>
            </a:r>
            <a:r>
              <a:rPr lang="hu-HU" sz="2400" dirty="0" err="1"/>
              <a:t>Benedicat</a:t>
            </a:r>
            <a:r>
              <a:rPr lang="hu-HU" sz="2400" dirty="0"/>
              <a:t> („Krisztus áldja meg e házat”).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E1AFFDF-EB50-4BE0-92F9-250062D3F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817" y="321147"/>
            <a:ext cx="3399183" cy="16680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CC408557-5574-4A11-ACF3-D20A5A4B1FDE}"/>
              </a:ext>
            </a:extLst>
          </p:cNvPr>
          <p:cNvSpPr/>
          <p:nvPr/>
        </p:nvSpPr>
        <p:spPr>
          <a:xfrm>
            <a:off x="165651" y="195615"/>
            <a:ext cx="84515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400" dirty="0"/>
              <a:t>	A magyarság körében a vízkereszt ünnepéhez kötődően különböző népszokások alakultak ki a századok során, és hagyományosan ekkor kezdődik a húshagyó keddig (a nagyböjt kezdetét jelentő hamvazószerdát megelőző napig) tartó farsang is.</a:t>
            </a: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0DE4EB54-4DDC-4DC9-8083-F196CD5E7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057" t="23422" r="10188" b="3950"/>
          <a:stretch/>
        </p:blipFill>
        <p:spPr>
          <a:xfrm rot="20897014" flipH="1">
            <a:off x="389563" y="2188562"/>
            <a:ext cx="4391854" cy="2172804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39F6AAD3-25F6-45E9-832B-18D396D246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427" y="3429000"/>
            <a:ext cx="2530059" cy="3371380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9C9B5AE4-E410-4A2A-A783-2CB780285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791" y="5516004"/>
            <a:ext cx="3176291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26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8999AE41-E880-4E03-9AFE-F19808ED46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2" r="21162" b="14974"/>
          <a:stretch/>
        </p:blipFill>
        <p:spPr>
          <a:xfrm rot="403991">
            <a:off x="4472953" y="658526"/>
            <a:ext cx="4406420" cy="4850295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D632147D-8708-4969-AA71-3A7D0A66C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47095" flipH="1">
            <a:off x="7503078" y="524920"/>
            <a:ext cx="4375645" cy="24613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3E2DFA71-E86A-4876-839B-08154F4981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1689">
            <a:off x="437474" y="468498"/>
            <a:ext cx="3876675" cy="487680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3FC34D7E-09AD-40BA-B2F2-84E4FC2047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6801" y="4518173"/>
            <a:ext cx="2920237" cy="2243522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5689CDC-803B-4877-98EF-ED6FE7A8E8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325906">
            <a:off x="194173" y="3711686"/>
            <a:ext cx="4078577" cy="3164098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8D84D7B7-C8A3-4893-B473-7003D89991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706089">
            <a:off x="7765133" y="3662079"/>
            <a:ext cx="3972979" cy="264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40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7B5663B-2A3F-4F48-AA94-BACC0EC25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55" y="152400"/>
            <a:ext cx="4803913" cy="48039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FD385CF4-6926-4141-84BF-F6ED99C50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862" y="4303643"/>
            <a:ext cx="3132884" cy="23496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44B4CCF-6C71-4611-82FC-8DD5D7BCC20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4" t="19578" r="2414" b="14975"/>
          <a:stretch/>
        </p:blipFill>
        <p:spPr>
          <a:xfrm rot="16407276">
            <a:off x="7129405" y="256018"/>
            <a:ext cx="3866323" cy="493883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5086C2E0-6F9C-442F-B4B4-B553DC78DD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47"/>
          <a:stretch/>
        </p:blipFill>
        <p:spPr>
          <a:xfrm rot="19215492">
            <a:off x="4147598" y="1325925"/>
            <a:ext cx="3880710" cy="279901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B052DEAF-F8BC-4F1F-AF46-2335417ADD7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1" t="3143" r="1522" b="23108"/>
          <a:stretch/>
        </p:blipFill>
        <p:spPr>
          <a:xfrm rot="1332168">
            <a:off x="4388704" y="3950830"/>
            <a:ext cx="3748115" cy="25237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12EE6BC6-A953-40B1-A449-0F007758D5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29900">
            <a:off x="7012286" y="3414890"/>
            <a:ext cx="4166981" cy="27779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18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tx2"/>
            </a:gs>
            <a:gs pos="17000">
              <a:srgbClr val="0070C0"/>
            </a:gs>
            <a:gs pos="53000">
              <a:schemeClr val="accent3">
                <a:lumMod val="75000"/>
              </a:schemeClr>
            </a:gs>
            <a:gs pos="91000">
              <a:srgbClr val="00206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3B9FFDE-D628-4567-87E3-DC4272B0E428}"/>
              </a:ext>
            </a:extLst>
          </p:cNvPr>
          <p:cNvSpPr/>
          <p:nvPr/>
        </p:nvSpPr>
        <p:spPr>
          <a:xfrm>
            <a:off x="109330" y="212735"/>
            <a:ext cx="8676861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u="sng" dirty="0"/>
              <a:t>Hagyományok és népszokások vízkeresztkor</a:t>
            </a:r>
          </a:p>
          <a:p>
            <a:pPr algn="ctr"/>
            <a:endParaRPr lang="hu-HU" sz="2000" b="1" dirty="0"/>
          </a:p>
          <a:p>
            <a:pPr algn="ctr"/>
            <a:r>
              <a:rPr lang="hu-HU" sz="2000" b="1" dirty="0"/>
              <a:t>A néphagyomány szerint az ilyenkor megszentel vízből nem csupán a család összes tagja ivott, hogy garantálva legyen egész évben a jó egészség, de még az állatoknak is kortyolniuk kellett belőle, hogy őket is elkerülje minden nyavalya.</a:t>
            </a:r>
          </a:p>
          <a:p>
            <a:pPr algn="ctr"/>
            <a:r>
              <a:rPr lang="hu-HU" sz="2000" b="1" dirty="0"/>
              <a:t>A belső alkalmazás mellett, külsőleg is használták a szenteltvizet: az emberek magukra locsolták, a jószágot is megspriccelték vele, de még a földre, sőt a bölcsőre, a gyerekek ágyára is jutott belőle, hogy biztosan elkerülje a rontás még a környéküket is.</a:t>
            </a:r>
          </a:p>
          <a:p>
            <a:pPr algn="ctr"/>
            <a:r>
              <a:rPr lang="hu-HU" sz="2000" b="1" dirty="0"/>
              <a:t>A megszentelt vízzel nem csak az embereket és állatokat lehetett megoltalmazni, de akár az egész házat is. Házszenteléskor a pap a szemöldökfára felírta - szentelt krétával - a napkeleti bölcsek nevének – Gáspár, Menyhért, Boldizsár – kezdőbetűit és az évszámot, majd meghintette szenteltvízzel a házat, hogy megvédje az otthont és a benne lakókat a gonosztól.</a:t>
            </a:r>
          </a:p>
          <a:p>
            <a:pPr algn="ctr"/>
            <a:r>
              <a:rPr lang="hu-HU" sz="2000" b="1" dirty="0"/>
              <a:t>Január hatodikán általában nagy vendégeskedés és vendégvárás jellemezte a falusiak életét, majd amikor leszállt az est, sokfelé megkezdődött a </a:t>
            </a:r>
            <a:r>
              <a:rPr lang="hu-HU" sz="2000" b="1" dirty="0" err="1"/>
              <a:t>háromkirályozás</a:t>
            </a:r>
            <a:r>
              <a:rPr lang="hu-HU" sz="2000" b="1" dirty="0"/>
              <a:t> és a csillagének. Ilyenkor gyerekek személyesítették meg a három napkeleti bölcs alakját, akiket egy fényes csillag vezetett Betlehembe.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E622EE1-CBAD-465E-B220-E42C80968C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2039" y="1048578"/>
            <a:ext cx="2890631" cy="50788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59209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tx2"/>
            </a:gs>
            <a:gs pos="17000">
              <a:srgbClr val="0070C0"/>
            </a:gs>
            <a:gs pos="53000">
              <a:schemeClr val="accent3">
                <a:lumMod val="75000"/>
              </a:schemeClr>
            </a:gs>
            <a:gs pos="91000">
              <a:srgbClr val="002060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0901A60-46C2-43C9-9C8F-4DBC9D26B131}"/>
              </a:ext>
            </a:extLst>
          </p:cNvPr>
          <p:cNvSpPr/>
          <p:nvPr/>
        </p:nvSpPr>
        <p:spPr>
          <a:xfrm>
            <a:off x="4260411" y="117693"/>
            <a:ext cx="766307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Ehhez a dátumhoz időjósló népszokások is kapcsolódtak: ha január hatodikán sütött a nap, akkor még hosszú és zimankós tél várt az emberekre, ha azonban hidegre ébredtek, akkor a hiedelem szerint korán beköszöntött abban az évben a tavasz.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Vízkeresztkor a népszokások szerint a háziak utoljára meggyújtották a karácsonyfa gyertyáit, szétosztották a megmaradt finomságokat, tűzre vetették a fát, egy ágacskát azonban megtartottak, hogy elűzze a gonoszt.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Ezen a napon töltött káposztát, fonott kalácsot vagy fánkot illett enni és a lányoknak férjet is jósoltak sok helyen.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Mostanra ezek a szokások már feledésbe merültek, talán az egyetlen, amely tartja még magát, hogy hagyományosan január hatodikán kell leszedni a karácsonyfát.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FC6179B-7E7F-48D3-8930-E7FC2201C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09" y="576469"/>
            <a:ext cx="4121102" cy="57050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81941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nar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8E13672B-DC4F-47C4-8F08-BD33D65FE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105" y="270044"/>
            <a:ext cx="4949686" cy="631791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830DDB78-6F02-4818-8635-937D1E147E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76" r="951"/>
          <a:stretch/>
        </p:blipFill>
        <p:spPr>
          <a:xfrm>
            <a:off x="1235367" y="655982"/>
            <a:ext cx="3740823" cy="3150706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7E8D1B75-5430-422E-B148-8F95581C4832}"/>
              </a:ext>
            </a:extLst>
          </p:cNvPr>
          <p:cNvSpPr/>
          <p:nvPr/>
        </p:nvSpPr>
        <p:spPr>
          <a:xfrm>
            <a:off x="891209" y="4762758"/>
            <a:ext cx="4475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/>
              <a:t>Dicsértessék a Jézus Krisztus!</a:t>
            </a:r>
          </a:p>
          <a:p>
            <a:pPr algn="ctr"/>
            <a:r>
              <a:rPr lang="hu-HU" sz="2400" b="1" dirty="0"/>
              <a:t> </a:t>
            </a:r>
          </a:p>
          <a:p>
            <a:pPr algn="ctr"/>
            <a:r>
              <a:rPr lang="hu-HU" sz="2400" b="1" dirty="0"/>
              <a:t>Mindörökké. </a:t>
            </a:r>
          </a:p>
          <a:p>
            <a:pPr algn="ctr"/>
            <a:endParaRPr lang="hu-HU" sz="2400" b="1" dirty="0"/>
          </a:p>
          <a:p>
            <a:pPr algn="ctr"/>
            <a:r>
              <a:rPr lang="hu-HU" sz="2400" b="1" dirty="0"/>
              <a:t>Ámen.</a:t>
            </a:r>
          </a:p>
        </p:txBody>
      </p:sp>
    </p:spTree>
    <p:extLst>
      <p:ext uri="{BB962C8B-B14F-4D97-AF65-F5344CB8AC3E}">
        <p14:creationId xmlns:p14="http://schemas.microsoft.com/office/powerpoint/2010/main" val="1345636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1FB1F4CA-E84C-432D-99F8-1AB41987E32D}"/>
              </a:ext>
            </a:extLst>
          </p:cNvPr>
          <p:cNvSpPr/>
          <p:nvPr/>
        </p:nvSpPr>
        <p:spPr>
          <a:xfrm rot="21096156">
            <a:off x="595561" y="534811"/>
            <a:ext cx="5246856" cy="535531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/>
            <a:r>
              <a:rPr lang="hu-HU" dirty="0">
                <a:latin typeface="Georgia" panose="02040502050405020303" pitchFamily="18" charset="0"/>
              </a:rPr>
              <a:t>Kedves </a:t>
            </a:r>
            <a:r>
              <a:rPr lang="hu-HU" dirty="0" err="1">
                <a:latin typeface="Georgia" panose="02040502050405020303" pitchFamily="18" charset="0"/>
              </a:rPr>
              <a:t>Katekéták</a:t>
            </a:r>
            <a:r>
              <a:rPr lang="hu-HU" dirty="0">
                <a:latin typeface="Georgia" panose="02040502050405020303" pitchFamily="18" charset="0"/>
              </a:rPr>
              <a:t>!</a:t>
            </a:r>
            <a:br>
              <a:rPr lang="hu-HU" dirty="0">
                <a:latin typeface="Georgia" panose="02040502050405020303" pitchFamily="18" charset="0"/>
              </a:rPr>
            </a:br>
            <a:br>
              <a:rPr lang="hu-HU" dirty="0">
                <a:latin typeface="Georgia" panose="02040502050405020303" pitchFamily="18" charset="0"/>
              </a:rPr>
            </a:br>
            <a:r>
              <a:rPr lang="hu-HU" dirty="0">
                <a:latin typeface="Georgia" panose="02040502050405020303" pitchFamily="18" charset="0"/>
              </a:rPr>
              <a:t>Szent Balázs életéről</a:t>
            </a:r>
            <a:br>
              <a:rPr lang="hu-HU" dirty="0">
                <a:latin typeface="Georgia" panose="02040502050405020303" pitchFamily="18" charset="0"/>
              </a:rPr>
            </a:br>
            <a:r>
              <a:rPr lang="hu-HU" dirty="0">
                <a:latin typeface="Georgia" panose="02040502050405020303" pitchFamily="18" charset="0"/>
              </a:rPr>
              <a:t> készült PPT-t használjátok bátran, alakítsátok kedvetekre .</a:t>
            </a:r>
            <a:br>
              <a:rPr lang="hu-HU" dirty="0">
                <a:latin typeface="Georgia" panose="02040502050405020303" pitchFamily="18" charset="0"/>
              </a:rPr>
            </a:br>
            <a:br>
              <a:rPr lang="hu-HU" dirty="0">
                <a:latin typeface="Georgia" panose="02040502050405020303" pitchFamily="18" charset="0"/>
              </a:rPr>
            </a:br>
            <a:r>
              <a:rPr lang="hu-HU" dirty="0">
                <a:latin typeface="Georgia" panose="02040502050405020303" pitchFamily="18" charset="0"/>
              </a:rPr>
              <a:t>Próbáltam minden korosztálynak megfelelő szerkeszthető történeteket, feladatokat, összeállítani.</a:t>
            </a:r>
            <a:br>
              <a:rPr lang="hu-HU" dirty="0">
                <a:latin typeface="Georgia" panose="02040502050405020303" pitchFamily="18" charset="0"/>
              </a:rPr>
            </a:br>
            <a:r>
              <a:rPr lang="hu-HU" dirty="0">
                <a:latin typeface="Georgia" panose="02040502050405020303" pitchFamily="18" charset="0"/>
              </a:rPr>
              <a:t>Általam kedvelt, használt internetes oldalakon keresgélve meghagyva a fellelhetőséget …..</a:t>
            </a:r>
          </a:p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/>
            <a:r>
              <a:rPr lang="hu-HU" dirty="0">
                <a:latin typeface="Georgia" panose="02040502050405020303" pitchFamily="18" charset="0"/>
              </a:rPr>
              <a:t>Szép hetet, jó munkát kívánok!</a:t>
            </a:r>
          </a:p>
          <a:p>
            <a:pPr algn="ctr"/>
            <a:endParaRPr lang="hu-HU" dirty="0">
              <a:latin typeface="Georgia" panose="02040502050405020303" pitchFamily="18" charset="0"/>
            </a:endParaRPr>
          </a:p>
          <a:p>
            <a:pPr algn="ctr"/>
            <a:r>
              <a:rPr lang="hu-HU" dirty="0">
                <a:latin typeface="Georgia" panose="02040502050405020303" pitchFamily="18" charset="0"/>
              </a:rPr>
              <a:t>Szeretettel:</a:t>
            </a:r>
          </a:p>
          <a:p>
            <a:pPr algn="ctr"/>
            <a:br>
              <a:rPr lang="hu-HU" dirty="0">
                <a:latin typeface="Georgia" panose="02040502050405020303" pitchFamily="18" charset="0"/>
              </a:rPr>
            </a:br>
            <a:r>
              <a:rPr lang="hu-HU" dirty="0">
                <a:latin typeface="Georgia" panose="02040502050405020303" pitchFamily="18" charset="0"/>
              </a:rPr>
              <a:t>Dr. Mátyásné Horváth Marietta</a:t>
            </a:r>
          </a:p>
          <a:p>
            <a:pPr algn="ctr"/>
            <a:endParaRPr lang="hu-HU" dirty="0">
              <a:latin typeface="Georgia" panose="02040502050405020303" pitchFamily="18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89C4787-8F81-4B3D-BDDD-8C67BD6BB2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6189">
            <a:off x="6097728" y="514129"/>
            <a:ext cx="5232881" cy="37611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D1ABCE32-737A-4E19-A922-4B811BD08140}"/>
              </a:ext>
            </a:extLst>
          </p:cNvPr>
          <p:cNvSpPr/>
          <p:nvPr/>
        </p:nvSpPr>
        <p:spPr>
          <a:xfrm>
            <a:off x="6330269" y="469499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3"/>
              </a:rPr>
              <a:t>https://www.magyarkurir.hu/hirek/vizkereszt-jezus-krisztus-megjelenesenek-unnepe-111237</a:t>
            </a:r>
            <a:endParaRPr lang="hu-HU" dirty="0"/>
          </a:p>
          <a:p>
            <a:endParaRPr lang="hu-HU" dirty="0"/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A9B0D5B8-B347-493C-84C9-EB12BC8F117B}"/>
              </a:ext>
            </a:extLst>
          </p:cNvPr>
          <p:cNvSpPr/>
          <p:nvPr/>
        </p:nvSpPr>
        <p:spPr>
          <a:xfrm>
            <a:off x="6310913" y="5371642"/>
            <a:ext cx="4806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4"/>
              </a:rPr>
              <a:t>https://jelesnapok.oszk.hu/prod/unnep/vizkereszt</a:t>
            </a:r>
            <a:endParaRPr lang="hu-HU" dirty="0"/>
          </a:p>
          <a:p>
            <a:endParaRPr lang="hu-HU" dirty="0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5CF9A4A1-9DFA-4D4A-B622-2A9A796B73D9}"/>
              </a:ext>
            </a:extLst>
          </p:cNvPr>
          <p:cNvSpPr/>
          <p:nvPr/>
        </p:nvSpPr>
        <p:spPr>
          <a:xfrm>
            <a:off x="6310913" y="5694807"/>
            <a:ext cx="35495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5"/>
              </a:rPr>
              <a:t>https://unnepnapok.com/vizkereszt/</a:t>
            </a:r>
            <a:endParaRPr lang="hu-HU" dirty="0"/>
          </a:p>
          <a:p>
            <a:endParaRPr lang="hu-HU" dirty="0"/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99A07C6A-1977-45D9-971F-8C2429F5534D}"/>
              </a:ext>
            </a:extLst>
          </p:cNvPr>
          <p:cNvSpPr/>
          <p:nvPr/>
        </p:nvSpPr>
        <p:spPr>
          <a:xfrm>
            <a:off x="6330269" y="6124768"/>
            <a:ext cx="43937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6"/>
              </a:rPr>
              <a:t>https://hid-tan.kreativcuccok.hu/?s=vizkereszt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754805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601</TotalTime>
  <Words>1332</Words>
  <Application>Microsoft Office PowerPoint</Application>
  <PresentationFormat>Szélesvásznú</PresentationFormat>
  <Paragraphs>86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6" baseType="lpstr">
      <vt:lpstr>Georgia</vt:lpstr>
      <vt:lpstr>Tw Cen MT</vt:lpstr>
      <vt:lpstr>Tw Cen MT Condensed</vt:lpstr>
      <vt:lpstr>Wingdings</vt:lpstr>
      <vt:lpstr>Wingdings 3</vt:lpstr>
      <vt:lpstr>Integrál</vt:lpstr>
      <vt:lpstr>Dicsértessék  a jézus Krisztus ! Mindörökké  ámen</vt:lpstr>
      <vt:lpstr>PowerPoint-bemutató</vt:lpstr>
      <vt:lpstr>PowerPoint-bemutató</vt:lpstr>
      <vt:lpstr>PowerPoint-bemutató</vt:lpstr>
      <vt:lpstr>Vízkereszt</vt:lpstr>
      <vt:lpstr>PowerPoint-bemutató</vt:lpstr>
      <vt:lpstr>Mennyi mindent tudtok  már vízkereszt ünnepéről?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Dicsértessék a jézus Krisztus  Mindörökké  ámen</dc:title>
  <dc:creator>HitBiz6</dc:creator>
  <cp:lastModifiedBy>HitBiz6</cp:lastModifiedBy>
  <cp:revision>31</cp:revision>
  <dcterms:created xsi:type="dcterms:W3CDTF">2022-01-03T07:50:13Z</dcterms:created>
  <dcterms:modified xsi:type="dcterms:W3CDTF">2022-01-04T12:56:01Z</dcterms:modified>
</cp:coreProperties>
</file>